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y="5143500" cx="9144000"/>
  <p:notesSz cx="6858000" cy="9144000"/>
  <p:embeddedFontLst>
    <p:embeddedFont>
      <p:font typeface="Raleway"/>
      <p:regular r:id="rId37"/>
      <p:bold r:id="rId38"/>
      <p:italic r:id="rId39"/>
      <p:boldItalic r:id="rId40"/>
    </p:embeddedFont>
    <p:embeddedFont>
      <p:font typeface="Roboto"/>
      <p:regular r:id="rId41"/>
      <p:bold r:id="rId42"/>
      <p:italic r:id="rId43"/>
      <p:boldItalic r:id="rId44"/>
    </p:embeddedFont>
    <p:embeddedFont>
      <p:font typeface="Lato"/>
      <p:regular r:id="rId45"/>
      <p:bold r:id="rId46"/>
      <p:italic r:id="rId47"/>
      <p:boldItalic r:id="rId48"/>
    </p:embeddedFont>
    <p:embeddedFont>
      <p:font typeface="Merriweather"/>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65E9D9F-6D22-4CF3-9CB3-DF74EFF92665}">
  <a:tblStyle styleId="{A65E9D9F-6D22-4CF3-9CB3-DF74EFF9266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boldItalic.fntdata"/><Relationship Id="rId42" Type="http://schemas.openxmlformats.org/officeDocument/2006/relationships/font" Target="fonts/Roboto-bold.fntdata"/><Relationship Id="rId41" Type="http://schemas.openxmlformats.org/officeDocument/2006/relationships/font" Target="fonts/Roboto-regular.fntdata"/><Relationship Id="rId44" Type="http://schemas.openxmlformats.org/officeDocument/2006/relationships/font" Target="fonts/Roboto-boldItalic.fntdata"/><Relationship Id="rId43" Type="http://schemas.openxmlformats.org/officeDocument/2006/relationships/font" Target="fonts/Roboto-italic.fntdata"/><Relationship Id="rId46" Type="http://schemas.openxmlformats.org/officeDocument/2006/relationships/font" Target="fonts/Lato-bold.fntdata"/><Relationship Id="rId45" Type="http://schemas.openxmlformats.org/officeDocument/2006/relationships/font" Target="fonts/La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Lato-boldItalic.fntdata"/><Relationship Id="rId47" Type="http://schemas.openxmlformats.org/officeDocument/2006/relationships/font" Target="fonts/Lato-italic.fntdata"/><Relationship Id="rId49" Type="http://schemas.openxmlformats.org/officeDocument/2006/relationships/font" Target="fonts/Merriweather-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font" Target="fonts/Raleway-regular.fntdata"/><Relationship Id="rId36" Type="http://schemas.openxmlformats.org/officeDocument/2006/relationships/slide" Target="slides/slide29.xml"/><Relationship Id="rId39" Type="http://schemas.openxmlformats.org/officeDocument/2006/relationships/font" Target="fonts/Raleway-italic.fntdata"/><Relationship Id="rId38" Type="http://schemas.openxmlformats.org/officeDocument/2006/relationships/font" Target="fonts/Raleway-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Merriweather-italic.fntdata"/><Relationship Id="rId50" Type="http://schemas.openxmlformats.org/officeDocument/2006/relationships/font" Target="fonts/Merriweather-bold.fntdata"/><Relationship Id="rId52" Type="http://schemas.openxmlformats.org/officeDocument/2006/relationships/font" Target="fonts/Merriweather-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pu.ru/node/68574" TargetMode="External"/><Relationship Id="rId3" Type="http://schemas.openxmlformats.org/officeDocument/2006/relationships/hyperlink" Target="https://www.ipu.ru/node/68575" TargetMode="External"/><Relationship Id="rId4" Type="http://schemas.openxmlformats.org/officeDocument/2006/relationships/hyperlink" Target="https://www.ipu.ru/node/68638"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Можно добавить логотип ИПУ</a:t>
            </a:r>
            <a:endParaRPr/>
          </a:p>
          <a:p>
            <a:pPr indent="0" lvl="0" marL="0" rtl="0" algn="l">
              <a:spcBef>
                <a:spcPts val="0"/>
              </a:spcBef>
              <a:spcAft>
                <a:spcPts val="0"/>
              </a:spcAft>
              <a:buNone/>
            </a:pPr>
            <a:r>
              <a:rPr lang="ru"/>
              <a:t>Внизу: Заседание Ученого совета ИПУ РАН 31 марта 2022 г.</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1f6dfab416_3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1f6dfab416_3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1f6dfab416_6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1f6dfab416_6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1f6dfab416_2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1f6dfab416_2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Добавить фотографии</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1f6dfab416_6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11f6dfab416_6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1f6dfab416_2_8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1f6dfab416_2_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Итак, игровая секция СПОРТ и ИГРЫ. Она стала объединенной, поскольку часть активностей, собранных тут, нельзя однозначно отнести к спорту или играм. Так или иначе, деятельность этих направлений нацелена развитие крепкости и гибкости ума и тела. Этим сектором готовы управлять целых шесть докладчиков, каждый со своей стороны. Я уверена, что это не предел и уже сегодня появятся коллеги, которые готовы возглавить традиционные для института секции футбола, волейбола и баскетбола. А пока передаю слово докладчикам: Дмитрию Владимировичу Шатову, Ивану Андреевичу Галяеву, Юрию Михайловичу Рассадину, Антону Викторовичу Уткину, Юлии Георгиевне Кокунько и Максиму Сергеевичу Рыжову.</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1f6dfab416_2_2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1f6dfab416_2_2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1f9bdc388a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1f9bdc388a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Инвентаризация библиотеки - не совсем верный термин.  ”</a:t>
            </a:r>
            <a:r>
              <a:rPr lang="ru"/>
              <a:t>Добавить фотографии</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1f6dfab416_2_2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1f6dfab416_2_2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1f6dfab416_2_10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11f6dfab416_2_10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1f6dfab416_2_2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11f6dfab416_2_2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1f6dfab416_2_1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1f6dfab416_2_1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1f6dfab416_2_2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11f6dfab416_2_2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1fa26ad8b8_8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1fa26ad8b8_8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Добавить фотографии</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1f6dfab416_2_19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11f6dfab416_2_1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1f6dfab416_2_2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1f6dfab416_2_2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1f6dfab416_2_1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1f6dfab416_2_1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1f6dfab416_2_1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11f6dfab416_2_1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1fa26ad8b8_8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1fa26ad8b8_8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1fa26ad8b8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1fa26ad8b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1f6dfab416_2_1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11f6dfab416_2_1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Итак, мы перечислили основные направления, которыми занимается или планирует в первую очередь заняться СМУиС в представленном прочтении. По данной ссылочке вы можете перейти в группу молодых ученых и специалистов, в которой будут появляться новости об активностях СМУиС. ПОдпишитесь обязательно, спамить не будем). Также здесь на слайде перечислены задачи, которыми бы хотелось заняться, но для каждой из них нужен куратор. Куратор, найдись! Пока вы достаете свои мобильные телефоны и заходите в группу молодых ученых и специалистов института, я позволю себе занять еще немного времени и перечислить список задач, которые можно было бы взять в работу уже в этом году.</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Если Вы заинтересовались одной из перечисленных вакансий или у вас есть идеи, что еще можно предложить СМУиС - пишите в эту группу и мы начнем вместе работать. Далее я передаю слово доктору технических наук, профессору Светлане Анатольевне Красновой.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f3c397e55f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f3c397e55f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1f6dfab416_2_2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1f6dfab416_2_2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500"/>
              </a:spcBef>
              <a:spcAft>
                <a:spcPts val="0"/>
              </a:spcAft>
              <a:buClr>
                <a:schemeClr val="dk1"/>
              </a:buClr>
              <a:buSzPts val="1100"/>
              <a:buFont typeface="Arial"/>
              <a:buNone/>
            </a:pPr>
            <a:r>
              <a:rPr lang="ru">
                <a:solidFill>
                  <a:srgbClr val="555555"/>
                </a:solidFill>
                <a:highlight>
                  <a:srgbClr val="FFFFFF"/>
                </a:highlight>
                <a:latin typeface="Trebuchet MS"/>
                <a:ea typeface="Trebuchet MS"/>
                <a:cs typeface="Trebuchet MS"/>
                <a:sym typeface="Trebuchet MS"/>
              </a:rPr>
              <a:t>Возможности СМУиС:</a:t>
            </a:r>
            <a:endParaRPr>
              <a:solidFill>
                <a:srgbClr val="555555"/>
              </a:solidFill>
              <a:highlight>
                <a:srgbClr val="FFFFFF"/>
              </a:highlight>
              <a:latin typeface="Trebuchet MS"/>
              <a:ea typeface="Trebuchet MS"/>
              <a:cs typeface="Trebuchet MS"/>
              <a:sym typeface="Trebuchet MS"/>
            </a:endParaRPr>
          </a:p>
          <a:p>
            <a:pPr indent="-298450" lvl="0" marL="749300" rtl="0" algn="l">
              <a:lnSpc>
                <a:spcPct val="115000"/>
              </a:lnSpc>
              <a:spcBef>
                <a:spcPts val="1000"/>
              </a:spcBef>
              <a:spcAft>
                <a:spcPts val="0"/>
              </a:spcAft>
              <a:buClr>
                <a:srgbClr val="555555"/>
              </a:buClr>
              <a:buSzPts val="1100"/>
              <a:buFont typeface="Trebuchet MS"/>
              <a:buChar char="●"/>
            </a:pPr>
            <a:r>
              <a:rPr lang="ru">
                <a:solidFill>
                  <a:srgbClr val="555555"/>
                </a:solidFill>
                <a:highlight>
                  <a:srgbClr val="FFFFFF"/>
                </a:highlight>
                <a:latin typeface="Trebuchet MS"/>
                <a:ea typeface="Trebuchet MS"/>
                <a:cs typeface="Trebuchet MS"/>
                <a:sym typeface="Trebuchet MS"/>
              </a:rPr>
              <a:t>Возможность </a:t>
            </a:r>
            <a:r>
              <a:rPr lang="ru">
                <a:solidFill>
                  <a:schemeClr val="dk1"/>
                </a:solidFill>
                <a:highlight>
                  <a:srgbClr val="FFFFFF"/>
                </a:highlight>
                <a:uFill>
                  <a:noFill/>
                </a:uFill>
                <a:latin typeface="Trebuchet MS"/>
                <a:ea typeface="Trebuchet MS"/>
                <a:cs typeface="Trebuchet MS"/>
                <a:sym typeface="Trebuchet MS"/>
                <a:hlinkClick r:id="rId2">
                  <a:extLst>
                    <a:ext uri="{A12FA001-AC4F-418D-AE19-62706E023703}">
                      <ahyp:hlinkClr val="tx"/>
                    </a:ext>
                  </a:extLst>
                </a:hlinkClick>
              </a:rPr>
              <a:t>создания условий</a:t>
            </a:r>
            <a:r>
              <a:rPr lang="ru">
                <a:solidFill>
                  <a:srgbClr val="555555"/>
                </a:solidFill>
                <a:highlight>
                  <a:srgbClr val="FFFFFF"/>
                </a:highlight>
                <a:latin typeface="Trebuchet MS"/>
                <a:ea typeface="Trebuchet MS"/>
                <a:cs typeface="Trebuchet MS"/>
                <a:sym typeface="Trebuchet MS"/>
              </a:rPr>
              <a:t> создания условий для получения, внедрения и популяризации научных результатов.</a:t>
            </a:r>
            <a:endParaRPr>
              <a:solidFill>
                <a:srgbClr val="555555"/>
              </a:solidFill>
              <a:highlight>
                <a:srgbClr val="FFFFFF"/>
              </a:highlight>
              <a:latin typeface="Trebuchet MS"/>
              <a:ea typeface="Trebuchet MS"/>
              <a:cs typeface="Trebuchet MS"/>
              <a:sym typeface="Trebuchet MS"/>
            </a:endParaRPr>
          </a:p>
          <a:p>
            <a:pPr indent="-298450" lvl="0" marL="749300" rtl="0" algn="l">
              <a:lnSpc>
                <a:spcPct val="115000"/>
              </a:lnSpc>
              <a:spcBef>
                <a:spcPts val="0"/>
              </a:spcBef>
              <a:spcAft>
                <a:spcPts val="0"/>
              </a:spcAft>
              <a:buClr>
                <a:srgbClr val="555555"/>
              </a:buClr>
              <a:buSzPts val="1100"/>
              <a:buFont typeface="Trebuchet MS"/>
              <a:buChar char="●"/>
            </a:pPr>
            <a:r>
              <a:rPr lang="ru">
                <a:solidFill>
                  <a:schemeClr val="dk1"/>
                </a:solidFill>
                <a:highlight>
                  <a:srgbClr val="FFFFFF"/>
                </a:highlight>
                <a:uFill>
                  <a:noFill/>
                </a:uFill>
                <a:latin typeface="Trebuchet MS"/>
                <a:ea typeface="Trebuchet MS"/>
                <a:cs typeface="Trebuchet MS"/>
                <a:sym typeface="Trebuchet MS"/>
                <a:hlinkClick r:id="rId3">
                  <a:extLst>
                    <a:ext uri="{A12FA001-AC4F-418D-AE19-62706E023703}">
                      <ahyp:hlinkClr val="tx"/>
                    </a:ext>
                  </a:extLst>
                </a:hlinkClick>
              </a:rPr>
              <a:t>Обучающая площадка</a:t>
            </a:r>
            <a:r>
              <a:rPr lang="ru">
                <a:solidFill>
                  <a:srgbClr val="555555"/>
                </a:solidFill>
                <a:highlight>
                  <a:srgbClr val="FFFFFF"/>
                </a:highlight>
                <a:latin typeface="Trebuchet MS"/>
                <a:ea typeface="Trebuchet MS"/>
                <a:cs typeface="Trebuchet MS"/>
                <a:sym typeface="Trebuchet MS"/>
              </a:rPr>
              <a:t> для управления ресурсами.</a:t>
            </a:r>
            <a:endParaRPr>
              <a:solidFill>
                <a:srgbClr val="555555"/>
              </a:solidFill>
              <a:highlight>
                <a:srgbClr val="FFFFFF"/>
              </a:highlight>
              <a:latin typeface="Trebuchet MS"/>
              <a:ea typeface="Trebuchet MS"/>
              <a:cs typeface="Trebuchet MS"/>
              <a:sym typeface="Trebuchet MS"/>
            </a:endParaRPr>
          </a:p>
          <a:p>
            <a:pPr indent="-298450" lvl="0" marL="749300" rtl="0" algn="l">
              <a:lnSpc>
                <a:spcPct val="115000"/>
              </a:lnSpc>
              <a:spcBef>
                <a:spcPts val="0"/>
              </a:spcBef>
              <a:spcAft>
                <a:spcPts val="0"/>
              </a:spcAft>
              <a:buClr>
                <a:srgbClr val="555555"/>
              </a:buClr>
              <a:buSzPts val="1100"/>
              <a:buFont typeface="Trebuchet MS"/>
              <a:buChar char="●"/>
            </a:pPr>
            <a:r>
              <a:rPr lang="ru">
                <a:solidFill>
                  <a:srgbClr val="555555"/>
                </a:solidFill>
                <a:highlight>
                  <a:srgbClr val="FFFFFF"/>
                </a:highlight>
                <a:latin typeface="Trebuchet MS"/>
                <a:ea typeface="Trebuchet MS"/>
                <a:cs typeface="Trebuchet MS"/>
                <a:sym typeface="Trebuchet MS"/>
              </a:rPr>
              <a:t>Возможности </a:t>
            </a:r>
            <a:r>
              <a:rPr lang="ru">
                <a:solidFill>
                  <a:schemeClr val="dk1"/>
                </a:solidFill>
                <a:highlight>
                  <a:srgbClr val="FFFFFF"/>
                </a:highlight>
                <a:uFill>
                  <a:noFill/>
                </a:uFill>
                <a:latin typeface="Trebuchet MS"/>
                <a:ea typeface="Trebuchet MS"/>
                <a:cs typeface="Trebuchet MS"/>
                <a:sym typeface="Trebuchet MS"/>
                <a:hlinkClick r:id="rId4">
                  <a:extLst>
                    <a:ext uri="{A12FA001-AC4F-418D-AE19-62706E023703}">
                      <ahyp:hlinkClr val="tx"/>
                    </a:ext>
                  </a:extLst>
                </a:hlinkClick>
              </a:rPr>
              <a:t>поддерживать</a:t>
            </a:r>
            <a:r>
              <a:rPr lang="ru">
                <a:solidFill>
                  <a:srgbClr val="555555"/>
                </a:solidFill>
                <a:highlight>
                  <a:srgbClr val="FFFFFF"/>
                </a:highlight>
                <a:latin typeface="Trebuchet MS"/>
                <a:ea typeface="Trebuchet MS"/>
                <a:cs typeface="Trebuchet MS"/>
                <a:sym typeface="Trebuchet MS"/>
              </a:rPr>
              <a:t> поддерживать свое тело, ум и творческое начало в отличной форме за счет ресурсов института.</a:t>
            </a:r>
            <a:endParaRPr>
              <a:solidFill>
                <a:srgbClr val="555555"/>
              </a:solidFill>
              <a:highlight>
                <a:srgbClr val="FFFFFF"/>
              </a:highlight>
              <a:latin typeface="Trebuchet MS"/>
              <a:ea typeface="Trebuchet MS"/>
              <a:cs typeface="Trebuchet MS"/>
              <a:sym typeface="Trebuchet MS"/>
            </a:endParaRPr>
          </a:p>
          <a:p>
            <a:pPr indent="0" lvl="0" marL="0" rtl="0" algn="l">
              <a:spcBef>
                <a:spcPts val="35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1fa26ad8b8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1fa26ad8b8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А теперь давайте разберемся подробнее, для чего можно использовать эти прекрасные пространства и как реализовывать возможности СМУиС. Здесь выделены шесть направлений деятельности СМУиС.</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Это CARE (от англ забота) - направление, деятельность которого нужна, чтобы закрывать наши базовые потребности. </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Ивент - направление по организации и соорганизации мероприятий. Конкурсы, конференции, хакатоны - это все сюда.</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Менторство - направление, позволяющее встраивать свои профессиональные навыки в систему обучения. </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ИННОВАЦИИ - направление для формирования навыков работы с новыми инструментами, которые могут быть полезны для вашей основной деятельности. </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АРТ - направление, нацеленное на реализацию творческого начала. </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СПОРТ&amp;ИГРЫ - направление, нацеленное на поддержку ментального и физического тела в хорошем состоянии.</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Теперь углубимся в детали, я поговорю о каждом направлении, что уже реализовано или запланировано к реализации на ближайшее время. А также мы заслушаем коллег, которые готовы заниматься их развитием.</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1fa26ad8b8_9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1fa26ad8b8_9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Итак, игровая секция СПОРТ и ИГРЫ. Она стала объединенной, поскольку часть активностей, собранных тут, нельзя однозначно отнести к спорту или играм. Так или иначе, деятельность этих направлений нацелена развитие крепкости и гибкости ума и тела. Этим сектором готовы управлять целых шесть докладчиков, каждый со своей стороны. Я уверена, что это не предел и уже сегодня появятся коллеги, которые готовы возглавить традиционные для института секции футбола, волейбола и баскетбола. А пока передаю слово докладчикам: Дмитрию Владимировичу Шатову, Ивану Андреевичу Галяеву, Юрию Михайловичу Рассадину, Антону Викторовичу Уткину, Юлии Георгиевне Кокунько и Максиму Сергеевичу Рыжову.</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1f6dfab416_3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1f6dfab416_3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1f6dfab416_2_2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1f6dfab416_2_2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1f6dfab416_2_2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1f6dfab416_2_2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1fa26ad8b8_9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1fa26ad8b8_9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Итак, игровая секция СПОРТ и ИГРЫ. Она стала объединенной, поскольку часть активностей, собранных тут, нельзя однозначно отнести к спорту или играм. Так или иначе, деятельность этих направлений нацелена развитие крепкости и гибкости ума и тела. Этим сектором готовы управлять целых шесть докладчиков, каждый со своей стороны. Я уверена, что это не предел и уже сегодня появятся коллеги, которые готовы возглавить традиционные для института секции футбола, волейбола и баскетбола. А пока передаю слово докладчикам: Дмитрию Владимировичу Шатову, Ивану Андреевичу Галяеву, Юрию Михайловичу Рассадину, Антону Викторовичу Уткину, Юлии Георгиевне Кокунько и Максиму Сергеевичу Рыжову.</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82" name="Shape 82"/>
        <p:cNvGrpSpPr/>
        <p:nvPr/>
      </p:nvGrpSpPr>
      <p:grpSpPr>
        <a:xfrm>
          <a:off x="0" y="0"/>
          <a:ext cx="0" cy="0"/>
          <a:chOff x="0" y="0"/>
          <a:chExt cx="0" cy="0"/>
        </a:xfrm>
      </p:grpSpPr>
      <p:sp>
        <p:nvSpPr>
          <p:cNvPr id="83" name="Google Shape;83;p13"/>
          <p:cNvSpPr txBox="1"/>
          <p:nvPr>
            <p:ph type="title"/>
          </p:nvPr>
        </p:nvSpPr>
        <p:spPr>
          <a:xfrm>
            <a:off x="1944694" y="468083"/>
            <a:ext cx="6683700" cy="960600"/>
          </a:xfrm>
          <a:prstGeom prst="rect">
            <a:avLst/>
          </a:prstGeom>
          <a:noFill/>
          <a:ln>
            <a:noFill/>
          </a:ln>
        </p:spPr>
        <p:txBody>
          <a:bodyPr anchorCtr="0" anchor="t" bIns="34275" lIns="68575" spcFirstLastPara="1" rIns="68575" wrap="square" tIns="34275">
            <a:normAutofit/>
          </a:bodyPr>
          <a:lstStyle>
            <a:lvl1pPr lvl="0" rtl="0" algn="l">
              <a:spcBef>
                <a:spcPts val="0"/>
              </a:spcBef>
              <a:spcAft>
                <a:spcPts val="0"/>
              </a:spcAft>
              <a:buClr>
                <a:srgbClr val="168DBA"/>
              </a:buClr>
              <a:buSzPts val="14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4" name="Google Shape;84;p13"/>
          <p:cNvSpPr txBox="1"/>
          <p:nvPr>
            <p:ph idx="1" type="body"/>
          </p:nvPr>
        </p:nvSpPr>
        <p:spPr>
          <a:xfrm>
            <a:off x="1941909" y="1600200"/>
            <a:ext cx="6686700" cy="2833200"/>
          </a:xfrm>
          <a:prstGeom prst="rect">
            <a:avLst/>
          </a:prstGeom>
          <a:noFill/>
          <a:ln>
            <a:noFill/>
          </a:ln>
        </p:spPr>
        <p:txBody>
          <a:bodyPr anchorCtr="0" anchor="t" bIns="34275" lIns="68575" spcFirstLastPara="1" rIns="68575" wrap="square" tIns="34275">
            <a:normAutofit/>
          </a:bodyPr>
          <a:lstStyle>
            <a:lvl1pPr indent="-317500" lvl="0" marL="457200" rtl="0" algn="l">
              <a:spcBef>
                <a:spcPts val="800"/>
              </a:spcBef>
              <a:spcAft>
                <a:spcPts val="0"/>
              </a:spcAft>
              <a:buSzPts val="1400"/>
              <a:buChar char="●"/>
              <a:defRPr sz="1100"/>
            </a:lvl1pPr>
            <a:lvl2pPr indent="-317500" lvl="1" marL="914400" rtl="0" algn="l">
              <a:spcBef>
                <a:spcPts val="800"/>
              </a:spcBef>
              <a:spcAft>
                <a:spcPts val="0"/>
              </a:spcAft>
              <a:buSzPts val="1400"/>
              <a:buChar char="○"/>
              <a:defRPr sz="1100"/>
            </a:lvl2pPr>
            <a:lvl3pPr indent="-317500" lvl="2" marL="1371600" rtl="0" algn="l">
              <a:spcBef>
                <a:spcPts val="800"/>
              </a:spcBef>
              <a:spcAft>
                <a:spcPts val="0"/>
              </a:spcAft>
              <a:buSzPts val="1400"/>
              <a:buChar char="■"/>
              <a:defRPr sz="1100"/>
            </a:lvl3pPr>
            <a:lvl4pPr indent="-317500" lvl="3" marL="1828800" rtl="0" algn="l">
              <a:spcBef>
                <a:spcPts val="800"/>
              </a:spcBef>
              <a:spcAft>
                <a:spcPts val="0"/>
              </a:spcAft>
              <a:buSzPts val="1400"/>
              <a:buChar char="●"/>
              <a:defRPr sz="1100"/>
            </a:lvl4pPr>
            <a:lvl5pPr indent="-317500" lvl="4" marL="2286000" rtl="0" algn="l">
              <a:spcBef>
                <a:spcPts val="800"/>
              </a:spcBef>
              <a:spcAft>
                <a:spcPts val="0"/>
              </a:spcAft>
              <a:buSzPts val="1400"/>
              <a:buChar char="○"/>
              <a:defRPr sz="1100"/>
            </a:lvl5pPr>
            <a:lvl6pPr indent="-317500" lvl="5" marL="2743200" rtl="0" algn="l">
              <a:spcBef>
                <a:spcPts val="800"/>
              </a:spcBef>
              <a:spcAft>
                <a:spcPts val="0"/>
              </a:spcAft>
              <a:buSzPts val="1400"/>
              <a:buChar char="■"/>
              <a:defRPr sz="1100"/>
            </a:lvl6pPr>
            <a:lvl7pPr indent="-317500" lvl="6" marL="3200400" rtl="0" algn="l">
              <a:spcBef>
                <a:spcPts val="800"/>
              </a:spcBef>
              <a:spcAft>
                <a:spcPts val="0"/>
              </a:spcAft>
              <a:buSzPts val="1400"/>
              <a:buChar char="●"/>
              <a:defRPr sz="1100"/>
            </a:lvl7pPr>
            <a:lvl8pPr indent="-317500" lvl="7" marL="3657600" rtl="0" algn="l">
              <a:spcBef>
                <a:spcPts val="800"/>
              </a:spcBef>
              <a:spcAft>
                <a:spcPts val="0"/>
              </a:spcAft>
              <a:buSzPts val="1400"/>
              <a:buChar char="○"/>
              <a:defRPr sz="1100"/>
            </a:lvl8pPr>
            <a:lvl9pPr indent="-317500" lvl="8" marL="4114800" rtl="0" algn="l">
              <a:spcBef>
                <a:spcPts val="800"/>
              </a:spcBef>
              <a:spcAft>
                <a:spcPts val="0"/>
              </a:spcAft>
              <a:buSzPts val="1400"/>
              <a:buChar char="■"/>
              <a:defRPr sz="1100"/>
            </a:lvl9pPr>
          </a:lstStyle>
          <a:p/>
        </p:txBody>
      </p:sp>
      <p:sp>
        <p:nvSpPr>
          <p:cNvPr id="85" name="Google Shape;85;p13"/>
          <p:cNvSpPr txBox="1"/>
          <p:nvPr>
            <p:ph idx="10" type="dt"/>
          </p:nvPr>
        </p:nvSpPr>
        <p:spPr>
          <a:xfrm>
            <a:off x="7771209" y="4597828"/>
            <a:ext cx="859800" cy="2778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6" name="Google Shape;86;p13"/>
          <p:cNvSpPr txBox="1"/>
          <p:nvPr>
            <p:ph idx="11" type="ftr"/>
          </p:nvPr>
        </p:nvSpPr>
        <p:spPr>
          <a:xfrm>
            <a:off x="1941909" y="4601856"/>
            <a:ext cx="57150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7" name="Google Shape;87;p13"/>
          <p:cNvSpPr/>
          <p:nvPr/>
        </p:nvSpPr>
        <p:spPr>
          <a:xfrm flipH="1" rot="10800000">
            <a:off x="-3142" y="535779"/>
            <a:ext cx="1191397" cy="380475"/>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8" name="Google Shape;88;p13"/>
          <p:cNvSpPr txBox="1"/>
          <p:nvPr>
            <p:ph idx="12" type="sldNum"/>
          </p:nvPr>
        </p:nvSpPr>
        <p:spPr>
          <a:xfrm>
            <a:off x="398859" y="590837"/>
            <a:ext cx="5847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3" name="Shape 93"/>
        <p:cNvGrpSpPr/>
        <p:nvPr/>
      </p:nvGrpSpPr>
      <p:grpSpPr>
        <a:xfrm>
          <a:off x="0" y="0"/>
          <a:ext cx="0" cy="0"/>
          <a:chOff x="0" y="0"/>
          <a:chExt cx="0" cy="0"/>
        </a:xfrm>
      </p:grpSpPr>
      <p:sp>
        <p:nvSpPr>
          <p:cNvPr id="94" name="Google Shape;94;p15"/>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95" name="Google Shape;95;p15"/>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96" name="Google Shape;96;p15"/>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p:txBody>
      </p:sp>
      <p:sp>
        <p:nvSpPr>
          <p:cNvPr id="97" name="Google Shape;97;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98" name="Shape 98"/>
        <p:cNvGrpSpPr/>
        <p:nvPr/>
      </p:nvGrpSpPr>
      <p:grpSpPr>
        <a:xfrm>
          <a:off x="0" y="0"/>
          <a:ext cx="0" cy="0"/>
          <a:chOff x="0" y="0"/>
          <a:chExt cx="0" cy="0"/>
        </a:xfrm>
      </p:grpSpPr>
      <p:sp>
        <p:nvSpPr>
          <p:cNvPr id="99" name="Google Shape;99;p16"/>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00" name="Google Shape;100;p16"/>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01" name="Google Shape;101;p16"/>
          <p:cNvSpPr txBox="1"/>
          <p:nvPr>
            <p:ph type="title"/>
          </p:nvPr>
        </p:nvSpPr>
        <p:spPr>
          <a:xfrm>
            <a:off x="311700" y="539725"/>
            <a:ext cx="8520600" cy="12825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02" name="Google Shape;102;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3" name="Shape 103"/>
        <p:cNvGrpSpPr/>
        <p:nvPr/>
      </p:nvGrpSpPr>
      <p:grpSpPr>
        <a:xfrm>
          <a:off x="0" y="0"/>
          <a:ext cx="0" cy="0"/>
          <a:chOff x="0" y="0"/>
          <a:chExt cx="0" cy="0"/>
        </a:xfrm>
      </p:grpSpPr>
      <p:sp>
        <p:nvSpPr>
          <p:cNvPr id="104" name="Google Shape;104;p17"/>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7"/>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106" name="Google Shape;106;p17"/>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107" name="Google Shape;107;p17"/>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08" name="Google Shape;108;p17"/>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09" name="Google Shape;10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p18"/>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13" name="Google Shape;113;p18"/>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4" name="Google Shape;114;p18"/>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5" name="Google Shape;115;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6" name="Shape 116"/>
        <p:cNvGrpSpPr/>
        <p:nvPr/>
      </p:nvGrpSpPr>
      <p:grpSpPr>
        <a:xfrm>
          <a:off x="0" y="0"/>
          <a:ext cx="0" cy="0"/>
          <a:chOff x="0" y="0"/>
          <a:chExt cx="0" cy="0"/>
        </a:xfrm>
      </p:grpSpPr>
      <p:sp>
        <p:nvSpPr>
          <p:cNvPr id="117" name="Google Shape;117;p19"/>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9"/>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19" name="Google Shape;11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0" name="Shape 120"/>
        <p:cNvGrpSpPr/>
        <p:nvPr/>
      </p:nvGrpSpPr>
      <p:grpSpPr>
        <a:xfrm>
          <a:off x="0" y="0"/>
          <a:ext cx="0" cy="0"/>
          <a:chOff x="0" y="0"/>
          <a:chExt cx="0" cy="0"/>
        </a:xfrm>
      </p:grpSpPr>
      <p:sp>
        <p:nvSpPr>
          <p:cNvPr id="121" name="Google Shape;121;p20"/>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0"/>
          <p:cNvSpPr txBox="1"/>
          <p:nvPr>
            <p:ph type="title"/>
          </p:nvPr>
        </p:nvSpPr>
        <p:spPr>
          <a:xfrm>
            <a:off x="311725" y="500925"/>
            <a:ext cx="3127500" cy="1829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23" name="Google Shape;123;p20"/>
          <p:cNvSpPr txBox="1"/>
          <p:nvPr>
            <p:ph idx="1" type="body"/>
          </p:nvPr>
        </p:nvSpPr>
        <p:spPr>
          <a:xfrm>
            <a:off x="311700" y="2390650"/>
            <a:ext cx="3127500" cy="22980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0"/>
              </a:spcBef>
              <a:spcAft>
                <a:spcPts val="0"/>
              </a:spcAft>
              <a:buClr>
                <a:schemeClr val="accent2"/>
              </a:buClr>
              <a:buSzPts val="1100"/>
              <a:buChar char="○"/>
              <a:defRPr>
                <a:solidFill>
                  <a:schemeClr val="accent2"/>
                </a:solidFill>
              </a:defRPr>
            </a:lvl2pPr>
            <a:lvl3pPr indent="-298450" lvl="2" marL="1371600" rtl="0">
              <a:spcBef>
                <a:spcPts val="0"/>
              </a:spcBef>
              <a:spcAft>
                <a:spcPts val="0"/>
              </a:spcAft>
              <a:buClr>
                <a:schemeClr val="accent2"/>
              </a:buClr>
              <a:buSzPts val="1100"/>
              <a:buChar char="■"/>
              <a:defRPr>
                <a:solidFill>
                  <a:schemeClr val="accent2"/>
                </a:solidFill>
              </a:defRPr>
            </a:lvl3pPr>
            <a:lvl4pPr indent="-298450" lvl="3" marL="1828800" rtl="0">
              <a:spcBef>
                <a:spcPts val="0"/>
              </a:spcBef>
              <a:spcAft>
                <a:spcPts val="0"/>
              </a:spcAft>
              <a:buClr>
                <a:schemeClr val="accent2"/>
              </a:buClr>
              <a:buSzPts val="1100"/>
              <a:buChar char="●"/>
              <a:defRPr>
                <a:solidFill>
                  <a:schemeClr val="accent2"/>
                </a:solidFill>
              </a:defRPr>
            </a:lvl4pPr>
            <a:lvl5pPr indent="-298450" lvl="4" marL="2286000" rtl="0">
              <a:spcBef>
                <a:spcPts val="0"/>
              </a:spcBef>
              <a:spcAft>
                <a:spcPts val="0"/>
              </a:spcAft>
              <a:buClr>
                <a:schemeClr val="accent2"/>
              </a:buClr>
              <a:buSzPts val="1100"/>
              <a:buChar char="○"/>
              <a:defRPr>
                <a:solidFill>
                  <a:schemeClr val="accent2"/>
                </a:solidFill>
              </a:defRPr>
            </a:lvl5pPr>
            <a:lvl6pPr indent="-298450" lvl="5" marL="2743200" rtl="0">
              <a:spcBef>
                <a:spcPts val="0"/>
              </a:spcBef>
              <a:spcAft>
                <a:spcPts val="0"/>
              </a:spcAft>
              <a:buClr>
                <a:schemeClr val="accent2"/>
              </a:buClr>
              <a:buSzPts val="1100"/>
              <a:buChar char="■"/>
              <a:defRPr>
                <a:solidFill>
                  <a:schemeClr val="accent2"/>
                </a:solidFill>
              </a:defRPr>
            </a:lvl6pPr>
            <a:lvl7pPr indent="-298450" lvl="6" marL="3200400" rtl="0">
              <a:spcBef>
                <a:spcPts val="0"/>
              </a:spcBef>
              <a:spcAft>
                <a:spcPts val="0"/>
              </a:spcAft>
              <a:buClr>
                <a:schemeClr val="accent2"/>
              </a:buClr>
              <a:buSzPts val="1100"/>
              <a:buChar char="●"/>
              <a:defRPr>
                <a:solidFill>
                  <a:schemeClr val="accent2"/>
                </a:solidFill>
              </a:defRPr>
            </a:lvl7pPr>
            <a:lvl8pPr indent="-298450" lvl="7" marL="3657600" rtl="0">
              <a:spcBef>
                <a:spcPts val="0"/>
              </a:spcBef>
              <a:spcAft>
                <a:spcPts val="0"/>
              </a:spcAft>
              <a:buClr>
                <a:schemeClr val="accent2"/>
              </a:buClr>
              <a:buSzPts val="1100"/>
              <a:buChar char="○"/>
              <a:defRPr>
                <a:solidFill>
                  <a:schemeClr val="accent2"/>
                </a:solidFill>
              </a:defRPr>
            </a:lvl8pPr>
            <a:lvl9pPr indent="-298450" lvl="8" marL="4114800" rtl="0">
              <a:spcBef>
                <a:spcPts val="0"/>
              </a:spcBef>
              <a:spcAft>
                <a:spcPts val="0"/>
              </a:spcAft>
              <a:buClr>
                <a:schemeClr val="accent2"/>
              </a:buClr>
              <a:buSzPts val="1100"/>
              <a:buChar char="■"/>
              <a:defRPr>
                <a:solidFill>
                  <a:schemeClr val="accent2"/>
                </a:solidFill>
              </a:defRPr>
            </a:lvl9pPr>
          </a:lstStyle>
          <a:p/>
        </p:txBody>
      </p:sp>
      <p:sp>
        <p:nvSpPr>
          <p:cNvPr id="124" name="Google Shape;124;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25" name="Shape 125"/>
        <p:cNvGrpSpPr/>
        <p:nvPr/>
      </p:nvGrpSpPr>
      <p:grpSpPr>
        <a:xfrm>
          <a:off x="0" y="0"/>
          <a:ext cx="0" cy="0"/>
          <a:chOff x="0" y="0"/>
          <a:chExt cx="0" cy="0"/>
        </a:xfrm>
      </p:grpSpPr>
      <p:sp>
        <p:nvSpPr>
          <p:cNvPr id="126" name="Google Shape;126;p21"/>
          <p:cNvSpPr txBox="1"/>
          <p:nvPr>
            <p:ph type="title"/>
          </p:nvPr>
        </p:nvSpPr>
        <p:spPr>
          <a:xfrm>
            <a:off x="311675" y="798600"/>
            <a:ext cx="6247800" cy="3546300"/>
          </a:xfrm>
          <a:prstGeom prst="rect">
            <a:avLst/>
          </a:prstGeom>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27" name="Google Shape;127;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8" name="Shape 128"/>
        <p:cNvGrpSpPr/>
        <p:nvPr/>
      </p:nvGrpSpPr>
      <p:grpSpPr>
        <a:xfrm>
          <a:off x="0" y="0"/>
          <a:ext cx="0" cy="0"/>
          <a:chOff x="0" y="0"/>
          <a:chExt cx="0" cy="0"/>
        </a:xfrm>
      </p:grpSpPr>
      <p:sp>
        <p:nvSpPr>
          <p:cNvPr id="129" name="Google Shape;129;p22"/>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2"/>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31" name="Google Shape;131;p22"/>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p:txBody>
      </p:sp>
      <p:sp>
        <p:nvSpPr>
          <p:cNvPr id="132" name="Google Shape;132;p22"/>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33" name="Google Shape;133;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4" name="Shape 134"/>
        <p:cNvGrpSpPr/>
        <p:nvPr/>
      </p:nvGrpSpPr>
      <p:grpSpPr>
        <a:xfrm>
          <a:off x="0" y="0"/>
          <a:ext cx="0" cy="0"/>
          <a:chOff x="0" y="0"/>
          <a:chExt cx="0" cy="0"/>
        </a:xfrm>
      </p:grpSpPr>
      <p:sp>
        <p:nvSpPr>
          <p:cNvPr id="135" name="Google Shape;135;p23"/>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3"/>
          <p:cNvSpPr txBox="1"/>
          <p:nvPr>
            <p:ph idx="1" type="body"/>
          </p:nvPr>
        </p:nvSpPr>
        <p:spPr>
          <a:xfrm>
            <a:off x="311700" y="4521400"/>
            <a:ext cx="7979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137" name="Google Shape;137;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38" name="Shape 138"/>
        <p:cNvGrpSpPr/>
        <p:nvPr/>
      </p:nvGrpSpPr>
      <p:grpSpPr>
        <a:xfrm>
          <a:off x="0" y="0"/>
          <a:ext cx="0" cy="0"/>
          <a:chOff x="0" y="0"/>
          <a:chExt cx="0" cy="0"/>
        </a:xfrm>
      </p:grpSpPr>
      <p:sp>
        <p:nvSpPr>
          <p:cNvPr id="139" name="Google Shape;139;p24"/>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140" name="Google Shape;140;p24"/>
          <p:cNvSpPr txBox="1"/>
          <p:nvPr>
            <p:ph idx="1" type="body"/>
          </p:nvPr>
        </p:nvSpPr>
        <p:spPr>
          <a:xfrm>
            <a:off x="311700" y="2121425"/>
            <a:ext cx="5334900" cy="9426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0"/>
              </a:spcBef>
              <a:spcAft>
                <a:spcPts val="0"/>
              </a:spcAft>
              <a:buClr>
                <a:schemeClr val="accent2"/>
              </a:buClr>
              <a:buSzPts val="1100"/>
              <a:buChar char="○"/>
              <a:defRPr>
                <a:solidFill>
                  <a:schemeClr val="accent2"/>
                </a:solidFill>
              </a:defRPr>
            </a:lvl2pPr>
            <a:lvl3pPr indent="-298450" lvl="2" marL="1371600" rtl="0">
              <a:spcBef>
                <a:spcPts val="0"/>
              </a:spcBef>
              <a:spcAft>
                <a:spcPts val="0"/>
              </a:spcAft>
              <a:buClr>
                <a:schemeClr val="accent2"/>
              </a:buClr>
              <a:buSzPts val="1100"/>
              <a:buChar char="■"/>
              <a:defRPr>
                <a:solidFill>
                  <a:schemeClr val="accent2"/>
                </a:solidFill>
              </a:defRPr>
            </a:lvl3pPr>
            <a:lvl4pPr indent="-298450" lvl="3" marL="1828800" rtl="0">
              <a:spcBef>
                <a:spcPts val="0"/>
              </a:spcBef>
              <a:spcAft>
                <a:spcPts val="0"/>
              </a:spcAft>
              <a:buClr>
                <a:schemeClr val="accent2"/>
              </a:buClr>
              <a:buSzPts val="1100"/>
              <a:buChar char="●"/>
              <a:defRPr>
                <a:solidFill>
                  <a:schemeClr val="accent2"/>
                </a:solidFill>
              </a:defRPr>
            </a:lvl4pPr>
            <a:lvl5pPr indent="-298450" lvl="4" marL="2286000" rtl="0">
              <a:spcBef>
                <a:spcPts val="0"/>
              </a:spcBef>
              <a:spcAft>
                <a:spcPts val="0"/>
              </a:spcAft>
              <a:buClr>
                <a:schemeClr val="accent2"/>
              </a:buClr>
              <a:buSzPts val="1100"/>
              <a:buChar char="○"/>
              <a:defRPr>
                <a:solidFill>
                  <a:schemeClr val="accent2"/>
                </a:solidFill>
              </a:defRPr>
            </a:lvl5pPr>
            <a:lvl6pPr indent="-298450" lvl="5" marL="2743200" rtl="0">
              <a:spcBef>
                <a:spcPts val="0"/>
              </a:spcBef>
              <a:spcAft>
                <a:spcPts val="0"/>
              </a:spcAft>
              <a:buClr>
                <a:schemeClr val="accent2"/>
              </a:buClr>
              <a:buSzPts val="1100"/>
              <a:buChar char="■"/>
              <a:defRPr>
                <a:solidFill>
                  <a:schemeClr val="accent2"/>
                </a:solidFill>
              </a:defRPr>
            </a:lvl6pPr>
            <a:lvl7pPr indent="-298450" lvl="6" marL="3200400" rtl="0">
              <a:spcBef>
                <a:spcPts val="0"/>
              </a:spcBef>
              <a:spcAft>
                <a:spcPts val="0"/>
              </a:spcAft>
              <a:buClr>
                <a:schemeClr val="accent2"/>
              </a:buClr>
              <a:buSzPts val="1100"/>
              <a:buChar char="●"/>
              <a:defRPr>
                <a:solidFill>
                  <a:schemeClr val="accent2"/>
                </a:solidFill>
              </a:defRPr>
            </a:lvl7pPr>
            <a:lvl8pPr indent="-298450" lvl="7" marL="3657600" rtl="0">
              <a:spcBef>
                <a:spcPts val="0"/>
              </a:spcBef>
              <a:spcAft>
                <a:spcPts val="0"/>
              </a:spcAft>
              <a:buClr>
                <a:schemeClr val="accent2"/>
              </a:buClr>
              <a:buSzPts val="1100"/>
              <a:buChar char="○"/>
              <a:defRPr>
                <a:solidFill>
                  <a:schemeClr val="accent2"/>
                </a:solidFill>
              </a:defRPr>
            </a:lvl8pPr>
            <a:lvl9pPr indent="-298450" lvl="8" marL="4114800" rtl="0">
              <a:spcBef>
                <a:spcPts val="0"/>
              </a:spcBef>
              <a:spcAft>
                <a:spcPts val="0"/>
              </a:spcAft>
              <a:buClr>
                <a:schemeClr val="accent2"/>
              </a:buClr>
              <a:buSzPts val="1100"/>
              <a:buChar char="■"/>
              <a:defRPr>
                <a:solidFill>
                  <a:schemeClr val="accent2"/>
                </a:solidFill>
              </a:defRPr>
            </a:lvl9pPr>
          </a:lstStyle>
          <a:p/>
        </p:txBody>
      </p:sp>
      <p:sp>
        <p:nvSpPr>
          <p:cNvPr id="141" name="Google Shape;141;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2" name="Shape 142"/>
        <p:cNvGrpSpPr/>
        <p:nvPr/>
      </p:nvGrpSpPr>
      <p:grpSpPr>
        <a:xfrm>
          <a:off x="0" y="0"/>
          <a:ext cx="0" cy="0"/>
          <a:chOff x="0" y="0"/>
          <a:chExt cx="0" cy="0"/>
        </a:xfrm>
      </p:grpSpPr>
      <p:sp>
        <p:nvSpPr>
          <p:cNvPr id="143" name="Google Shape;143;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144" name="Shape 144"/>
        <p:cNvGrpSpPr/>
        <p:nvPr/>
      </p:nvGrpSpPr>
      <p:grpSpPr>
        <a:xfrm>
          <a:off x="0" y="0"/>
          <a:ext cx="0" cy="0"/>
          <a:chOff x="0" y="0"/>
          <a:chExt cx="0" cy="0"/>
        </a:xfrm>
      </p:grpSpPr>
      <p:sp>
        <p:nvSpPr>
          <p:cNvPr id="145" name="Google Shape;145;p26"/>
          <p:cNvSpPr txBox="1"/>
          <p:nvPr>
            <p:ph type="title"/>
          </p:nvPr>
        </p:nvSpPr>
        <p:spPr>
          <a:xfrm>
            <a:off x="1944694" y="468083"/>
            <a:ext cx="6683700" cy="960600"/>
          </a:xfrm>
          <a:prstGeom prst="rect">
            <a:avLst/>
          </a:prstGeom>
          <a:noFill/>
          <a:ln>
            <a:noFill/>
          </a:ln>
        </p:spPr>
        <p:txBody>
          <a:bodyPr anchorCtr="0" anchor="t" bIns="34275" lIns="68575" spcFirstLastPara="1" rIns="68575" wrap="square" tIns="34275">
            <a:normAutofit/>
          </a:bodyPr>
          <a:lstStyle>
            <a:lvl1pPr lvl="0" rtl="0" algn="l">
              <a:spcBef>
                <a:spcPts val="0"/>
              </a:spcBef>
              <a:spcAft>
                <a:spcPts val="0"/>
              </a:spcAft>
              <a:buClr>
                <a:srgbClr val="168DBA"/>
              </a:buClr>
              <a:buSzPts val="14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46" name="Google Shape;146;p26"/>
          <p:cNvSpPr txBox="1"/>
          <p:nvPr>
            <p:ph idx="1" type="body"/>
          </p:nvPr>
        </p:nvSpPr>
        <p:spPr>
          <a:xfrm>
            <a:off x="1941909" y="1600200"/>
            <a:ext cx="6686700" cy="2833200"/>
          </a:xfrm>
          <a:prstGeom prst="rect">
            <a:avLst/>
          </a:prstGeom>
          <a:noFill/>
          <a:ln>
            <a:noFill/>
          </a:ln>
        </p:spPr>
        <p:txBody>
          <a:bodyPr anchorCtr="0" anchor="t" bIns="34275" lIns="68575" spcFirstLastPara="1" rIns="68575" wrap="square" tIns="34275">
            <a:normAutofit/>
          </a:bodyPr>
          <a:lstStyle>
            <a:lvl1pPr indent="-317500" lvl="0" marL="457200" rtl="0" algn="l">
              <a:spcBef>
                <a:spcPts val="800"/>
              </a:spcBef>
              <a:spcAft>
                <a:spcPts val="0"/>
              </a:spcAft>
              <a:buSzPts val="1400"/>
              <a:buChar char="●"/>
              <a:defRPr sz="1100"/>
            </a:lvl1pPr>
            <a:lvl2pPr indent="-317500" lvl="1" marL="914400" rtl="0" algn="l">
              <a:spcBef>
                <a:spcPts val="800"/>
              </a:spcBef>
              <a:spcAft>
                <a:spcPts val="0"/>
              </a:spcAft>
              <a:buSzPts val="1400"/>
              <a:buChar char="○"/>
              <a:defRPr sz="1100"/>
            </a:lvl2pPr>
            <a:lvl3pPr indent="-317500" lvl="2" marL="1371600" rtl="0" algn="l">
              <a:spcBef>
                <a:spcPts val="800"/>
              </a:spcBef>
              <a:spcAft>
                <a:spcPts val="0"/>
              </a:spcAft>
              <a:buSzPts val="1400"/>
              <a:buChar char="■"/>
              <a:defRPr sz="1100"/>
            </a:lvl3pPr>
            <a:lvl4pPr indent="-317500" lvl="3" marL="1828800" rtl="0" algn="l">
              <a:spcBef>
                <a:spcPts val="800"/>
              </a:spcBef>
              <a:spcAft>
                <a:spcPts val="0"/>
              </a:spcAft>
              <a:buSzPts val="1400"/>
              <a:buChar char="●"/>
              <a:defRPr sz="1100"/>
            </a:lvl4pPr>
            <a:lvl5pPr indent="-317500" lvl="4" marL="2286000" rtl="0" algn="l">
              <a:spcBef>
                <a:spcPts val="800"/>
              </a:spcBef>
              <a:spcAft>
                <a:spcPts val="0"/>
              </a:spcAft>
              <a:buSzPts val="1400"/>
              <a:buChar char="○"/>
              <a:defRPr sz="1100"/>
            </a:lvl5pPr>
            <a:lvl6pPr indent="-317500" lvl="5" marL="2743200" rtl="0" algn="l">
              <a:spcBef>
                <a:spcPts val="800"/>
              </a:spcBef>
              <a:spcAft>
                <a:spcPts val="0"/>
              </a:spcAft>
              <a:buSzPts val="1400"/>
              <a:buChar char="■"/>
              <a:defRPr sz="1100"/>
            </a:lvl6pPr>
            <a:lvl7pPr indent="-317500" lvl="6" marL="3200400" rtl="0" algn="l">
              <a:spcBef>
                <a:spcPts val="800"/>
              </a:spcBef>
              <a:spcAft>
                <a:spcPts val="0"/>
              </a:spcAft>
              <a:buSzPts val="1400"/>
              <a:buChar char="●"/>
              <a:defRPr sz="1100"/>
            </a:lvl7pPr>
            <a:lvl8pPr indent="-317500" lvl="7" marL="3657600" rtl="0" algn="l">
              <a:spcBef>
                <a:spcPts val="800"/>
              </a:spcBef>
              <a:spcAft>
                <a:spcPts val="0"/>
              </a:spcAft>
              <a:buSzPts val="1400"/>
              <a:buChar char="○"/>
              <a:defRPr sz="1100"/>
            </a:lvl8pPr>
            <a:lvl9pPr indent="-317500" lvl="8" marL="4114800" rtl="0" algn="l">
              <a:spcBef>
                <a:spcPts val="800"/>
              </a:spcBef>
              <a:spcAft>
                <a:spcPts val="0"/>
              </a:spcAft>
              <a:buSzPts val="1400"/>
              <a:buChar char="■"/>
              <a:defRPr sz="1100"/>
            </a:lvl9pPr>
          </a:lstStyle>
          <a:p/>
        </p:txBody>
      </p:sp>
      <p:sp>
        <p:nvSpPr>
          <p:cNvPr id="147" name="Google Shape;147;p26"/>
          <p:cNvSpPr txBox="1"/>
          <p:nvPr>
            <p:ph idx="10" type="dt"/>
          </p:nvPr>
        </p:nvSpPr>
        <p:spPr>
          <a:xfrm>
            <a:off x="7771209" y="4597828"/>
            <a:ext cx="859800" cy="2778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48" name="Google Shape;148;p26"/>
          <p:cNvSpPr txBox="1"/>
          <p:nvPr>
            <p:ph idx="11" type="ftr"/>
          </p:nvPr>
        </p:nvSpPr>
        <p:spPr>
          <a:xfrm>
            <a:off x="1941909" y="4601856"/>
            <a:ext cx="57150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49" name="Google Shape;149;p26"/>
          <p:cNvSpPr/>
          <p:nvPr/>
        </p:nvSpPr>
        <p:spPr>
          <a:xfrm flipH="1" rot="10800000">
            <a:off x="-3142" y="535779"/>
            <a:ext cx="1191397" cy="380475"/>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0" name="Google Shape;150;p26"/>
          <p:cNvSpPr txBox="1"/>
          <p:nvPr>
            <p:ph idx="12" type="sldNum"/>
          </p:nvPr>
        </p:nvSpPr>
        <p:spPr>
          <a:xfrm>
            <a:off x="398859" y="590837"/>
            <a:ext cx="5847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OBJECT_1">
    <p:bg>
      <p:bgPr>
        <a:solidFill>
          <a:schemeClr val="lt1"/>
        </a:solidFill>
      </p:bgPr>
    </p:bg>
    <p:spTree>
      <p:nvGrpSpPr>
        <p:cNvPr id="151" name="Shape 151"/>
        <p:cNvGrpSpPr/>
        <p:nvPr/>
      </p:nvGrpSpPr>
      <p:grpSpPr>
        <a:xfrm>
          <a:off x="0" y="0"/>
          <a:ext cx="0" cy="0"/>
          <a:chOff x="0" y="0"/>
          <a:chExt cx="0" cy="0"/>
        </a:xfrm>
      </p:grpSpPr>
      <p:sp>
        <p:nvSpPr>
          <p:cNvPr id="152" name="Google Shape;152;p27"/>
          <p:cNvSpPr/>
          <p:nvPr/>
        </p:nvSpPr>
        <p:spPr>
          <a:xfrm>
            <a:off x="6028241" y="4852612"/>
            <a:ext cx="85604" cy="45338"/>
          </a:xfrm>
          <a:custGeom>
            <a:rect b="b" l="l" r="r" t="t"/>
            <a:pathLst>
              <a:path extrusionOk="0" h="30479" w="43180">
                <a:moveTo>
                  <a:pt x="0" y="30366"/>
                </a:moveTo>
                <a:lnTo>
                  <a:pt x="43019" y="30366"/>
                </a:lnTo>
                <a:lnTo>
                  <a:pt x="43019" y="0"/>
                </a:lnTo>
                <a:lnTo>
                  <a:pt x="0" y="0"/>
                </a:lnTo>
                <a:lnTo>
                  <a:pt x="0" y="30366"/>
                </a:lnTo>
                <a:close/>
              </a:path>
            </a:pathLst>
          </a:custGeom>
          <a:noFill/>
          <a:ln cap="flat" cmpd="sng" w="9525">
            <a:solidFill>
              <a:srgbClr val="ADADE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53" name="Google Shape;153;p27"/>
          <p:cNvSpPr/>
          <p:nvPr/>
        </p:nvSpPr>
        <p:spPr>
          <a:xfrm>
            <a:off x="5870321" y="4846723"/>
            <a:ext cx="50356" cy="56579"/>
          </a:xfrm>
          <a:custGeom>
            <a:rect b="b" l="l" r="r" t="t"/>
            <a:pathLst>
              <a:path extrusionOk="0" h="38100" w="25400">
                <a:moveTo>
                  <a:pt x="25400" y="0"/>
                </a:moveTo>
                <a:lnTo>
                  <a:pt x="0" y="19050"/>
                </a:lnTo>
                <a:lnTo>
                  <a:pt x="25400" y="38100"/>
                </a:lnTo>
                <a:lnTo>
                  <a:pt x="25400" y="0"/>
                </a:lnTo>
                <a:close/>
              </a:path>
            </a:pathLst>
          </a:custGeom>
          <a:solidFill>
            <a:srgbClr val="D6D6E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54" name="Google Shape;154;p27"/>
          <p:cNvSpPr/>
          <p:nvPr/>
        </p:nvSpPr>
        <p:spPr>
          <a:xfrm>
            <a:off x="6222988" y="4846723"/>
            <a:ext cx="50356" cy="56579"/>
          </a:xfrm>
          <a:custGeom>
            <a:rect b="b" l="l" r="r" t="t"/>
            <a:pathLst>
              <a:path extrusionOk="0" h="38100" w="25400">
                <a:moveTo>
                  <a:pt x="0" y="0"/>
                </a:moveTo>
                <a:lnTo>
                  <a:pt x="0" y="38100"/>
                </a:lnTo>
                <a:lnTo>
                  <a:pt x="25400" y="19050"/>
                </a:lnTo>
                <a:lnTo>
                  <a:pt x="0" y="0"/>
                </a:lnTo>
                <a:close/>
              </a:path>
            </a:pathLst>
          </a:custGeom>
          <a:solidFill>
            <a:srgbClr val="D6D6E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55" name="Google Shape;155;p27"/>
          <p:cNvSpPr/>
          <p:nvPr/>
        </p:nvSpPr>
        <p:spPr>
          <a:xfrm>
            <a:off x="6544935" y="4837286"/>
            <a:ext cx="127148" cy="75438"/>
          </a:xfrm>
          <a:custGeom>
            <a:rect b="b" l="l" r="r" t="t"/>
            <a:pathLst>
              <a:path extrusionOk="0" h="50800" w="64135">
                <a:moveTo>
                  <a:pt x="0" y="50800"/>
                </a:moveTo>
                <a:lnTo>
                  <a:pt x="43019" y="50800"/>
                </a:lnTo>
                <a:lnTo>
                  <a:pt x="43019" y="20434"/>
                </a:lnTo>
                <a:lnTo>
                  <a:pt x="0" y="20434"/>
                </a:lnTo>
                <a:lnTo>
                  <a:pt x="0" y="50800"/>
                </a:lnTo>
                <a:close/>
              </a:path>
              <a:path extrusionOk="0" h="50800" w="64135">
                <a:moveTo>
                  <a:pt x="10491" y="20320"/>
                </a:moveTo>
                <a:lnTo>
                  <a:pt x="10491" y="10160"/>
                </a:lnTo>
                <a:lnTo>
                  <a:pt x="53672" y="10160"/>
                </a:lnTo>
                <a:lnTo>
                  <a:pt x="53672" y="40640"/>
                </a:lnTo>
                <a:lnTo>
                  <a:pt x="43512" y="40640"/>
                </a:lnTo>
              </a:path>
              <a:path extrusionOk="0" h="50800" w="64135">
                <a:moveTo>
                  <a:pt x="20652" y="10160"/>
                </a:moveTo>
                <a:lnTo>
                  <a:pt x="20652" y="0"/>
                </a:lnTo>
                <a:lnTo>
                  <a:pt x="63832" y="0"/>
                </a:lnTo>
                <a:lnTo>
                  <a:pt x="63832" y="30480"/>
                </a:lnTo>
                <a:lnTo>
                  <a:pt x="53672" y="30480"/>
                </a:lnTo>
              </a:path>
            </a:pathLst>
          </a:custGeom>
          <a:noFill/>
          <a:ln cap="flat" cmpd="sng" w="9525">
            <a:solidFill>
              <a:srgbClr val="ADADE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56" name="Google Shape;156;p27"/>
          <p:cNvSpPr/>
          <p:nvPr/>
        </p:nvSpPr>
        <p:spPr>
          <a:xfrm>
            <a:off x="6419641" y="4846723"/>
            <a:ext cx="402844" cy="56579"/>
          </a:xfrm>
          <a:custGeom>
            <a:rect b="b" l="l" r="r" t="t"/>
            <a:pathLst>
              <a:path extrusionOk="0" h="38100" w="203200">
                <a:moveTo>
                  <a:pt x="25400" y="0"/>
                </a:moveTo>
                <a:lnTo>
                  <a:pt x="0" y="19050"/>
                </a:lnTo>
                <a:lnTo>
                  <a:pt x="25400" y="38100"/>
                </a:lnTo>
                <a:lnTo>
                  <a:pt x="25400" y="0"/>
                </a:lnTo>
                <a:close/>
              </a:path>
              <a:path extrusionOk="0" h="38100" w="203200">
                <a:moveTo>
                  <a:pt x="177802" y="0"/>
                </a:moveTo>
                <a:lnTo>
                  <a:pt x="177802" y="38100"/>
                </a:lnTo>
                <a:lnTo>
                  <a:pt x="203202" y="19050"/>
                </a:lnTo>
                <a:lnTo>
                  <a:pt x="177802" y="0"/>
                </a:lnTo>
                <a:close/>
              </a:path>
            </a:pathLst>
          </a:custGeom>
          <a:solidFill>
            <a:srgbClr val="D6D6E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57" name="Google Shape;157;p27"/>
          <p:cNvSpPr/>
          <p:nvPr/>
        </p:nvSpPr>
        <p:spPr>
          <a:xfrm>
            <a:off x="7145294" y="4856161"/>
            <a:ext cx="75533" cy="0"/>
          </a:xfrm>
          <a:custGeom>
            <a:rect b="b" l="l" r="r" t="t"/>
            <a:pathLst>
              <a:path extrusionOk="0" h="120000" w="38100">
                <a:moveTo>
                  <a:pt x="0" y="0"/>
                </a:moveTo>
                <a:lnTo>
                  <a:pt x="38100" y="0"/>
                </a:lnTo>
              </a:path>
            </a:pathLst>
          </a:custGeom>
          <a:noFill/>
          <a:ln cap="flat" cmpd="sng" w="9525">
            <a:solidFill>
              <a:srgbClr val="ADADE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58" name="Google Shape;158;p27"/>
          <p:cNvSpPr/>
          <p:nvPr/>
        </p:nvSpPr>
        <p:spPr>
          <a:xfrm>
            <a:off x="6968961" y="4846723"/>
            <a:ext cx="402844" cy="56579"/>
          </a:xfrm>
          <a:custGeom>
            <a:rect b="b" l="l" r="r" t="t"/>
            <a:pathLst>
              <a:path extrusionOk="0" h="38100" w="203200">
                <a:moveTo>
                  <a:pt x="25400" y="0"/>
                </a:moveTo>
                <a:lnTo>
                  <a:pt x="0" y="19050"/>
                </a:lnTo>
                <a:lnTo>
                  <a:pt x="25400" y="38100"/>
                </a:lnTo>
                <a:lnTo>
                  <a:pt x="25400" y="0"/>
                </a:lnTo>
                <a:close/>
              </a:path>
              <a:path extrusionOk="0" h="38100" w="203200">
                <a:moveTo>
                  <a:pt x="177802" y="0"/>
                </a:moveTo>
                <a:lnTo>
                  <a:pt x="177802" y="38100"/>
                </a:lnTo>
                <a:lnTo>
                  <a:pt x="203202" y="19050"/>
                </a:lnTo>
                <a:lnTo>
                  <a:pt x="177802" y="0"/>
                </a:lnTo>
                <a:close/>
              </a:path>
            </a:pathLst>
          </a:custGeom>
          <a:solidFill>
            <a:srgbClr val="D6D6E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59" name="Google Shape;159;p27"/>
          <p:cNvSpPr/>
          <p:nvPr/>
        </p:nvSpPr>
        <p:spPr>
          <a:xfrm>
            <a:off x="7120104" y="4837286"/>
            <a:ext cx="100711" cy="75438"/>
          </a:xfrm>
          <a:custGeom>
            <a:rect b="b" l="l" r="r" t="t"/>
            <a:pathLst>
              <a:path extrusionOk="0" h="50800" w="50800">
                <a:moveTo>
                  <a:pt x="0" y="0"/>
                </a:moveTo>
                <a:lnTo>
                  <a:pt x="38100" y="0"/>
                </a:lnTo>
              </a:path>
              <a:path extrusionOk="0" h="50800" w="50800">
                <a:moveTo>
                  <a:pt x="12700" y="25400"/>
                </a:moveTo>
                <a:lnTo>
                  <a:pt x="50800" y="25400"/>
                </a:lnTo>
              </a:path>
              <a:path extrusionOk="0" h="50800" w="50800">
                <a:moveTo>
                  <a:pt x="0" y="38100"/>
                </a:moveTo>
                <a:lnTo>
                  <a:pt x="38100" y="38100"/>
                </a:lnTo>
              </a:path>
              <a:path extrusionOk="0" h="50800" w="50800">
                <a:moveTo>
                  <a:pt x="12700" y="50800"/>
                </a:moveTo>
                <a:lnTo>
                  <a:pt x="50800" y="50800"/>
                </a:lnTo>
              </a:path>
            </a:pathLst>
          </a:custGeom>
          <a:noFill/>
          <a:ln cap="flat" cmpd="sng" w="9525">
            <a:solidFill>
              <a:srgbClr val="D6D6E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60" name="Google Shape;160;p27"/>
          <p:cNvSpPr/>
          <p:nvPr/>
        </p:nvSpPr>
        <p:spPr>
          <a:xfrm>
            <a:off x="7669398" y="4837286"/>
            <a:ext cx="100711" cy="37719"/>
          </a:xfrm>
          <a:custGeom>
            <a:rect b="b" l="l" r="r" t="t"/>
            <a:pathLst>
              <a:path extrusionOk="0" h="25400" w="50800">
                <a:moveTo>
                  <a:pt x="0" y="0"/>
                </a:moveTo>
                <a:lnTo>
                  <a:pt x="38100" y="0"/>
                </a:lnTo>
              </a:path>
              <a:path extrusionOk="0" h="25400" w="50800">
                <a:moveTo>
                  <a:pt x="12700" y="12700"/>
                </a:moveTo>
                <a:lnTo>
                  <a:pt x="50800" y="12700"/>
                </a:lnTo>
              </a:path>
              <a:path extrusionOk="0" h="25400" w="50800">
                <a:moveTo>
                  <a:pt x="12700" y="25400"/>
                </a:moveTo>
                <a:lnTo>
                  <a:pt x="50800" y="25400"/>
                </a:lnTo>
              </a:path>
            </a:pathLst>
          </a:custGeom>
          <a:noFill/>
          <a:ln cap="flat" cmpd="sng" w="9525">
            <a:solidFill>
              <a:srgbClr val="ADADE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61" name="Google Shape;161;p27"/>
          <p:cNvSpPr/>
          <p:nvPr/>
        </p:nvSpPr>
        <p:spPr>
          <a:xfrm>
            <a:off x="7518258" y="4846723"/>
            <a:ext cx="402844" cy="56579"/>
          </a:xfrm>
          <a:custGeom>
            <a:rect b="b" l="l" r="r" t="t"/>
            <a:pathLst>
              <a:path extrusionOk="0" h="38100" w="203200">
                <a:moveTo>
                  <a:pt x="25400" y="0"/>
                </a:moveTo>
                <a:lnTo>
                  <a:pt x="0" y="19050"/>
                </a:lnTo>
                <a:lnTo>
                  <a:pt x="25400" y="38100"/>
                </a:lnTo>
                <a:lnTo>
                  <a:pt x="25400" y="0"/>
                </a:lnTo>
                <a:close/>
              </a:path>
              <a:path extrusionOk="0" h="38100" w="203200">
                <a:moveTo>
                  <a:pt x="177802" y="0"/>
                </a:moveTo>
                <a:lnTo>
                  <a:pt x="177802" y="38100"/>
                </a:lnTo>
                <a:lnTo>
                  <a:pt x="203202" y="19050"/>
                </a:lnTo>
                <a:lnTo>
                  <a:pt x="177802" y="0"/>
                </a:lnTo>
                <a:close/>
              </a:path>
            </a:pathLst>
          </a:custGeom>
          <a:solidFill>
            <a:srgbClr val="D6D6E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62" name="Google Shape;162;p27"/>
          <p:cNvSpPr/>
          <p:nvPr/>
        </p:nvSpPr>
        <p:spPr>
          <a:xfrm>
            <a:off x="7669398" y="4893912"/>
            <a:ext cx="100711" cy="18860"/>
          </a:xfrm>
          <a:custGeom>
            <a:rect b="b" l="l" r="r" t="t"/>
            <a:pathLst>
              <a:path extrusionOk="0" h="12700" w="50800">
                <a:moveTo>
                  <a:pt x="0" y="0"/>
                </a:moveTo>
                <a:lnTo>
                  <a:pt x="38100" y="0"/>
                </a:lnTo>
              </a:path>
              <a:path extrusionOk="0" h="12700" w="50800">
                <a:moveTo>
                  <a:pt x="12700" y="12699"/>
                </a:moveTo>
                <a:lnTo>
                  <a:pt x="50800" y="12699"/>
                </a:lnTo>
              </a:path>
            </a:pathLst>
          </a:custGeom>
          <a:noFill/>
          <a:ln cap="flat" cmpd="sng" w="9525">
            <a:solidFill>
              <a:srgbClr val="D6D6E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63" name="Google Shape;163;p27"/>
          <p:cNvSpPr/>
          <p:nvPr/>
        </p:nvSpPr>
        <p:spPr>
          <a:xfrm>
            <a:off x="8218719" y="4837286"/>
            <a:ext cx="100711" cy="75438"/>
          </a:xfrm>
          <a:custGeom>
            <a:rect b="b" l="l" r="r" t="t"/>
            <a:pathLst>
              <a:path extrusionOk="0" h="50800" w="50800">
                <a:moveTo>
                  <a:pt x="0" y="0"/>
                </a:moveTo>
                <a:lnTo>
                  <a:pt x="38100" y="0"/>
                </a:lnTo>
              </a:path>
              <a:path extrusionOk="0" h="50800" w="50800">
                <a:moveTo>
                  <a:pt x="12700" y="12700"/>
                </a:moveTo>
                <a:lnTo>
                  <a:pt x="50800" y="12700"/>
                </a:lnTo>
              </a:path>
              <a:path extrusionOk="0" h="50800" w="50800">
                <a:moveTo>
                  <a:pt x="12700" y="25400"/>
                </a:moveTo>
                <a:lnTo>
                  <a:pt x="50800" y="25400"/>
                </a:lnTo>
              </a:path>
              <a:path extrusionOk="0" h="50800" w="50800">
                <a:moveTo>
                  <a:pt x="0" y="38100"/>
                </a:moveTo>
                <a:lnTo>
                  <a:pt x="38100" y="38100"/>
                </a:lnTo>
              </a:path>
              <a:path extrusionOk="0" h="50800" w="50800">
                <a:moveTo>
                  <a:pt x="12700" y="50800"/>
                </a:moveTo>
                <a:lnTo>
                  <a:pt x="50800" y="50800"/>
                </a:lnTo>
              </a:path>
            </a:pathLst>
          </a:custGeom>
          <a:noFill/>
          <a:ln cap="flat" cmpd="sng" w="9525">
            <a:solidFill>
              <a:srgbClr val="ADADE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64" name="Google Shape;164;p27"/>
          <p:cNvSpPr/>
          <p:nvPr/>
        </p:nvSpPr>
        <p:spPr>
          <a:xfrm>
            <a:off x="8828495" y="4882586"/>
            <a:ext cx="40284" cy="30175"/>
          </a:xfrm>
          <a:custGeom>
            <a:rect b="b" l="l" r="r" t="t"/>
            <a:pathLst>
              <a:path extrusionOk="0" h="20320" w="20320">
                <a:moveTo>
                  <a:pt x="0" y="0"/>
                </a:moveTo>
                <a:lnTo>
                  <a:pt x="20320" y="20320"/>
                </a:lnTo>
              </a:path>
            </a:pathLst>
          </a:custGeom>
          <a:noFill/>
          <a:ln cap="flat" cmpd="sng" w="9525">
            <a:solidFill>
              <a:srgbClr val="ADADE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65" name="Google Shape;165;p27"/>
          <p:cNvSpPr/>
          <p:nvPr/>
        </p:nvSpPr>
        <p:spPr>
          <a:xfrm>
            <a:off x="8774815" y="4843208"/>
            <a:ext cx="60425" cy="45338"/>
          </a:xfrm>
          <a:custGeom>
            <a:rect b="b" l="l" r="r" t="t"/>
            <a:pathLst>
              <a:path extrusionOk="0" h="30479" w="30479">
                <a:moveTo>
                  <a:pt x="30366" y="15183"/>
                </a:moveTo>
                <a:lnTo>
                  <a:pt x="30366" y="6797"/>
                </a:lnTo>
                <a:lnTo>
                  <a:pt x="23568" y="0"/>
                </a:lnTo>
                <a:lnTo>
                  <a:pt x="15183" y="0"/>
                </a:lnTo>
                <a:lnTo>
                  <a:pt x="6797" y="0"/>
                </a:lnTo>
                <a:lnTo>
                  <a:pt x="0" y="6797"/>
                </a:lnTo>
                <a:lnTo>
                  <a:pt x="0" y="15183"/>
                </a:lnTo>
                <a:lnTo>
                  <a:pt x="0" y="23568"/>
                </a:lnTo>
                <a:lnTo>
                  <a:pt x="6797" y="30366"/>
                </a:lnTo>
                <a:lnTo>
                  <a:pt x="15183" y="30366"/>
                </a:lnTo>
                <a:lnTo>
                  <a:pt x="23568" y="30366"/>
                </a:lnTo>
                <a:lnTo>
                  <a:pt x="30366" y="23568"/>
                </a:lnTo>
                <a:lnTo>
                  <a:pt x="30366" y="15183"/>
                </a:lnTo>
                <a:close/>
              </a:path>
            </a:pathLst>
          </a:custGeom>
          <a:noFill/>
          <a:ln cap="flat" cmpd="sng" w="9525">
            <a:solidFill>
              <a:srgbClr val="ADADE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66" name="Google Shape;166;p27"/>
          <p:cNvSpPr/>
          <p:nvPr/>
        </p:nvSpPr>
        <p:spPr>
          <a:xfrm>
            <a:off x="8586668" y="4837286"/>
            <a:ext cx="463269" cy="75438"/>
          </a:xfrm>
          <a:custGeom>
            <a:rect b="b" l="l" r="r" t="t"/>
            <a:pathLst>
              <a:path extrusionOk="0" h="50800" w="233679">
                <a:moveTo>
                  <a:pt x="40640" y="50800"/>
                </a:moveTo>
                <a:lnTo>
                  <a:pt x="50400" y="48796"/>
                </a:lnTo>
                <a:lnTo>
                  <a:pt x="58488" y="43339"/>
                </a:lnTo>
                <a:lnTo>
                  <a:pt x="64002" y="35262"/>
                </a:lnTo>
                <a:lnTo>
                  <a:pt x="66040" y="25400"/>
                </a:lnTo>
                <a:lnTo>
                  <a:pt x="64036" y="15537"/>
                </a:lnTo>
                <a:lnTo>
                  <a:pt x="58579" y="7461"/>
                </a:lnTo>
                <a:lnTo>
                  <a:pt x="50502" y="2004"/>
                </a:lnTo>
                <a:lnTo>
                  <a:pt x="40640" y="0"/>
                </a:lnTo>
                <a:lnTo>
                  <a:pt x="30778" y="2004"/>
                </a:lnTo>
                <a:lnTo>
                  <a:pt x="22701" y="7461"/>
                </a:lnTo>
                <a:lnTo>
                  <a:pt x="17244" y="15537"/>
                </a:lnTo>
                <a:lnTo>
                  <a:pt x="15240" y="25400"/>
                </a:lnTo>
              </a:path>
              <a:path extrusionOk="0" h="50800" w="233679">
                <a:moveTo>
                  <a:pt x="30480" y="17780"/>
                </a:moveTo>
                <a:lnTo>
                  <a:pt x="15240" y="30480"/>
                </a:lnTo>
                <a:lnTo>
                  <a:pt x="0" y="17780"/>
                </a:lnTo>
              </a:path>
              <a:path extrusionOk="0" h="50800" w="233679">
                <a:moveTo>
                  <a:pt x="193042" y="50800"/>
                </a:moveTo>
                <a:lnTo>
                  <a:pt x="183179" y="48796"/>
                </a:lnTo>
                <a:lnTo>
                  <a:pt x="175103" y="43339"/>
                </a:lnTo>
                <a:lnTo>
                  <a:pt x="169646" y="35262"/>
                </a:lnTo>
                <a:lnTo>
                  <a:pt x="167642" y="25400"/>
                </a:lnTo>
                <a:lnTo>
                  <a:pt x="169646" y="15537"/>
                </a:lnTo>
                <a:lnTo>
                  <a:pt x="175103" y="7461"/>
                </a:lnTo>
                <a:lnTo>
                  <a:pt x="183179" y="2004"/>
                </a:lnTo>
                <a:lnTo>
                  <a:pt x="193042" y="0"/>
                </a:lnTo>
                <a:lnTo>
                  <a:pt x="202904" y="2004"/>
                </a:lnTo>
                <a:lnTo>
                  <a:pt x="210981" y="7461"/>
                </a:lnTo>
                <a:lnTo>
                  <a:pt x="216438" y="15537"/>
                </a:lnTo>
                <a:lnTo>
                  <a:pt x="218442" y="25400"/>
                </a:lnTo>
              </a:path>
              <a:path extrusionOk="0" h="50800" w="233679">
                <a:moveTo>
                  <a:pt x="233682" y="17780"/>
                </a:moveTo>
                <a:lnTo>
                  <a:pt x="218442" y="30480"/>
                </a:lnTo>
                <a:lnTo>
                  <a:pt x="203202" y="17780"/>
                </a:lnTo>
              </a:path>
            </a:pathLst>
          </a:custGeom>
          <a:noFill/>
          <a:ln cap="flat" cmpd="sng" w="9525">
            <a:solidFill>
              <a:srgbClr val="ADADE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67" name="Google Shape;167;p27"/>
          <p:cNvSpPr/>
          <p:nvPr/>
        </p:nvSpPr>
        <p:spPr>
          <a:xfrm>
            <a:off x="0" y="0"/>
            <a:ext cx="4568503" cy="201797"/>
          </a:xfrm>
          <a:custGeom>
            <a:rect b="b" l="l" r="r" t="t"/>
            <a:pathLst>
              <a:path extrusionOk="0" h="135890" w="2304415">
                <a:moveTo>
                  <a:pt x="2303995" y="0"/>
                </a:moveTo>
                <a:lnTo>
                  <a:pt x="0" y="0"/>
                </a:lnTo>
                <a:lnTo>
                  <a:pt x="0" y="135610"/>
                </a:lnTo>
                <a:lnTo>
                  <a:pt x="2303995" y="135610"/>
                </a:lnTo>
                <a:lnTo>
                  <a:pt x="2303995" y="0"/>
                </a:lnTo>
                <a:close/>
              </a:path>
            </a:pathLst>
          </a:custGeom>
          <a:solidFill>
            <a:srgbClr val="4747B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68" name="Google Shape;168;p27"/>
          <p:cNvSpPr/>
          <p:nvPr/>
        </p:nvSpPr>
        <p:spPr>
          <a:xfrm>
            <a:off x="4569907" y="0"/>
            <a:ext cx="4568503" cy="201797"/>
          </a:xfrm>
          <a:custGeom>
            <a:rect b="b" l="l" r="r" t="t"/>
            <a:pathLst>
              <a:path extrusionOk="0" h="135890" w="2304415">
                <a:moveTo>
                  <a:pt x="2303995" y="0"/>
                </a:moveTo>
                <a:lnTo>
                  <a:pt x="0" y="0"/>
                </a:lnTo>
                <a:lnTo>
                  <a:pt x="0" y="135610"/>
                </a:lnTo>
                <a:lnTo>
                  <a:pt x="2303995" y="135610"/>
                </a:lnTo>
                <a:lnTo>
                  <a:pt x="2303995" y="0"/>
                </a:lnTo>
                <a:close/>
              </a:path>
            </a:pathLst>
          </a:custGeom>
          <a:solidFill>
            <a:srgbClr val="ADADE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169" name="Google Shape;169;p27"/>
          <p:cNvSpPr txBox="1"/>
          <p:nvPr>
            <p:ph type="title"/>
          </p:nvPr>
        </p:nvSpPr>
        <p:spPr>
          <a:xfrm>
            <a:off x="0" y="201549"/>
            <a:ext cx="9144000" cy="5286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0" i="0" sz="2300">
                <a:solidFill>
                  <a:srgbClr val="3333B2"/>
                </a:solidFill>
                <a:latin typeface="Century"/>
                <a:ea typeface="Century"/>
                <a:cs typeface="Century"/>
                <a:sym typeface="Century"/>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0" name="Google Shape;170;p27"/>
          <p:cNvSpPr txBox="1"/>
          <p:nvPr>
            <p:ph idx="11" type="ftr"/>
          </p:nvPr>
        </p:nvSpPr>
        <p:spPr>
          <a:xfrm>
            <a:off x="3108960" y="4783454"/>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1" name="Google Shape;171;p27"/>
          <p:cNvSpPr txBox="1"/>
          <p:nvPr>
            <p:ph idx="10" type="dt"/>
          </p:nvPr>
        </p:nvSpPr>
        <p:spPr>
          <a:xfrm>
            <a:off x="7374924" y="4985214"/>
            <a:ext cx="893100" cy="149100"/>
          </a:xfrm>
          <a:prstGeom prst="rect">
            <a:avLst/>
          </a:prstGeom>
          <a:noFill/>
          <a:ln>
            <a:noFill/>
          </a:ln>
        </p:spPr>
        <p:txBody>
          <a:bodyPr anchorCtr="0" anchor="t" bIns="0" lIns="0" spcFirstLastPara="1" rIns="0" wrap="square" tIns="0">
            <a:spAutoFit/>
          </a:bodyPr>
          <a:lstStyle>
            <a:lvl1pPr lvl="0" rtl="0">
              <a:spcBef>
                <a:spcPts val="0"/>
              </a:spcBef>
              <a:spcAft>
                <a:spcPts val="0"/>
              </a:spcAft>
              <a:buSzPts val="1400"/>
              <a:buNone/>
              <a:defRPr b="0" i="0" sz="1000">
                <a:solidFill>
                  <a:schemeClr val="dk1"/>
                </a:solidFill>
                <a:latin typeface="Comic Sans MS"/>
                <a:ea typeface="Comic Sans MS"/>
                <a:cs typeface="Comic Sans MS"/>
                <a:sym typeface="Comic Sans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2" name="Google Shape;172;p27"/>
          <p:cNvSpPr txBox="1"/>
          <p:nvPr>
            <p:ph idx="12" type="sldNum"/>
          </p:nvPr>
        </p:nvSpPr>
        <p:spPr>
          <a:xfrm>
            <a:off x="8597230" y="4985214"/>
            <a:ext cx="438300" cy="153900"/>
          </a:xfrm>
          <a:prstGeom prst="rect">
            <a:avLst/>
          </a:prstGeom>
          <a:noFill/>
          <a:ln>
            <a:noFill/>
          </a:ln>
        </p:spPr>
        <p:txBody>
          <a:bodyPr anchorCtr="0" anchor="t" bIns="0" lIns="0" spcFirstLastPara="1" rIns="0" wrap="square" tIns="0">
            <a:spAutoFit/>
          </a:bodyPr>
          <a:lstStyle>
            <a:lvl1pPr indent="0" lvl="0" marL="63500" rtl="0">
              <a:lnSpc>
                <a:spcPct val="119090"/>
              </a:lnSpc>
              <a:spcBef>
                <a:spcPts val="0"/>
              </a:spcBef>
              <a:buNone/>
              <a:defRPr b="0" i="0" sz="1000">
                <a:solidFill>
                  <a:schemeClr val="dk1"/>
                </a:solidFill>
                <a:latin typeface="Comic Sans MS"/>
                <a:ea typeface="Comic Sans MS"/>
                <a:cs typeface="Comic Sans MS"/>
                <a:sym typeface="Comic Sans MS"/>
              </a:defRPr>
            </a:lvl1pPr>
            <a:lvl2pPr indent="0" lvl="1" marL="63500" rtl="0">
              <a:lnSpc>
                <a:spcPct val="119090"/>
              </a:lnSpc>
              <a:spcBef>
                <a:spcPts val="0"/>
              </a:spcBef>
              <a:buNone/>
              <a:defRPr b="0" i="0" sz="1000">
                <a:solidFill>
                  <a:schemeClr val="dk1"/>
                </a:solidFill>
                <a:latin typeface="Comic Sans MS"/>
                <a:ea typeface="Comic Sans MS"/>
                <a:cs typeface="Comic Sans MS"/>
                <a:sym typeface="Comic Sans MS"/>
              </a:defRPr>
            </a:lvl2pPr>
            <a:lvl3pPr indent="0" lvl="2" marL="63500" rtl="0">
              <a:lnSpc>
                <a:spcPct val="119090"/>
              </a:lnSpc>
              <a:spcBef>
                <a:spcPts val="0"/>
              </a:spcBef>
              <a:buNone/>
              <a:defRPr b="0" i="0" sz="1000">
                <a:solidFill>
                  <a:schemeClr val="dk1"/>
                </a:solidFill>
                <a:latin typeface="Comic Sans MS"/>
                <a:ea typeface="Comic Sans MS"/>
                <a:cs typeface="Comic Sans MS"/>
                <a:sym typeface="Comic Sans MS"/>
              </a:defRPr>
            </a:lvl3pPr>
            <a:lvl4pPr indent="0" lvl="3" marL="63500" rtl="0">
              <a:lnSpc>
                <a:spcPct val="119090"/>
              </a:lnSpc>
              <a:spcBef>
                <a:spcPts val="0"/>
              </a:spcBef>
              <a:buNone/>
              <a:defRPr b="0" i="0" sz="1000">
                <a:solidFill>
                  <a:schemeClr val="dk1"/>
                </a:solidFill>
                <a:latin typeface="Comic Sans MS"/>
                <a:ea typeface="Comic Sans MS"/>
                <a:cs typeface="Comic Sans MS"/>
                <a:sym typeface="Comic Sans MS"/>
              </a:defRPr>
            </a:lvl4pPr>
            <a:lvl5pPr indent="0" lvl="4" marL="63500" rtl="0">
              <a:lnSpc>
                <a:spcPct val="119090"/>
              </a:lnSpc>
              <a:spcBef>
                <a:spcPts val="0"/>
              </a:spcBef>
              <a:buNone/>
              <a:defRPr b="0" i="0" sz="1000">
                <a:solidFill>
                  <a:schemeClr val="dk1"/>
                </a:solidFill>
                <a:latin typeface="Comic Sans MS"/>
                <a:ea typeface="Comic Sans MS"/>
                <a:cs typeface="Comic Sans MS"/>
                <a:sym typeface="Comic Sans MS"/>
              </a:defRPr>
            </a:lvl5pPr>
            <a:lvl6pPr indent="0" lvl="5" marL="63500" rtl="0">
              <a:lnSpc>
                <a:spcPct val="119090"/>
              </a:lnSpc>
              <a:spcBef>
                <a:spcPts val="0"/>
              </a:spcBef>
              <a:buNone/>
              <a:defRPr b="0" i="0" sz="1000">
                <a:solidFill>
                  <a:schemeClr val="dk1"/>
                </a:solidFill>
                <a:latin typeface="Comic Sans MS"/>
                <a:ea typeface="Comic Sans MS"/>
                <a:cs typeface="Comic Sans MS"/>
                <a:sym typeface="Comic Sans MS"/>
              </a:defRPr>
            </a:lvl6pPr>
            <a:lvl7pPr indent="0" lvl="6" marL="63500" rtl="0">
              <a:lnSpc>
                <a:spcPct val="119090"/>
              </a:lnSpc>
              <a:spcBef>
                <a:spcPts val="0"/>
              </a:spcBef>
              <a:buNone/>
              <a:defRPr b="0" i="0" sz="1000">
                <a:solidFill>
                  <a:schemeClr val="dk1"/>
                </a:solidFill>
                <a:latin typeface="Comic Sans MS"/>
                <a:ea typeface="Comic Sans MS"/>
                <a:cs typeface="Comic Sans MS"/>
                <a:sym typeface="Comic Sans MS"/>
              </a:defRPr>
            </a:lvl7pPr>
            <a:lvl8pPr indent="0" lvl="7" marL="63500" rtl="0">
              <a:lnSpc>
                <a:spcPct val="119090"/>
              </a:lnSpc>
              <a:spcBef>
                <a:spcPts val="0"/>
              </a:spcBef>
              <a:buNone/>
              <a:defRPr b="0" i="0" sz="1000">
                <a:solidFill>
                  <a:schemeClr val="dk1"/>
                </a:solidFill>
                <a:latin typeface="Comic Sans MS"/>
                <a:ea typeface="Comic Sans MS"/>
                <a:cs typeface="Comic Sans MS"/>
                <a:sym typeface="Comic Sans MS"/>
              </a:defRPr>
            </a:lvl8pPr>
            <a:lvl9pPr indent="0" lvl="8" marL="63500" rtl="0">
              <a:lnSpc>
                <a:spcPct val="119090"/>
              </a:lnSpc>
              <a:spcBef>
                <a:spcPts val="0"/>
              </a:spcBef>
              <a:buNone/>
              <a:defRPr b="0" i="0" sz="1000">
                <a:solidFill>
                  <a:schemeClr val="dk1"/>
                </a:solidFill>
                <a:latin typeface="Comic Sans MS"/>
                <a:ea typeface="Comic Sans MS"/>
                <a:cs typeface="Comic Sans MS"/>
                <a:sym typeface="Comic Sans MS"/>
              </a:defRPr>
            </a:lvl9pPr>
          </a:lstStyle>
          <a:p>
            <a:pPr indent="0" lvl="0" marL="63500" rtl="0" algn="r">
              <a:spcBef>
                <a:spcPts val="0"/>
              </a:spcBef>
              <a:spcAft>
                <a:spcPts val="0"/>
              </a:spcAft>
              <a:buNone/>
            </a:pPr>
            <a:fld id="{00000000-1234-1234-1234-123412341234}" type="slidenum">
              <a:rPr lang="ru"/>
              <a:t>‹#›</a:t>
            </a:fld>
            <a:r>
              <a:rPr lang="ru"/>
              <a:t> / 4</a:t>
            </a:r>
            <a:endParaRPr>
              <a:solidFill>
                <a:schemeClr val="dk2"/>
              </a:solidFill>
              <a:latin typeface="Roboto"/>
              <a:ea typeface="Roboto"/>
              <a:cs typeface="Roboto"/>
              <a:sym typeface="Robo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3" name="Shape 173"/>
        <p:cNvGrpSpPr/>
        <p:nvPr/>
      </p:nvGrpSpPr>
      <p:grpSpPr>
        <a:xfrm>
          <a:off x="0" y="0"/>
          <a:ext cx="0" cy="0"/>
          <a:chOff x="0" y="0"/>
          <a:chExt cx="0" cy="0"/>
        </a:xfrm>
      </p:grpSpPr>
      <p:sp>
        <p:nvSpPr>
          <p:cNvPr id="174" name="Google Shape;174;p28"/>
          <p:cNvSpPr txBox="1"/>
          <p:nvPr>
            <p:ph type="title"/>
          </p:nvPr>
        </p:nvSpPr>
        <p:spPr>
          <a:xfrm>
            <a:off x="0" y="201549"/>
            <a:ext cx="9144000" cy="5286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0" i="0" sz="2300">
                <a:solidFill>
                  <a:srgbClr val="3333B2"/>
                </a:solidFill>
                <a:latin typeface="Century"/>
                <a:ea typeface="Century"/>
                <a:cs typeface="Century"/>
                <a:sym typeface="Century"/>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5" name="Google Shape;175;p28"/>
          <p:cNvSpPr txBox="1"/>
          <p:nvPr>
            <p:ph idx="1" type="body"/>
          </p:nvPr>
        </p:nvSpPr>
        <p:spPr>
          <a:xfrm>
            <a:off x="457200" y="1183004"/>
            <a:ext cx="82296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300"/>
              <a:buNone/>
              <a:defRPr/>
            </a:lvl1pPr>
            <a:lvl2pPr indent="-228600" lvl="1" marL="914400" rtl="0" algn="l">
              <a:spcBef>
                <a:spcPts val="1200"/>
              </a:spcBef>
              <a:spcAft>
                <a:spcPts val="0"/>
              </a:spcAft>
              <a:buSzPts val="1100"/>
              <a:buNone/>
              <a:defRPr/>
            </a:lvl2pPr>
            <a:lvl3pPr indent="-228600" lvl="2" marL="1371600" rtl="0" algn="l">
              <a:spcBef>
                <a:spcPts val="1200"/>
              </a:spcBef>
              <a:spcAft>
                <a:spcPts val="0"/>
              </a:spcAft>
              <a:buSzPts val="1100"/>
              <a:buNone/>
              <a:defRPr/>
            </a:lvl3pPr>
            <a:lvl4pPr indent="-228600" lvl="3" marL="1828800" rtl="0" algn="l">
              <a:spcBef>
                <a:spcPts val="1200"/>
              </a:spcBef>
              <a:spcAft>
                <a:spcPts val="0"/>
              </a:spcAft>
              <a:buSzPts val="1100"/>
              <a:buNone/>
              <a:defRPr/>
            </a:lvl4pPr>
            <a:lvl5pPr indent="-228600" lvl="4" marL="2286000" rtl="0" algn="l">
              <a:spcBef>
                <a:spcPts val="1200"/>
              </a:spcBef>
              <a:spcAft>
                <a:spcPts val="0"/>
              </a:spcAft>
              <a:buSzPts val="1100"/>
              <a:buNone/>
              <a:defRPr/>
            </a:lvl5pPr>
            <a:lvl6pPr indent="-228600" lvl="5" marL="2743200" rtl="0" algn="l">
              <a:spcBef>
                <a:spcPts val="1200"/>
              </a:spcBef>
              <a:spcAft>
                <a:spcPts val="0"/>
              </a:spcAft>
              <a:buSzPts val="1100"/>
              <a:buNone/>
              <a:defRPr/>
            </a:lvl6pPr>
            <a:lvl7pPr indent="-228600" lvl="6" marL="3200400" rtl="0" algn="l">
              <a:spcBef>
                <a:spcPts val="1200"/>
              </a:spcBef>
              <a:spcAft>
                <a:spcPts val="0"/>
              </a:spcAft>
              <a:buSzPts val="1100"/>
              <a:buNone/>
              <a:defRPr/>
            </a:lvl7pPr>
            <a:lvl8pPr indent="-228600" lvl="7" marL="3657600" rtl="0" algn="l">
              <a:spcBef>
                <a:spcPts val="1200"/>
              </a:spcBef>
              <a:spcAft>
                <a:spcPts val="0"/>
              </a:spcAft>
              <a:buSzPts val="1100"/>
              <a:buNone/>
              <a:defRPr/>
            </a:lvl8pPr>
            <a:lvl9pPr indent="-228600" lvl="8" marL="4114800" rtl="0" algn="l">
              <a:spcBef>
                <a:spcPts val="1200"/>
              </a:spcBef>
              <a:spcAft>
                <a:spcPts val="1200"/>
              </a:spcAft>
              <a:buSzPts val="1100"/>
              <a:buNone/>
              <a:defRPr/>
            </a:lvl9pPr>
          </a:lstStyle>
          <a:p/>
        </p:txBody>
      </p:sp>
      <p:sp>
        <p:nvSpPr>
          <p:cNvPr id="176" name="Google Shape;176;p28"/>
          <p:cNvSpPr txBox="1"/>
          <p:nvPr>
            <p:ph idx="11" type="ftr"/>
          </p:nvPr>
        </p:nvSpPr>
        <p:spPr>
          <a:xfrm>
            <a:off x="3108960" y="4783454"/>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7" name="Google Shape;177;p28"/>
          <p:cNvSpPr txBox="1"/>
          <p:nvPr>
            <p:ph idx="10" type="dt"/>
          </p:nvPr>
        </p:nvSpPr>
        <p:spPr>
          <a:xfrm>
            <a:off x="7374924" y="4985214"/>
            <a:ext cx="893100" cy="149100"/>
          </a:xfrm>
          <a:prstGeom prst="rect">
            <a:avLst/>
          </a:prstGeom>
          <a:noFill/>
          <a:ln>
            <a:noFill/>
          </a:ln>
        </p:spPr>
        <p:txBody>
          <a:bodyPr anchorCtr="0" anchor="t" bIns="0" lIns="0" spcFirstLastPara="1" rIns="0" wrap="square" tIns="0">
            <a:spAutoFit/>
          </a:bodyPr>
          <a:lstStyle>
            <a:lvl1pPr lvl="0" rtl="0">
              <a:spcBef>
                <a:spcPts val="0"/>
              </a:spcBef>
              <a:spcAft>
                <a:spcPts val="0"/>
              </a:spcAft>
              <a:buSzPts val="1400"/>
              <a:buNone/>
              <a:defRPr b="0" i="0" sz="1000">
                <a:solidFill>
                  <a:schemeClr val="dk1"/>
                </a:solidFill>
                <a:latin typeface="Comic Sans MS"/>
                <a:ea typeface="Comic Sans MS"/>
                <a:cs typeface="Comic Sans MS"/>
                <a:sym typeface="Comic Sans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8" name="Google Shape;178;p28"/>
          <p:cNvSpPr txBox="1"/>
          <p:nvPr>
            <p:ph idx="12" type="sldNum"/>
          </p:nvPr>
        </p:nvSpPr>
        <p:spPr>
          <a:xfrm>
            <a:off x="8597230" y="4985214"/>
            <a:ext cx="438300" cy="153900"/>
          </a:xfrm>
          <a:prstGeom prst="rect">
            <a:avLst/>
          </a:prstGeom>
          <a:noFill/>
          <a:ln>
            <a:noFill/>
          </a:ln>
        </p:spPr>
        <p:txBody>
          <a:bodyPr anchorCtr="0" anchor="t" bIns="0" lIns="0" spcFirstLastPara="1" rIns="0" wrap="square" tIns="0">
            <a:spAutoFit/>
          </a:bodyPr>
          <a:lstStyle>
            <a:lvl1pPr indent="0" lvl="0" marL="63500" rtl="0">
              <a:lnSpc>
                <a:spcPct val="119090"/>
              </a:lnSpc>
              <a:spcBef>
                <a:spcPts val="0"/>
              </a:spcBef>
              <a:buNone/>
              <a:defRPr b="0" i="0" sz="1000">
                <a:solidFill>
                  <a:schemeClr val="dk1"/>
                </a:solidFill>
                <a:latin typeface="Comic Sans MS"/>
                <a:ea typeface="Comic Sans MS"/>
                <a:cs typeface="Comic Sans MS"/>
                <a:sym typeface="Comic Sans MS"/>
              </a:defRPr>
            </a:lvl1pPr>
            <a:lvl2pPr indent="0" lvl="1" marL="63500" rtl="0">
              <a:lnSpc>
                <a:spcPct val="119090"/>
              </a:lnSpc>
              <a:spcBef>
                <a:spcPts val="0"/>
              </a:spcBef>
              <a:buNone/>
              <a:defRPr b="0" i="0" sz="1000">
                <a:solidFill>
                  <a:schemeClr val="dk1"/>
                </a:solidFill>
                <a:latin typeface="Comic Sans MS"/>
                <a:ea typeface="Comic Sans MS"/>
                <a:cs typeface="Comic Sans MS"/>
                <a:sym typeface="Comic Sans MS"/>
              </a:defRPr>
            </a:lvl2pPr>
            <a:lvl3pPr indent="0" lvl="2" marL="63500" rtl="0">
              <a:lnSpc>
                <a:spcPct val="119090"/>
              </a:lnSpc>
              <a:spcBef>
                <a:spcPts val="0"/>
              </a:spcBef>
              <a:buNone/>
              <a:defRPr b="0" i="0" sz="1000">
                <a:solidFill>
                  <a:schemeClr val="dk1"/>
                </a:solidFill>
                <a:latin typeface="Comic Sans MS"/>
                <a:ea typeface="Comic Sans MS"/>
                <a:cs typeface="Comic Sans MS"/>
                <a:sym typeface="Comic Sans MS"/>
              </a:defRPr>
            </a:lvl3pPr>
            <a:lvl4pPr indent="0" lvl="3" marL="63500" rtl="0">
              <a:lnSpc>
                <a:spcPct val="119090"/>
              </a:lnSpc>
              <a:spcBef>
                <a:spcPts val="0"/>
              </a:spcBef>
              <a:buNone/>
              <a:defRPr b="0" i="0" sz="1000">
                <a:solidFill>
                  <a:schemeClr val="dk1"/>
                </a:solidFill>
                <a:latin typeface="Comic Sans MS"/>
                <a:ea typeface="Comic Sans MS"/>
                <a:cs typeface="Comic Sans MS"/>
                <a:sym typeface="Comic Sans MS"/>
              </a:defRPr>
            </a:lvl4pPr>
            <a:lvl5pPr indent="0" lvl="4" marL="63500" rtl="0">
              <a:lnSpc>
                <a:spcPct val="119090"/>
              </a:lnSpc>
              <a:spcBef>
                <a:spcPts val="0"/>
              </a:spcBef>
              <a:buNone/>
              <a:defRPr b="0" i="0" sz="1000">
                <a:solidFill>
                  <a:schemeClr val="dk1"/>
                </a:solidFill>
                <a:latin typeface="Comic Sans MS"/>
                <a:ea typeface="Comic Sans MS"/>
                <a:cs typeface="Comic Sans MS"/>
                <a:sym typeface="Comic Sans MS"/>
              </a:defRPr>
            </a:lvl5pPr>
            <a:lvl6pPr indent="0" lvl="5" marL="63500" rtl="0">
              <a:lnSpc>
                <a:spcPct val="119090"/>
              </a:lnSpc>
              <a:spcBef>
                <a:spcPts val="0"/>
              </a:spcBef>
              <a:buNone/>
              <a:defRPr b="0" i="0" sz="1000">
                <a:solidFill>
                  <a:schemeClr val="dk1"/>
                </a:solidFill>
                <a:latin typeface="Comic Sans MS"/>
                <a:ea typeface="Comic Sans MS"/>
                <a:cs typeface="Comic Sans MS"/>
                <a:sym typeface="Comic Sans MS"/>
              </a:defRPr>
            </a:lvl6pPr>
            <a:lvl7pPr indent="0" lvl="6" marL="63500" rtl="0">
              <a:lnSpc>
                <a:spcPct val="119090"/>
              </a:lnSpc>
              <a:spcBef>
                <a:spcPts val="0"/>
              </a:spcBef>
              <a:buNone/>
              <a:defRPr b="0" i="0" sz="1000">
                <a:solidFill>
                  <a:schemeClr val="dk1"/>
                </a:solidFill>
                <a:latin typeface="Comic Sans MS"/>
                <a:ea typeface="Comic Sans MS"/>
                <a:cs typeface="Comic Sans MS"/>
                <a:sym typeface="Comic Sans MS"/>
              </a:defRPr>
            </a:lvl7pPr>
            <a:lvl8pPr indent="0" lvl="7" marL="63500" rtl="0">
              <a:lnSpc>
                <a:spcPct val="119090"/>
              </a:lnSpc>
              <a:spcBef>
                <a:spcPts val="0"/>
              </a:spcBef>
              <a:buNone/>
              <a:defRPr b="0" i="0" sz="1000">
                <a:solidFill>
                  <a:schemeClr val="dk1"/>
                </a:solidFill>
                <a:latin typeface="Comic Sans MS"/>
                <a:ea typeface="Comic Sans MS"/>
                <a:cs typeface="Comic Sans MS"/>
                <a:sym typeface="Comic Sans MS"/>
              </a:defRPr>
            </a:lvl8pPr>
            <a:lvl9pPr indent="0" lvl="8" marL="63500" rtl="0">
              <a:lnSpc>
                <a:spcPct val="119090"/>
              </a:lnSpc>
              <a:spcBef>
                <a:spcPts val="0"/>
              </a:spcBef>
              <a:buNone/>
              <a:defRPr b="0" i="0" sz="1000">
                <a:solidFill>
                  <a:schemeClr val="dk1"/>
                </a:solidFill>
                <a:latin typeface="Comic Sans MS"/>
                <a:ea typeface="Comic Sans MS"/>
                <a:cs typeface="Comic Sans MS"/>
                <a:sym typeface="Comic Sans MS"/>
              </a:defRPr>
            </a:lvl9pPr>
          </a:lstStyle>
          <a:p>
            <a:pPr indent="0" lvl="0" marL="63500" rtl="0" algn="r">
              <a:spcBef>
                <a:spcPts val="0"/>
              </a:spcBef>
              <a:spcAft>
                <a:spcPts val="0"/>
              </a:spcAft>
              <a:buNone/>
            </a:pPr>
            <a:fld id="{00000000-1234-1234-1234-123412341234}" type="slidenum">
              <a:rPr lang="ru"/>
              <a:t>‹#›</a:t>
            </a:fld>
            <a:r>
              <a:rPr lang="ru"/>
              <a:t> / 4</a:t>
            </a:r>
            <a:endParaRPr>
              <a:solidFill>
                <a:schemeClr val="dk2"/>
              </a:solidFill>
              <a:latin typeface="Roboto"/>
              <a:ea typeface="Roboto"/>
              <a:cs typeface="Roboto"/>
              <a:sym typeface="Robo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79" name="Shape 179"/>
        <p:cNvGrpSpPr/>
        <p:nvPr/>
      </p:nvGrpSpPr>
      <p:grpSpPr>
        <a:xfrm>
          <a:off x="0" y="0"/>
          <a:ext cx="0" cy="0"/>
          <a:chOff x="0" y="0"/>
          <a:chExt cx="0" cy="0"/>
        </a:xfrm>
      </p:grpSpPr>
      <p:sp>
        <p:nvSpPr>
          <p:cNvPr id="180" name="Google Shape;180;p29"/>
          <p:cNvSpPr txBox="1"/>
          <p:nvPr>
            <p:ph idx="11" type="ftr"/>
          </p:nvPr>
        </p:nvSpPr>
        <p:spPr>
          <a:xfrm>
            <a:off x="3108960" y="4783454"/>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1" name="Google Shape;181;p29"/>
          <p:cNvSpPr txBox="1"/>
          <p:nvPr>
            <p:ph idx="10" type="dt"/>
          </p:nvPr>
        </p:nvSpPr>
        <p:spPr>
          <a:xfrm>
            <a:off x="7374924" y="4985214"/>
            <a:ext cx="893100" cy="149100"/>
          </a:xfrm>
          <a:prstGeom prst="rect">
            <a:avLst/>
          </a:prstGeom>
          <a:noFill/>
          <a:ln>
            <a:noFill/>
          </a:ln>
        </p:spPr>
        <p:txBody>
          <a:bodyPr anchorCtr="0" anchor="t" bIns="0" lIns="0" spcFirstLastPara="1" rIns="0" wrap="square" tIns="0">
            <a:spAutoFit/>
          </a:bodyPr>
          <a:lstStyle>
            <a:lvl1pPr lvl="0" rtl="0">
              <a:spcBef>
                <a:spcPts val="0"/>
              </a:spcBef>
              <a:spcAft>
                <a:spcPts val="0"/>
              </a:spcAft>
              <a:buSzPts val="1400"/>
              <a:buNone/>
              <a:defRPr b="0" i="0" sz="1000">
                <a:solidFill>
                  <a:schemeClr val="dk1"/>
                </a:solidFill>
                <a:latin typeface="Comic Sans MS"/>
                <a:ea typeface="Comic Sans MS"/>
                <a:cs typeface="Comic Sans MS"/>
                <a:sym typeface="Comic Sans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2" name="Google Shape;182;p29"/>
          <p:cNvSpPr txBox="1"/>
          <p:nvPr>
            <p:ph idx="12" type="sldNum"/>
          </p:nvPr>
        </p:nvSpPr>
        <p:spPr>
          <a:xfrm>
            <a:off x="8597230" y="4985214"/>
            <a:ext cx="438300" cy="153900"/>
          </a:xfrm>
          <a:prstGeom prst="rect">
            <a:avLst/>
          </a:prstGeom>
          <a:noFill/>
          <a:ln>
            <a:noFill/>
          </a:ln>
        </p:spPr>
        <p:txBody>
          <a:bodyPr anchorCtr="0" anchor="t" bIns="0" lIns="0" spcFirstLastPara="1" rIns="0" wrap="square" tIns="0">
            <a:spAutoFit/>
          </a:bodyPr>
          <a:lstStyle>
            <a:lvl1pPr indent="0" lvl="0" marL="63500" rtl="0">
              <a:lnSpc>
                <a:spcPct val="119090"/>
              </a:lnSpc>
              <a:spcBef>
                <a:spcPts val="0"/>
              </a:spcBef>
              <a:buNone/>
              <a:defRPr b="0" i="0" sz="1000">
                <a:solidFill>
                  <a:schemeClr val="dk1"/>
                </a:solidFill>
                <a:latin typeface="Comic Sans MS"/>
                <a:ea typeface="Comic Sans MS"/>
                <a:cs typeface="Comic Sans MS"/>
                <a:sym typeface="Comic Sans MS"/>
              </a:defRPr>
            </a:lvl1pPr>
            <a:lvl2pPr indent="0" lvl="1" marL="63500" rtl="0">
              <a:lnSpc>
                <a:spcPct val="119090"/>
              </a:lnSpc>
              <a:spcBef>
                <a:spcPts val="0"/>
              </a:spcBef>
              <a:buNone/>
              <a:defRPr b="0" i="0" sz="1000">
                <a:solidFill>
                  <a:schemeClr val="dk1"/>
                </a:solidFill>
                <a:latin typeface="Comic Sans MS"/>
                <a:ea typeface="Comic Sans MS"/>
                <a:cs typeface="Comic Sans MS"/>
                <a:sym typeface="Comic Sans MS"/>
              </a:defRPr>
            </a:lvl2pPr>
            <a:lvl3pPr indent="0" lvl="2" marL="63500" rtl="0">
              <a:lnSpc>
                <a:spcPct val="119090"/>
              </a:lnSpc>
              <a:spcBef>
                <a:spcPts val="0"/>
              </a:spcBef>
              <a:buNone/>
              <a:defRPr b="0" i="0" sz="1000">
                <a:solidFill>
                  <a:schemeClr val="dk1"/>
                </a:solidFill>
                <a:latin typeface="Comic Sans MS"/>
                <a:ea typeface="Comic Sans MS"/>
                <a:cs typeface="Comic Sans MS"/>
                <a:sym typeface="Comic Sans MS"/>
              </a:defRPr>
            </a:lvl3pPr>
            <a:lvl4pPr indent="0" lvl="3" marL="63500" rtl="0">
              <a:lnSpc>
                <a:spcPct val="119090"/>
              </a:lnSpc>
              <a:spcBef>
                <a:spcPts val="0"/>
              </a:spcBef>
              <a:buNone/>
              <a:defRPr b="0" i="0" sz="1000">
                <a:solidFill>
                  <a:schemeClr val="dk1"/>
                </a:solidFill>
                <a:latin typeface="Comic Sans MS"/>
                <a:ea typeface="Comic Sans MS"/>
                <a:cs typeface="Comic Sans MS"/>
                <a:sym typeface="Comic Sans MS"/>
              </a:defRPr>
            </a:lvl4pPr>
            <a:lvl5pPr indent="0" lvl="4" marL="63500" rtl="0">
              <a:lnSpc>
                <a:spcPct val="119090"/>
              </a:lnSpc>
              <a:spcBef>
                <a:spcPts val="0"/>
              </a:spcBef>
              <a:buNone/>
              <a:defRPr b="0" i="0" sz="1000">
                <a:solidFill>
                  <a:schemeClr val="dk1"/>
                </a:solidFill>
                <a:latin typeface="Comic Sans MS"/>
                <a:ea typeface="Comic Sans MS"/>
                <a:cs typeface="Comic Sans MS"/>
                <a:sym typeface="Comic Sans MS"/>
              </a:defRPr>
            </a:lvl5pPr>
            <a:lvl6pPr indent="0" lvl="5" marL="63500" rtl="0">
              <a:lnSpc>
                <a:spcPct val="119090"/>
              </a:lnSpc>
              <a:spcBef>
                <a:spcPts val="0"/>
              </a:spcBef>
              <a:buNone/>
              <a:defRPr b="0" i="0" sz="1000">
                <a:solidFill>
                  <a:schemeClr val="dk1"/>
                </a:solidFill>
                <a:latin typeface="Comic Sans MS"/>
                <a:ea typeface="Comic Sans MS"/>
                <a:cs typeface="Comic Sans MS"/>
                <a:sym typeface="Comic Sans MS"/>
              </a:defRPr>
            </a:lvl6pPr>
            <a:lvl7pPr indent="0" lvl="6" marL="63500" rtl="0">
              <a:lnSpc>
                <a:spcPct val="119090"/>
              </a:lnSpc>
              <a:spcBef>
                <a:spcPts val="0"/>
              </a:spcBef>
              <a:buNone/>
              <a:defRPr b="0" i="0" sz="1000">
                <a:solidFill>
                  <a:schemeClr val="dk1"/>
                </a:solidFill>
                <a:latin typeface="Comic Sans MS"/>
                <a:ea typeface="Comic Sans MS"/>
                <a:cs typeface="Comic Sans MS"/>
                <a:sym typeface="Comic Sans MS"/>
              </a:defRPr>
            </a:lvl7pPr>
            <a:lvl8pPr indent="0" lvl="7" marL="63500" rtl="0">
              <a:lnSpc>
                <a:spcPct val="119090"/>
              </a:lnSpc>
              <a:spcBef>
                <a:spcPts val="0"/>
              </a:spcBef>
              <a:buNone/>
              <a:defRPr b="0" i="0" sz="1000">
                <a:solidFill>
                  <a:schemeClr val="dk1"/>
                </a:solidFill>
                <a:latin typeface="Comic Sans MS"/>
                <a:ea typeface="Comic Sans MS"/>
                <a:cs typeface="Comic Sans MS"/>
                <a:sym typeface="Comic Sans MS"/>
              </a:defRPr>
            </a:lvl8pPr>
            <a:lvl9pPr indent="0" lvl="8" marL="63500" rtl="0">
              <a:lnSpc>
                <a:spcPct val="119090"/>
              </a:lnSpc>
              <a:spcBef>
                <a:spcPts val="0"/>
              </a:spcBef>
              <a:buNone/>
              <a:defRPr b="0" i="0" sz="1000">
                <a:solidFill>
                  <a:schemeClr val="dk1"/>
                </a:solidFill>
                <a:latin typeface="Comic Sans MS"/>
                <a:ea typeface="Comic Sans MS"/>
                <a:cs typeface="Comic Sans MS"/>
                <a:sym typeface="Comic Sans MS"/>
              </a:defRPr>
            </a:lvl9pPr>
          </a:lstStyle>
          <a:p>
            <a:pPr indent="0" lvl="0" marL="63500" rtl="0" algn="r">
              <a:spcBef>
                <a:spcPts val="0"/>
              </a:spcBef>
              <a:spcAft>
                <a:spcPts val="0"/>
              </a:spcAft>
              <a:buNone/>
            </a:pPr>
            <a:fld id="{00000000-1234-1234-1234-123412341234}" type="slidenum">
              <a:rPr lang="ru"/>
              <a:t>‹#›</a:t>
            </a:fld>
            <a:r>
              <a:rPr lang="ru"/>
              <a:t> / 4</a:t>
            </a:r>
            <a:endParaRPr>
              <a:solidFill>
                <a:schemeClr val="dk2"/>
              </a:solidFill>
              <a:latin typeface="Roboto"/>
              <a:ea typeface="Roboto"/>
              <a:cs typeface="Roboto"/>
              <a:sym typeface="Robo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6" Type="http://schemas.openxmlformats.org/officeDocument/2006/relationships/theme" Target="../theme/theme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89" name="Shape 89"/>
        <p:cNvGrpSpPr/>
        <p:nvPr/>
      </p:nvGrpSpPr>
      <p:grpSpPr>
        <a:xfrm>
          <a:off x="0" y="0"/>
          <a:ext cx="0" cy="0"/>
          <a:chOff x="0" y="0"/>
          <a:chExt cx="0" cy="0"/>
        </a:xfrm>
      </p:grpSpPr>
      <p:sp>
        <p:nvSpPr>
          <p:cNvPr id="90" name="Google Shape;90;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91" name="Google Shape;91;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92" name="Google Shape;92;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Roboto"/>
                <a:ea typeface="Roboto"/>
                <a:cs typeface="Roboto"/>
                <a:sym typeface="Roboto"/>
              </a:defRPr>
            </a:lvl1pPr>
            <a:lvl2pPr lvl="1" rtl="0" algn="r">
              <a:buNone/>
              <a:defRPr sz="1000">
                <a:solidFill>
                  <a:schemeClr val="dk2"/>
                </a:solidFill>
                <a:latin typeface="Roboto"/>
                <a:ea typeface="Roboto"/>
                <a:cs typeface="Roboto"/>
                <a:sym typeface="Roboto"/>
              </a:defRPr>
            </a:lvl2pPr>
            <a:lvl3pPr lvl="2" rtl="0" algn="r">
              <a:buNone/>
              <a:defRPr sz="1000">
                <a:solidFill>
                  <a:schemeClr val="dk2"/>
                </a:solidFill>
                <a:latin typeface="Roboto"/>
                <a:ea typeface="Roboto"/>
                <a:cs typeface="Roboto"/>
                <a:sym typeface="Roboto"/>
              </a:defRPr>
            </a:lvl3pPr>
            <a:lvl4pPr lvl="3" rtl="0" algn="r">
              <a:buNone/>
              <a:defRPr sz="1000">
                <a:solidFill>
                  <a:schemeClr val="dk2"/>
                </a:solidFill>
                <a:latin typeface="Roboto"/>
                <a:ea typeface="Roboto"/>
                <a:cs typeface="Roboto"/>
                <a:sym typeface="Roboto"/>
              </a:defRPr>
            </a:lvl4pPr>
            <a:lvl5pPr lvl="4" rtl="0" algn="r">
              <a:buNone/>
              <a:defRPr sz="1000">
                <a:solidFill>
                  <a:schemeClr val="dk2"/>
                </a:solidFill>
                <a:latin typeface="Roboto"/>
                <a:ea typeface="Roboto"/>
                <a:cs typeface="Roboto"/>
                <a:sym typeface="Roboto"/>
              </a:defRPr>
            </a:lvl5pPr>
            <a:lvl6pPr lvl="5" rtl="0" algn="r">
              <a:buNone/>
              <a:defRPr sz="1000">
                <a:solidFill>
                  <a:schemeClr val="dk2"/>
                </a:solidFill>
                <a:latin typeface="Roboto"/>
                <a:ea typeface="Roboto"/>
                <a:cs typeface="Roboto"/>
                <a:sym typeface="Roboto"/>
              </a:defRPr>
            </a:lvl6pPr>
            <a:lvl7pPr lvl="6" rtl="0" algn="r">
              <a:buNone/>
              <a:defRPr sz="1000">
                <a:solidFill>
                  <a:schemeClr val="dk2"/>
                </a:solidFill>
                <a:latin typeface="Roboto"/>
                <a:ea typeface="Roboto"/>
                <a:cs typeface="Roboto"/>
                <a:sym typeface="Roboto"/>
              </a:defRPr>
            </a:lvl7pPr>
            <a:lvl8pPr lvl="7" rtl="0" algn="r">
              <a:buNone/>
              <a:defRPr sz="1000">
                <a:solidFill>
                  <a:schemeClr val="dk2"/>
                </a:solidFill>
                <a:latin typeface="Roboto"/>
                <a:ea typeface="Roboto"/>
                <a:cs typeface="Roboto"/>
                <a:sym typeface="Roboto"/>
              </a:defRPr>
            </a:lvl8pPr>
            <a:lvl9pPr lvl="8" rtl="0"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is.gd/wlgcjX" TargetMode="External"/><Relationship Id="rId4" Type="http://schemas.openxmlformats.org/officeDocument/2006/relationships/hyperlink" Target="mailto:ilyapetrov22@mail.ru" TargetMode="External"/><Relationship Id="rId5" Type="http://schemas.openxmlformats.org/officeDocument/2006/relationships/hyperlink" Target="mailto:noc-ipu@yandex.ru" TargetMode="External"/><Relationship Id="rId6"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68.png"/><Relationship Id="rId4" Type="http://schemas.openxmlformats.org/officeDocument/2006/relationships/image" Target="../media/image38.jpg"/><Relationship Id="rId5" Type="http://schemas.openxmlformats.org/officeDocument/2006/relationships/image" Target="../media/image57.jpg"/><Relationship Id="rId6" Type="http://schemas.openxmlformats.org/officeDocument/2006/relationships/hyperlink" Target="mailto:shiroky.aa@yandex.ru" TargetMode="External"/><Relationship Id="rId7"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mailto:oiw23@mail.ru" TargetMode="External"/><Relationship Id="rId4"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9.jpg"/><Relationship Id="rId4" Type="http://schemas.openxmlformats.org/officeDocument/2006/relationships/hyperlink" Target="mailto:kozitsin.ivan@mail.ru" TargetMode="External"/><Relationship Id="rId5"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66.png"/><Relationship Id="rId4" Type="http://schemas.openxmlformats.org/officeDocument/2006/relationships/image" Target="../media/image52.jpg"/><Relationship Id="rId5" Type="http://schemas.openxmlformats.org/officeDocument/2006/relationships/image" Target="../media/image4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6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0.jpg"/><Relationship Id="rId4" Type="http://schemas.openxmlformats.org/officeDocument/2006/relationships/image" Target="../media/image54.jpg"/><Relationship Id="rId5" Type="http://schemas.openxmlformats.org/officeDocument/2006/relationships/hyperlink" Target="mailto:dvshatov@gmail.ru" TargetMode="External"/><Relationship Id="rId6"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2.jpg"/><Relationship Id="rId4" Type="http://schemas.openxmlformats.org/officeDocument/2006/relationships/hyperlink" Target="mailto:ivan.galyaev@yandex.ru" TargetMode="External"/><Relationship Id="rId5"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2.png"/><Relationship Id="rId4" Type="http://schemas.openxmlformats.org/officeDocument/2006/relationships/image" Target="../media/image74.png"/><Relationship Id="rId5" Type="http://schemas.openxmlformats.org/officeDocument/2006/relationships/image" Target="../media/image31.png"/></Relationships>
</file>

<file path=ppt/slides/_rels/slide2.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28.jpg"/><Relationship Id="rId12" Type="http://schemas.openxmlformats.org/officeDocument/2006/relationships/image" Target="../media/image4.png"/><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image" Target="../media/image15.jpg"/><Relationship Id="rId9"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11.png"/><Relationship Id="rId8"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3.png"/><Relationship Id="rId6"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hyperlink" Target="mailto:desmo-analitika@mail.ru" TargetMode="External"/><Relationship Id="rId5"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6.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hyperlink" Target="mailto:juliakokunko@gmail.com" TargetMode="External"/><Relationship Id="rId6"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hyperlink" Target="mailto:maksim.ryzhov@frtk.ru" TargetMode="External"/><Relationship Id="rId6"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5.png"/><Relationship Id="rId5" Type="http://schemas.openxmlformats.org/officeDocument/2006/relationships/image" Target="../media/image53.png"/><Relationship Id="rId6" Type="http://schemas.openxmlformats.org/officeDocument/2006/relationships/image" Target="../media/image51.png"/><Relationship Id="rId7" Type="http://schemas.openxmlformats.org/officeDocument/2006/relationships/image" Target="../media/image48.png"/><Relationship Id="rId8"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hyperlink" Target="mailto:kos@ipu.ru" TargetMode="External"/><Relationship Id="rId4" Type="http://schemas.openxmlformats.org/officeDocument/2006/relationships/image" Target="../media/image61.jpg"/><Relationship Id="rId5" Type="http://schemas.openxmlformats.org/officeDocument/2006/relationships/image" Target="../media/image58.png"/><Relationship Id="rId6" Type="http://schemas.openxmlformats.org/officeDocument/2006/relationships/image" Target="../media/image6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0.png"/><Relationship Id="rId4" Type="http://schemas.openxmlformats.org/officeDocument/2006/relationships/image" Target="../media/image59.png"/><Relationship Id="rId5" Type="http://schemas.openxmlformats.org/officeDocument/2006/relationships/image" Target="../media/image64.png"/><Relationship Id="rId6"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69.jpg"/></Relationships>
</file>

<file path=ppt/slides/_rels/slide29.xml.rels><?xml version="1.0" encoding="UTF-8" standalone="yes"?><Relationships xmlns="http://schemas.openxmlformats.org/package/2006/relationships"><Relationship Id="rId11" Type="http://schemas.openxmlformats.org/officeDocument/2006/relationships/hyperlink" Target="https://t.me/+_xrP4zCb8I41ZmUy" TargetMode="External"/><Relationship Id="rId10" Type="http://schemas.openxmlformats.org/officeDocument/2006/relationships/hyperlink" Target="https://t.me/+jNTWvCcI3aYwZTdi" TargetMode="External"/><Relationship Id="rId13" Type="http://schemas.openxmlformats.org/officeDocument/2006/relationships/hyperlink" Target="https://t.me/+hWvOA5TBc9gyNDBi" TargetMode="External"/><Relationship Id="rId12" Type="http://schemas.openxmlformats.org/officeDocument/2006/relationships/hyperlink" Target="https://t.me/+V5AG2RJ8D784ZTNi" TargetMode="External"/><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s://t.me/+rLxo80NbBQA5YzE6" TargetMode="External"/><Relationship Id="rId4" Type="http://schemas.openxmlformats.org/officeDocument/2006/relationships/hyperlink" Target="https://t.me/+N-CxlFGR2WNmOGQy" TargetMode="External"/><Relationship Id="rId9" Type="http://schemas.openxmlformats.org/officeDocument/2006/relationships/hyperlink" Target="https://t.me/+ftOXIB13gL4xZDUy" TargetMode="External"/><Relationship Id="rId15" Type="http://schemas.openxmlformats.org/officeDocument/2006/relationships/image" Target="../media/image63.png"/><Relationship Id="rId14" Type="http://schemas.openxmlformats.org/officeDocument/2006/relationships/hyperlink" Target="https://t.me/yoga_ipu" TargetMode="External"/><Relationship Id="rId5" Type="http://schemas.openxmlformats.org/officeDocument/2006/relationships/hyperlink" Target="https://t.me/+oZeVkQPUZ54wZTZi" TargetMode="External"/><Relationship Id="rId6" Type="http://schemas.openxmlformats.org/officeDocument/2006/relationships/hyperlink" Target="https://t.me/+Ej05NSyuGKe1lZLI" TargetMode="External"/><Relationship Id="rId7" Type="http://schemas.openxmlformats.org/officeDocument/2006/relationships/hyperlink" Target="https://t.me/+tFKG4niF1184NjM6" TargetMode="External"/><Relationship Id="rId8" Type="http://schemas.openxmlformats.org/officeDocument/2006/relationships/hyperlink" Target="https://t.me/+nrPQ7T4W5aozMGY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2.jpg"/><Relationship Id="rId4" Type="http://schemas.openxmlformats.org/officeDocument/2006/relationships/image" Target="../media/image9.jpg"/><Relationship Id="rId5"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4.jp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mailto:amkotyukov@mail.ru" TargetMode="External"/><Relationship Id="rId4" Type="http://schemas.openxmlformats.org/officeDocument/2006/relationships/image" Target="../media/image16.png"/><Relationship Id="rId5" Type="http://schemas.openxmlformats.org/officeDocument/2006/relationships/hyperlink" Target="mailto:desmo-analitika@mail.ru" TargetMode="External"/><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mailto:amkotyukov@mail.ru" TargetMode="External"/><Relationship Id="rId4" Type="http://schemas.openxmlformats.org/officeDocument/2006/relationships/hyperlink" Target="mailto:desmo-analitika@mail.ru" TargetMode="External"/><Relationship Id="rId5" Type="http://schemas.openxmlformats.org/officeDocument/2006/relationships/image" Target="../media/image12.png"/><Relationship Id="rId6"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mailto:desmo-analitika@mail.ru"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33.jpg"/><Relationship Id="rId5"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0"/>
          <p:cNvSpPr txBox="1"/>
          <p:nvPr>
            <p:ph type="ctrTitle"/>
          </p:nvPr>
        </p:nvSpPr>
        <p:spPr>
          <a:xfrm>
            <a:off x="4612475" y="1314875"/>
            <a:ext cx="41907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ru" sz="2280"/>
              <a:t>Первый месяц работы </a:t>
            </a:r>
            <a:endParaRPr sz="2280"/>
          </a:p>
          <a:p>
            <a:pPr indent="0" lvl="0" marL="0" rtl="0" algn="l">
              <a:spcBef>
                <a:spcPts val="0"/>
              </a:spcBef>
              <a:spcAft>
                <a:spcPts val="0"/>
              </a:spcAft>
              <a:buSzPts val="990"/>
              <a:buNone/>
            </a:pPr>
            <a:r>
              <a:rPr lang="ru" sz="2280"/>
              <a:t>Совета молодых ученых и специалистов (СМУиС) </a:t>
            </a:r>
            <a:endParaRPr sz="2280"/>
          </a:p>
          <a:p>
            <a:pPr indent="0" lvl="0" marL="0" rtl="0" algn="l">
              <a:spcBef>
                <a:spcPts val="0"/>
              </a:spcBef>
              <a:spcAft>
                <a:spcPts val="0"/>
              </a:spcAft>
              <a:buSzPts val="990"/>
              <a:buNone/>
            </a:pPr>
            <a:r>
              <a:rPr lang="ru" sz="2280"/>
              <a:t>ИПУ РАН</a:t>
            </a:r>
            <a:endParaRPr sz="2280"/>
          </a:p>
        </p:txBody>
      </p:sp>
      <p:sp>
        <p:nvSpPr>
          <p:cNvPr id="188" name="Google Shape;188;p30"/>
          <p:cNvSpPr txBox="1"/>
          <p:nvPr>
            <p:ph idx="1" type="subTitle"/>
          </p:nvPr>
        </p:nvSpPr>
        <p:spPr>
          <a:xfrm>
            <a:off x="4612475" y="3126225"/>
            <a:ext cx="4190700" cy="712500"/>
          </a:xfrm>
          <a:prstGeom prst="rect">
            <a:avLst/>
          </a:prstGeom>
        </p:spPr>
        <p:txBody>
          <a:bodyPr anchorCtr="0" anchor="t" bIns="91425" lIns="91425" spcFirstLastPara="1" rIns="91425" wrap="square" tIns="91425">
            <a:normAutofit fontScale="70000"/>
          </a:bodyPr>
          <a:lstStyle/>
          <a:p>
            <a:pPr indent="0" lvl="0" marL="0" rtl="0" algn="l">
              <a:spcBef>
                <a:spcPts val="0"/>
              </a:spcBef>
              <a:spcAft>
                <a:spcPts val="0"/>
              </a:spcAft>
              <a:buNone/>
            </a:pPr>
            <a:r>
              <a:rPr lang="ru"/>
              <a:t>Докладчик: с.н.с. лаб 68, к.ф.-м.н., председатель СМУиС ИПУ РАН</a:t>
            </a:r>
            <a:endParaRPr/>
          </a:p>
          <a:p>
            <a:pPr indent="0" lvl="0" marL="0" rtl="0" algn="l">
              <a:spcBef>
                <a:spcPts val="0"/>
              </a:spcBef>
              <a:spcAft>
                <a:spcPts val="0"/>
              </a:spcAft>
              <a:buNone/>
            </a:pPr>
            <a:r>
              <a:rPr lang="ru"/>
              <a:t>Дарья Владимировна Лемтюжникова</a:t>
            </a:r>
            <a:endParaRPr/>
          </a:p>
          <a:p>
            <a:pPr indent="0" lvl="0" marL="0" rtl="0" algn="l">
              <a:spcBef>
                <a:spcPts val="0"/>
              </a:spcBef>
              <a:spcAft>
                <a:spcPts val="0"/>
              </a:spcAft>
              <a:buNone/>
            </a:pPr>
            <a:r>
              <a:t/>
            </a:r>
            <a:endParaRPr/>
          </a:p>
        </p:txBody>
      </p:sp>
      <p:sp>
        <p:nvSpPr>
          <p:cNvPr id="189" name="Google Shape;189;p30"/>
          <p:cNvSpPr txBox="1"/>
          <p:nvPr/>
        </p:nvSpPr>
        <p:spPr>
          <a:xfrm>
            <a:off x="3116800" y="4545950"/>
            <a:ext cx="3000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1100">
                <a:latin typeface="Raleway"/>
                <a:ea typeface="Raleway"/>
                <a:cs typeface="Raleway"/>
                <a:sym typeface="Raleway"/>
              </a:rPr>
              <a:t>Заседание Ученого совета ИПУ РАН </a:t>
            </a:r>
            <a:endParaRPr sz="1100">
              <a:latin typeface="Raleway"/>
              <a:ea typeface="Raleway"/>
              <a:cs typeface="Raleway"/>
              <a:sym typeface="Raleway"/>
            </a:endParaRPr>
          </a:p>
          <a:p>
            <a:pPr indent="0" lvl="0" marL="0" rtl="0" algn="ctr">
              <a:spcBef>
                <a:spcPts val="0"/>
              </a:spcBef>
              <a:spcAft>
                <a:spcPts val="0"/>
              </a:spcAft>
              <a:buNone/>
            </a:pPr>
            <a:r>
              <a:rPr lang="ru" sz="1100">
                <a:latin typeface="Raleway"/>
                <a:ea typeface="Raleway"/>
                <a:cs typeface="Raleway"/>
                <a:sym typeface="Raleway"/>
              </a:rPr>
              <a:t>31 марта 2022 г.</a:t>
            </a:r>
            <a:endParaRPr>
              <a:latin typeface="Raleway"/>
              <a:ea typeface="Raleway"/>
              <a:cs typeface="Raleway"/>
              <a:sym typeface="Raleway"/>
            </a:endParaRPr>
          </a:p>
        </p:txBody>
      </p:sp>
      <p:pic>
        <p:nvPicPr>
          <p:cNvPr id="190" name="Google Shape;190;p30"/>
          <p:cNvPicPr preferRelativeResize="0"/>
          <p:nvPr/>
        </p:nvPicPr>
        <p:blipFill>
          <a:blip r:embed="rId3">
            <a:alphaModFix/>
          </a:blip>
          <a:stretch>
            <a:fillRect/>
          </a:stretch>
        </p:blipFill>
        <p:spPr>
          <a:xfrm>
            <a:off x="7422425" y="3395800"/>
            <a:ext cx="1551000" cy="1551000"/>
          </a:xfrm>
          <a:prstGeom prst="rect">
            <a:avLst/>
          </a:prstGeom>
          <a:noFill/>
          <a:ln>
            <a:noFill/>
          </a:ln>
        </p:spPr>
      </p:pic>
      <p:pic>
        <p:nvPicPr>
          <p:cNvPr id="191" name="Google Shape;191;p30"/>
          <p:cNvPicPr preferRelativeResize="0"/>
          <p:nvPr/>
        </p:nvPicPr>
        <p:blipFill>
          <a:blip r:embed="rId4">
            <a:alphaModFix/>
          </a:blip>
          <a:stretch>
            <a:fillRect/>
          </a:stretch>
        </p:blipFill>
        <p:spPr>
          <a:xfrm>
            <a:off x="273100" y="1987600"/>
            <a:ext cx="4020726" cy="2558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9"/>
          <p:cNvSpPr txBox="1"/>
          <p:nvPr>
            <p:ph type="title"/>
          </p:nvPr>
        </p:nvSpPr>
        <p:spPr>
          <a:xfrm>
            <a:off x="194675" y="0"/>
            <a:ext cx="54672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lang="ru">
                <a:solidFill>
                  <a:srgbClr val="FF0000"/>
                </a:solidFill>
              </a:rPr>
              <a:t>Комитет НОЦ и УБС</a:t>
            </a:r>
            <a:r>
              <a:rPr lang="ru">
                <a:solidFill>
                  <a:srgbClr val="080808"/>
                </a:solidFill>
              </a:rPr>
              <a:t> </a:t>
            </a:r>
            <a:endParaRPr/>
          </a:p>
          <a:p>
            <a:pPr indent="0" lvl="0" marL="0" rtl="0" algn="l">
              <a:lnSpc>
                <a:spcPct val="150000"/>
              </a:lnSpc>
              <a:spcBef>
                <a:spcPts val="0"/>
              </a:spcBef>
              <a:spcAft>
                <a:spcPts val="0"/>
              </a:spcAft>
              <a:buNone/>
            </a:pPr>
            <a:r>
              <a:rPr lang="ru"/>
              <a:t>Итоги первого месяца работы</a:t>
            </a:r>
            <a:endParaRPr/>
          </a:p>
        </p:txBody>
      </p:sp>
      <p:sp>
        <p:nvSpPr>
          <p:cNvPr id="304" name="Google Shape;304;p39"/>
          <p:cNvSpPr txBox="1"/>
          <p:nvPr>
            <p:ph idx="1" type="body"/>
          </p:nvPr>
        </p:nvSpPr>
        <p:spPr>
          <a:xfrm>
            <a:off x="78275" y="1291200"/>
            <a:ext cx="6864000" cy="3702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605"/>
              <a:buNone/>
            </a:pPr>
            <a:r>
              <a:rPr lang="ru" sz="1335">
                <a:solidFill>
                  <a:srgbClr val="000000"/>
                </a:solidFill>
                <a:latin typeface="Raleway"/>
                <a:ea typeface="Raleway"/>
                <a:cs typeface="Raleway"/>
                <a:sym typeface="Raleway"/>
              </a:rPr>
              <a:t>Анонсирован Всероссийский конкурс 2022 научных работ молодых ученых по теории управления и ее приложениям      </a:t>
            </a:r>
            <a:endParaRPr sz="1335">
              <a:solidFill>
                <a:srgbClr val="000000"/>
              </a:solidFill>
              <a:latin typeface="Raleway"/>
              <a:ea typeface="Raleway"/>
              <a:cs typeface="Raleway"/>
              <a:sym typeface="Raleway"/>
            </a:endParaRPr>
          </a:p>
          <a:p>
            <a:pPr indent="0" lvl="0" marL="0" rtl="0" algn="l">
              <a:lnSpc>
                <a:spcPct val="100000"/>
              </a:lnSpc>
              <a:spcBef>
                <a:spcPts val="0"/>
              </a:spcBef>
              <a:spcAft>
                <a:spcPts val="0"/>
              </a:spcAft>
              <a:buSzPts val="605"/>
              <a:buNone/>
            </a:pPr>
            <a:r>
              <a:rPr lang="ru" sz="1335">
                <a:solidFill>
                  <a:srgbClr val="000000"/>
                </a:solidFill>
                <a:latin typeface="Raleway"/>
                <a:ea typeface="Raleway"/>
                <a:cs typeface="Raleway"/>
                <a:sym typeface="Raleway"/>
              </a:rPr>
              <a:t>Проведена рассылка по НОЦ и базовым кафедрам</a:t>
            </a:r>
            <a:endParaRPr sz="1335">
              <a:solidFill>
                <a:srgbClr val="000000"/>
              </a:solidFill>
              <a:latin typeface="Raleway"/>
              <a:ea typeface="Raleway"/>
              <a:cs typeface="Raleway"/>
              <a:sym typeface="Raleway"/>
            </a:endParaRPr>
          </a:p>
          <a:p>
            <a:pPr indent="0" lvl="0" marL="0" rtl="0" algn="l">
              <a:lnSpc>
                <a:spcPct val="100000"/>
              </a:lnSpc>
              <a:spcBef>
                <a:spcPts val="0"/>
              </a:spcBef>
              <a:spcAft>
                <a:spcPts val="0"/>
              </a:spcAft>
              <a:buSzPts val="605"/>
              <a:buNone/>
            </a:pPr>
            <a:r>
              <a:rPr lang="ru" sz="1335">
                <a:solidFill>
                  <a:srgbClr val="000000"/>
                </a:solidFill>
                <a:latin typeface="Raleway"/>
                <a:ea typeface="Raleway"/>
                <a:cs typeface="Raleway"/>
                <a:sym typeface="Raleway"/>
              </a:rPr>
              <a:t>Ведется работа над</a:t>
            </a:r>
            <a:endParaRPr sz="1335">
              <a:solidFill>
                <a:srgbClr val="000000"/>
              </a:solidFill>
              <a:latin typeface="Raleway"/>
              <a:ea typeface="Raleway"/>
              <a:cs typeface="Raleway"/>
              <a:sym typeface="Raleway"/>
            </a:endParaRPr>
          </a:p>
          <a:p>
            <a:pPr indent="-313372" lvl="0" marL="457200" rtl="0" algn="l">
              <a:lnSpc>
                <a:spcPct val="100000"/>
              </a:lnSpc>
              <a:spcBef>
                <a:spcPts val="0"/>
              </a:spcBef>
              <a:spcAft>
                <a:spcPts val="0"/>
              </a:spcAft>
              <a:buClr>
                <a:srgbClr val="000000"/>
              </a:buClr>
              <a:buSzPts val="1335"/>
              <a:buFont typeface="Raleway"/>
              <a:buAutoNum type="arabicPeriod"/>
            </a:pPr>
            <a:r>
              <a:rPr lang="ru" sz="1335">
                <a:solidFill>
                  <a:srgbClr val="000000"/>
                </a:solidFill>
                <a:latin typeface="Raleway"/>
                <a:ea typeface="Raleway"/>
                <a:cs typeface="Raleway"/>
                <a:sym typeface="Raleway"/>
              </a:rPr>
              <a:t>балльной системой оценивания работ;</a:t>
            </a:r>
            <a:endParaRPr sz="1335">
              <a:solidFill>
                <a:srgbClr val="000000"/>
              </a:solidFill>
              <a:latin typeface="Raleway"/>
              <a:ea typeface="Raleway"/>
              <a:cs typeface="Raleway"/>
              <a:sym typeface="Raleway"/>
            </a:endParaRPr>
          </a:p>
          <a:p>
            <a:pPr indent="-313372" lvl="0" marL="457200" rtl="0" algn="l">
              <a:lnSpc>
                <a:spcPct val="100000"/>
              </a:lnSpc>
              <a:spcBef>
                <a:spcPts val="0"/>
              </a:spcBef>
              <a:spcAft>
                <a:spcPts val="0"/>
              </a:spcAft>
              <a:buClr>
                <a:srgbClr val="000000"/>
              </a:buClr>
              <a:buSzPts val="1335"/>
              <a:buFont typeface="Raleway"/>
              <a:buAutoNum type="arabicPeriod"/>
            </a:pPr>
            <a:r>
              <a:rPr lang="ru" sz="1335">
                <a:solidFill>
                  <a:srgbClr val="000000"/>
                </a:solidFill>
                <a:latin typeface="Raleway"/>
                <a:ea typeface="Raleway"/>
                <a:cs typeface="Raleway"/>
                <a:sym typeface="Raleway"/>
              </a:rPr>
              <a:t>механизмом взаимодействия с рецензентами.</a:t>
            </a:r>
            <a:endParaRPr sz="1335">
              <a:solidFill>
                <a:srgbClr val="000000"/>
              </a:solidFill>
              <a:latin typeface="Raleway"/>
              <a:ea typeface="Raleway"/>
              <a:cs typeface="Raleway"/>
              <a:sym typeface="Raleway"/>
            </a:endParaRPr>
          </a:p>
          <a:p>
            <a:pPr indent="0" lvl="0" marL="0" rtl="0" algn="l">
              <a:lnSpc>
                <a:spcPct val="100000"/>
              </a:lnSpc>
              <a:spcBef>
                <a:spcPts val="0"/>
              </a:spcBef>
              <a:spcAft>
                <a:spcPts val="0"/>
              </a:spcAft>
              <a:buNone/>
            </a:pPr>
            <a:r>
              <a:rPr lang="ru" sz="1335">
                <a:solidFill>
                  <a:srgbClr val="000000"/>
                </a:solidFill>
                <a:latin typeface="Raleway"/>
                <a:ea typeface="Raleway"/>
                <a:cs typeface="Raleway"/>
                <a:sym typeface="Raleway"/>
              </a:rPr>
              <a:t>Планируемое начало работ по организации конференции молодых ученых “Управление большими системами”: апрель 2022 г.</a:t>
            </a:r>
            <a:br>
              <a:rPr lang="ru" sz="1335">
                <a:solidFill>
                  <a:srgbClr val="000000"/>
                </a:solidFill>
                <a:latin typeface="Raleway"/>
                <a:ea typeface="Raleway"/>
                <a:cs typeface="Raleway"/>
                <a:sym typeface="Raleway"/>
              </a:rPr>
            </a:br>
            <a:endParaRPr sz="1335">
              <a:solidFill>
                <a:srgbClr val="000000"/>
              </a:solidFill>
              <a:latin typeface="Raleway"/>
              <a:ea typeface="Raleway"/>
              <a:cs typeface="Raleway"/>
              <a:sym typeface="Raleway"/>
            </a:endParaRPr>
          </a:p>
          <a:p>
            <a:pPr indent="0" lvl="0" marL="0" rtl="0" algn="l">
              <a:lnSpc>
                <a:spcPct val="100000"/>
              </a:lnSpc>
              <a:spcBef>
                <a:spcPts val="0"/>
              </a:spcBef>
              <a:spcAft>
                <a:spcPts val="0"/>
              </a:spcAft>
              <a:buNone/>
            </a:pPr>
            <a:r>
              <a:rPr lang="ru" sz="1400">
                <a:solidFill>
                  <a:schemeClr val="dk2"/>
                </a:solidFill>
                <a:latin typeface="Raleway"/>
                <a:ea typeface="Raleway"/>
                <a:cs typeface="Raleway"/>
                <a:sym typeface="Raleway"/>
              </a:rPr>
              <a:t>Подготовлен черновик опроса молодых ученых, цель которого - получить портрет молодого ученого ИПУ РАН - 40 вопросов в 5 разделах:</a:t>
            </a:r>
            <a:endParaRPr sz="1400">
              <a:solidFill>
                <a:schemeClr val="dk2"/>
              </a:solidFill>
              <a:latin typeface="Raleway"/>
              <a:ea typeface="Raleway"/>
              <a:cs typeface="Raleway"/>
              <a:sym typeface="Raleway"/>
            </a:endParaRPr>
          </a:p>
          <a:p>
            <a:pPr indent="-203200" lvl="0" marL="177800" rtl="0" algn="l">
              <a:lnSpc>
                <a:spcPct val="100000"/>
              </a:lnSpc>
              <a:spcBef>
                <a:spcPts val="0"/>
              </a:spcBef>
              <a:spcAft>
                <a:spcPts val="0"/>
              </a:spcAft>
              <a:buClr>
                <a:schemeClr val="dk2"/>
              </a:buClr>
              <a:buSzPts val="1400"/>
              <a:buFont typeface="Raleway"/>
              <a:buAutoNum type="arabicPeriod"/>
            </a:pPr>
            <a:r>
              <a:rPr lang="ru" sz="1400">
                <a:solidFill>
                  <a:schemeClr val="dk2"/>
                </a:solidFill>
                <a:latin typeface="Raleway"/>
                <a:ea typeface="Raleway"/>
                <a:cs typeface="Raleway"/>
                <a:sym typeface="Raleway"/>
              </a:rPr>
              <a:t>Общие сведения (контактные данные, публикационная активность)</a:t>
            </a:r>
            <a:endParaRPr sz="1400">
              <a:solidFill>
                <a:schemeClr val="dk2"/>
              </a:solidFill>
              <a:latin typeface="Raleway"/>
              <a:ea typeface="Raleway"/>
              <a:cs typeface="Raleway"/>
              <a:sym typeface="Raleway"/>
            </a:endParaRPr>
          </a:p>
          <a:p>
            <a:pPr indent="-203200" lvl="0" marL="177800" rtl="0" algn="l">
              <a:lnSpc>
                <a:spcPct val="100000"/>
              </a:lnSpc>
              <a:spcBef>
                <a:spcPts val="0"/>
              </a:spcBef>
              <a:spcAft>
                <a:spcPts val="0"/>
              </a:spcAft>
              <a:buClr>
                <a:schemeClr val="dk2"/>
              </a:buClr>
              <a:buSzPts val="1400"/>
              <a:buFont typeface="Raleway"/>
              <a:buAutoNum type="arabicPeriod"/>
            </a:pPr>
            <a:r>
              <a:rPr lang="ru" sz="1400">
                <a:solidFill>
                  <a:schemeClr val="dk2"/>
                </a:solidFill>
                <a:latin typeface="Raleway"/>
                <a:ea typeface="Raleway"/>
                <a:cs typeface="Raleway"/>
                <a:sym typeface="Raleway"/>
              </a:rPr>
              <a:t>Оценка деятельности СМУиС</a:t>
            </a:r>
            <a:endParaRPr sz="1400">
              <a:solidFill>
                <a:schemeClr val="dk2"/>
              </a:solidFill>
              <a:latin typeface="Raleway"/>
              <a:ea typeface="Raleway"/>
              <a:cs typeface="Raleway"/>
              <a:sym typeface="Raleway"/>
            </a:endParaRPr>
          </a:p>
          <a:p>
            <a:pPr indent="-203200" lvl="0" marL="177800" rtl="0" algn="l">
              <a:lnSpc>
                <a:spcPct val="100000"/>
              </a:lnSpc>
              <a:spcBef>
                <a:spcPts val="0"/>
              </a:spcBef>
              <a:spcAft>
                <a:spcPts val="0"/>
              </a:spcAft>
              <a:buClr>
                <a:schemeClr val="dk2"/>
              </a:buClr>
              <a:buSzPts val="1400"/>
              <a:buFont typeface="Raleway"/>
              <a:buAutoNum type="arabicPeriod"/>
            </a:pPr>
            <a:r>
              <a:rPr lang="ru" sz="1400">
                <a:solidFill>
                  <a:schemeClr val="dk2"/>
                </a:solidFill>
                <a:latin typeface="Raleway"/>
                <a:ea typeface="Raleway"/>
                <a:cs typeface="Raleway"/>
                <a:sym typeface="Raleway"/>
              </a:rPr>
              <a:t>Оценка преград и возможностей</a:t>
            </a:r>
            <a:endParaRPr sz="1400">
              <a:solidFill>
                <a:schemeClr val="dk2"/>
              </a:solidFill>
              <a:latin typeface="Raleway"/>
              <a:ea typeface="Raleway"/>
              <a:cs typeface="Raleway"/>
              <a:sym typeface="Raleway"/>
            </a:endParaRPr>
          </a:p>
          <a:p>
            <a:pPr indent="-203200" lvl="0" marL="177800" rtl="0" algn="l">
              <a:lnSpc>
                <a:spcPct val="100000"/>
              </a:lnSpc>
              <a:spcBef>
                <a:spcPts val="0"/>
              </a:spcBef>
              <a:spcAft>
                <a:spcPts val="0"/>
              </a:spcAft>
              <a:buClr>
                <a:schemeClr val="dk2"/>
              </a:buClr>
              <a:buSzPts val="1400"/>
              <a:buFont typeface="Raleway"/>
              <a:buAutoNum type="arabicPeriod"/>
            </a:pPr>
            <a:r>
              <a:rPr lang="ru" sz="1400">
                <a:solidFill>
                  <a:schemeClr val="dk2"/>
                </a:solidFill>
                <a:latin typeface="Raleway"/>
                <a:ea typeface="Raleway"/>
                <a:cs typeface="Raleway"/>
                <a:sym typeface="Raleway"/>
              </a:rPr>
              <a:t>Прикладные исследования и разработки</a:t>
            </a:r>
            <a:endParaRPr sz="1400">
              <a:solidFill>
                <a:schemeClr val="dk2"/>
              </a:solidFill>
              <a:latin typeface="Raleway"/>
              <a:ea typeface="Raleway"/>
              <a:cs typeface="Raleway"/>
              <a:sym typeface="Raleway"/>
            </a:endParaRPr>
          </a:p>
          <a:p>
            <a:pPr indent="-203200" lvl="0" marL="177800" rtl="0" algn="l">
              <a:lnSpc>
                <a:spcPct val="100000"/>
              </a:lnSpc>
              <a:spcBef>
                <a:spcPts val="0"/>
              </a:spcBef>
              <a:spcAft>
                <a:spcPts val="0"/>
              </a:spcAft>
              <a:buClr>
                <a:schemeClr val="dk2"/>
              </a:buClr>
              <a:buSzPts val="1400"/>
              <a:buFont typeface="Raleway"/>
              <a:buAutoNum type="arabicPeriod"/>
            </a:pPr>
            <a:r>
              <a:rPr lang="ru" sz="1400">
                <a:solidFill>
                  <a:schemeClr val="dk2"/>
                </a:solidFill>
                <a:latin typeface="Raleway"/>
                <a:ea typeface="Raleway"/>
                <a:cs typeface="Raleway"/>
                <a:sym typeface="Raleway"/>
              </a:rPr>
              <a:t>Личная жизнь: хобби, досуг.</a:t>
            </a:r>
            <a:endParaRPr sz="1400">
              <a:solidFill>
                <a:schemeClr val="dk2"/>
              </a:solidFill>
              <a:latin typeface="Raleway"/>
              <a:ea typeface="Raleway"/>
              <a:cs typeface="Raleway"/>
              <a:sym typeface="Raleway"/>
            </a:endParaRPr>
          </a:p>
          <a:p>
            <a:pPr indent="0" lvl="0" marL="0" rtl="0" algn="l">
              <a:lnSpc>
                <a:spcPct val="100000"/>
              </a:lnSpc>
              <a:spcBef>
                <a:spcPts val="800"/>
              </a:spcBef>
              <a:spcAft>
                <a:spcPts val="0"/>
              </a:spcAft>
              <a:buNone/>
            </a:pPr>
            <a:r>
              <a:rPr lang="ru" sz="1400" u="sng">
                <a:solidFill>
                  <a:schemeClr val="hlink"/>
                </a:solidFill>
                <a:latin typeface="Raleway"/>
                <a:ea typeface="Raleway"/>
                <a:cs typeface="Raleway"/>
                <a:sym typeface="Raleway"/>
                <a:hlinkClick r:id="rId3"/>
              </a:rPr>
              <a:t>https://is.gd/wlgcjX</a:t>
            </a:r>
            <a:endParaRPr sz="1400">
              <a:solidFill>
                <a:schemeClr val="dk2"/>
              </a:solidFill>
              <a:latin typeface="Raleway"/>
              <a:ea typeface="Raleway"/>
              <a:cs typeface="Raleway"/>
              <a:sym typeface="Raleway"/>
            </a:endParaRPr>
          </a:p>
        </p:txBody>
      </p:sp>
      <p:sp>
        <p:nvSpPr>
          <p:cNvPr id="305" name="Google Shape;305;p39"/>
          <p:cNvSpPr txBox="1"/>
          <p:nvPr/>
        </p:nvSpPr>
        <p:spPr>
          <a:xfrm>
            <a:off x="6745325" y="3158500"/>
            <a:ext cx="2551200" cy="706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lang="ru" sz="1100">
                <a:solidFill>
                  <a:schemeClr val="dk2"/>
                </a:solidFill>
                <a:latin typeface="Raleway"/>
                <a:ea typeface="Raleway"/>
                <a:cs typeface="Raleway"/>
                <a:sym typeface="Raleway"/>
              </a:rPr>
              <a:t>Петров Илья Владимирович </a:t>
            </a:r>
            <a:endParaRPr sz="1100">
              <a:solidFill>
                <a:schemeClr val="dk2"/>
              </a:solidFill>
              <a:latin typeface="Raleway"/>
              <a:ea typeface="Raleway"/>
              <a:cs typeface="Raleway"/>
              <a:sym typeface="Raleway"/>
            </a:endParaRPr>
          </a:p>
          <a:p>
            <a:pPr indent="0" lvl="0" marL="0" rtl="0" algn="ctr">
              <a:lnSpc>
                <a:spcPct val="90000"/>
              </a:lnSpc>
              <a:spcBef>
                <a:spcPts val="200"/>
              </a:spcBef>
              <a:spcAft>
                <a:spcPts val="200"/>
              </a:spcAft>
              <a:buNone/>
            </a:pPr>
            <a:r>
              <a:rPr lang="ru" sz="1100">
                <a:solidFill>
                  <a:schemeClr val="dk2"/>
                </a:solidFill>
                <a:latin typeface="Raleway"/>
                <a:ea typeface="Raleway"/>
                <a:cs typeface="Raleway"/>
                <a:sym typeface="Raleway"/>
              </a:rPr>
              <a:t>м.н.с. Лаборатория №57</a:t>
            </a:r>
            <a:endParaRPr sz="400">
              <a:solidFill>
                <a:schemeClr val="dk2"/>
              </a:solidFill>
              <a:latin typeface="Raleway"/>
              <a:ea typeface="Raleway"/>
              <a:cs typeface="Raleway"/>
              <a:sym typeface="Raleway"/>
            </a:endParaRPr>
          </a:p>
        </p:txBody>
      </p:sp>
      <p:sp>
        <p:nvSpPr>
          <p:cNvPr id="306" name="Google Shape;306;p39"/>
          <p:cNvSpPr txBox="1"/>
          <p:nvPr/>
        </p:nvSpPr>
        <p:spPr>
          <a:xfrm>
            <a:off x="7213725" y="3540850"/>
            <a:ext cx="26193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200" u="sng">
                <a:solidFill>
                  <a:schemeClr val="hlink"/>
                </a:solidFill>
                <a:latin typeface="Raleway"/>
                <a:ea typeface="Raleway"/>
                <a:cs typeface="Raleway"/>
                <a:sym typeface="Raleway"/>
                <a:hlinkClick r:id="rId4"/>
              </a:rPr>
              <a:t>ilyapetrov22@mail.ru</a:t>
            </a:r>
            <a:endParaRPr sz="12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rPr lang="ru" sz="1200" u="sng">
                <a:solidFill>
                  <a:schemeClr val="hlink"/>
                </a:solidFill>
                <a:latin typeface="Raleway"/>
                <a:ea typeface="Raleway"/>
                <a:cs typeface="Raleway"/>
                <a:sym typeface="Raleway"/>
                <a:hlinkClick r:id="rId5"/>
              </a:rPr>
              <a:t>noc-ipu@yandex.ru</a:t>
            </a:r>
            <a:endParaRPr sz="1200">
              <a:solidFill>
                <a:schemeClr val="dk2"/>
              </a:solidFill>
              <a:latin typeface="Raleway"/>
              <a:ea typeface="Raleway"/>
              <a:cs typeface="Raleway"/>
              <a:sym typeface="Raleway"/>
            </a:endParaRPr>
          </a:p>
        </p:txBody>
      </p:sp>
      <p:cxnSp>
        <p:nvCxnSpPr>
          <p:cNvPr id="307" name="Google Shape;307;p39"/>
          <p:cNvCxnSpPr/>
          <p:nvPr/>
        </p:nvCxnSpPr>
        <p:spPr>
          <a:xfrm>
            <a:off x="6916275" y="1390400"/>
            <a:ext cx="19500" cy="3636300"/>
          </a:xfrm>
          <a:prstGeom prst="straightConnector1">
            <a:avLst/>
          </a:prstGeom>
          <a:noFill/>
          <a:ln cap="flat" cmpd="sng" w="9525">
            <a:solidFill>
              <a:schemeClr val="dk2"/>
            </a:solidFill>
            <a:prstDash val="solid"/>
            <a:round/>
            <a:headEnd len="med" w="med" type="none"/>
            <a:tailEnd len="med" w="med" type="none"/>
          </a:ln>
        </p:spPr>
      </p:cxnSp>
      <p:pic>
        <p:nvPicPr>
          <p:cNvPr id="308" name="Google Shape;308;p39"/>
          <p:cNvPicPr preferRelativeResize="0"/>
          <p:nvPr/>
        </p:nvPicPr>
        <p:blipFill rotWithShape="1">
          <a:blip r:embed="rId6">
            <a:alphaModFix/>
          </a:blip>
          <a:srcRect b="0" l="21519" r="0" t="0"/>
          <a:stretch/>
        </p:blipFill>
        <p:spPr>
          <a:xfrm>
            <a:off x="7313299" y="1390400"/>
            <a:ext cx="1495777" cy="17028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0"/>
          <p:cNvSpPr txBox="1"/>
          <p:nvPr>
            <p:ph idx="1" type="body"/>
          </p:nvPr>
        </p:nvSpPr>
        <p:spPr>
          <a:xfrm>
            <a:off x="248450" y="1327575"/>
            <a:ext cx="3360000" cy="3397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a:latin typeface="Raleway"/>
                <a:ea typeface="Raleway"/>
                <a:cs typeface="Raleway"/>
                <a:sym typeface="Raleway"/>
              </a:rPr>
              <a:t>17 и 22 марта 2022 г. прошли мастер-классы для школьников 9-10 классов “ Методы принятия решения по созданию инновационного помощника”. </a:t>
            </a:r>
            <a:endParaRPr>
              <a:latin typeface="Raleway"/>
              <a:ea typeface="Raleway"/>
              <a:cs typeface="Raleway"/>
              <a:sym typeface="Raleway"/>
            </a:endParaRPr>
          </a:p>
          <a:p>
            <a:pPr indent="0" lvl="0" marL="0" rtl="0" algn="l">
              <a:spcBef>
                <a:spcPts val="1200"/>
              </a:spcBef>
              <a:spcAft>
                <a:spcPts val="0"/>
              </a:spcAft>
              <a:buNone/>
            </a:pPr>
            <a:r>
              <a:rPr lang="ru">
                <a:latin typeface="Raleway"/>
                <a:ea typeface="Raleway"/>
                <a:cs typeface="Raleway"/>
                <a:sym typeface="Raleway"/>
              </a:rPr>
              <a:t>Ведущий: Д. В. Лемтюжникова.</a:t>
            </a:r>
            <a:endParaRPr>
              <a:latin typeface="Raleway"/>
              <a:ea typeface="Raleway"/>
              <a:cs typeface="Raleway"/>
              <a:sym typeface="Raleway"/>
            </a:endParaRPr>
          </a:p>
          <a:p>
            <a:pPr indent="457200" lvl="0" marL="0" rtl="0" algn="l">
              <a:spcBef>
                <a:spcPts val="1200"/>
              </a:spcBef>
              <a:spcAft>
                <a:spcPts val="1200"/>
              </a:spcAft>
              <a:buNone/>
            </a:pPr>
            <a:r>
              <a:t/>
            </a:r>
            <a:endParaRPr/>
          </a:p>
        </p:txBody>
      </p:sp>
      <p:pic>
        <p:nvPicPr>
          <p:cNvPr id="314" name="Google Shape;314;p40"/>
          <p:cNvPicPr preferRelativeResize="0"/>
          <p:nvPr/>
        </p:nvPicPr>
        <p:blipFill rotWithShape="1">
          <a:blip r:embed="rId3">
            <a:alphaModFix/>
          </a:blip>
          <a:srcRect b="0" l="1487" r="0" t="21408"/>
          <a:stretch/>
        </p:blipFill>
        <p:spPr>
          <a:xfrm>
            <a:off x="151225" y="2914575"/>
            <a:ext cx="3270275" cy="1956674"/>
          </a:xfrm>
          <a:prstGeom prst="rect">
            <a:avLst/>
          </a:prstGeom>
          <a:noFill/>
          <a:ln>
            <a:noFill/>
          </a:ln>
        </p:spPr>
      </p:pic>
      <p:pic>
        <p:nvPicPr>
          <p:cNvPr id="315" name="Google Shape;315;p40"/>
          <p:cNvPicPr preferRelativeResize="0"/>
          <p:nvPr/>
        </p:nvPicPr>
        <p:blipFill>
          <a:blip r:embed="rId4">
            <a:alphaModFix/>
          </a:blip>
          <a:stretch>
            <a:fillRect/>
          </a:stretch>
        </p:blipFill>
        <p:spPr>
          <a:xfrm>
            <a:off x="3701975" y="3024575"/>
            <a:ext cx="2710400" cy="1814450"/>
          </a:xfrm>
          <a:prstGeom prst="rect">
            <a:avLst/>
          </a:prstGeom>
          <a:noFill/>
          <a:ln>
            <a:noFill/>
          </a:ln>
        </p:spPr>
      </p:pic>
      <p:pic>
        <p:nvPicPr>
          <p:cNvPr id="316" name="Google Shape;316;p40"/>
          <p:cNvPicPr preferRelativeResize="0"/>
          <p:nvPr/>
        </p:nvPicPr>
        <p:blipFill rotWithShape="1">
          <a:blip r:embed="rId5">
            <a:alphaModFix/>
          </a:blip>
          <a:srcRect b="0" l="4870" r="0" t="7209"/>
          <a:stretch/>
        </p:blipFill>
        <p:spPr>
          <a:xfrm>
            <a:off x="4006763" y="1100125"/>
            <a:ext cx="2435549" cy="1814450"/>
          </a:xfrm>
          <a:prstGeom prst="rect">
            <a:avLst/>
          </a:prstGeom>
          <a:noFill/>
          <a:ln>
            <a:noFill/>
          </a:ln>
        </p:spPr>
      </p:pic>
      <p:sp>
        <p:nvSpPr>
          <p:cNvPr id="317" name="Google Shape;317;p40"/>
          <p:cNvSpPr txBox="1"/>
          <p:nvPr>
            <p:ph type="title"/>
          </p:nvPr>
        </p:nvSpPr>
        <p:spPr>
          <a:xfrm>
            <a:off x="194675" y="0"/>
            <a:ext cx="54672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lang="ru">
                <a:solidFill>
                  <a:schemeClr val="dk1"/>
                </a:solidFill>
              </a:rPr>
              <a:t>Сектор среднего образования</a:t>
            </a:r>
            <a:r>
              <a:rPr lang="ru">
                <a:solidFill>
                  <a:srgbClr val="FFFF00"/>
                </a:solidFill>
              </a:rPr>
              <a:t> </a:t>
            </a:r>
            <a:endParaRPr>
              <a:solidFill>
                <a:srgbClr val="FFFF00"/>
              </a:solidFill>
            </a:endParaRPr>
          </a:p>
          <a:p>
            <a:pPr indent="0" lvl="0" marL="0" rtl="0" algn="l">
              <a:lnSpc>
                <a:spcPct val="150000"/>
              </a:lnSpc>
              <a:spcBef>
                <a:spcPts val="0"/>
              </a:spcBef>
              <a:spcAft>
                <a:spcPts val="0"/>
              </a:spcAft>
              <a:buNone/>
            </a:pPr>
            <a:r>
              <a:rPr lang="ru"/>
              <a:t>Итоги первого месяца работы</a:t>
            </a:r>
            <a:endParaRPr/>
          </a:p>
        </p:txBody>
      </p:sp>
      <p:sp>
        <p:nvSpPr>
          <p:cNvPr id="318" name="Google Shape;318;p40"/>
          <p:cNvSpPr txBox="1"/>
          <p:nvPr/>
        </p:nvSpPr>
        <p:spPr>
          <a:xfrm>
            <a:off x="6535275" y="3065800"/>
            <a:ext cx="2841600" cy="7062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lang="ru" sz="1100">
                <a:solidFill>
                  <a:schemeClr val="dk2"/>
                </a:solidFill>
                <a:latin typeface="Raleway"/>
                <a:ea typeface="Raleway"/>
                <a:cs typeface="Raleway"/>
                <a:sym typeface="Raleway"/>
              </a:rPr>
              <a:t>Широкий Александр </a:t>
            </a:r>
            <a:br>
              <a:rPr lang="ru" sz="1100">
                <a:solidFill>
                  <a:schemeClr val="dk2"/>
                </a:solidFill>
                <a:latin typeface="Raleway"/>
                <a:ea typeface="Raleway"/>
                <a:cs typeface="Raleway"/>
                <a:sym typeface="Raleway"/>
              </a:rPr>
            </a:br>
            <a:r>
              <a:rPr lang="ru" sz="1100">
                <a:solidFill>
                  <a:schemeClr val="dk2"/>
                </a:solidFill>
                <a:latin typeface="Raleway"/>
                <a:ea typeface="Raleway"/>
                <a:cs typeface="Raleway"/>
                <a:sym typeface="Raleway"/>
              </a:rPr>
              <a:t>Александрович</a:t>
            </a:r>
            <a:endParaRPr sz="1100">
              <a:solidFill>
                <a:schemeClr val="dk2"/>
              </a:solidFill>
              <a:latin typeface="Raleway"/>
              <a:ea typeface="Raleway"/>
              <a:cs typeface="Raleway"/>
              <a:sym typeface="Raleway"/>
            </a:endParaRPr>
          </a:p>
          <a:p>
            <a:pPr indent="0" lvl="0" marL="0" marR="0" rtl="0" algn="ctr">
              <a:lnSpc>
                <a:spcPct val="90000"/>
              </a:lnSpc>
              <a:spcBef>
                <a:spcPts val="200"/>
              </a:spcBef>
              <a:spcAft>
                <a:spcPts val="200"/>
              </a:spcAft>
              <a:buNone/>
            </a:pPr>
            <a:r>
              <a:rPr lang="ru" sz="1100">
                <a:solidFill>
                  <a:schemeClr val="dk2"/>
                </a:solidFill>
                <a:latin typeface="Raleway"/>
                <a:ea typeface="Raleway"/>
                <a:cs typeface="Raleway"/>
                <a:sym typeface="Raleway"/>
              </a:rPr>
              <a:t>с.н.с. Лаборатория № 79</a:t>
            </a:r>
            <a:endParaRPr sz="400">
              <a:solidFill>
                <a:schemeClr val="dk2"/>
              </a:solidFill>
              <a:latin typeface="Merriweather"/>
              <a:ea typeface="Merriweather"/>
              <a:cs typeface="Merriweather"/>
              <a:sym typeface="Merriweather"/>
            </a:endParaRPr>
          </a:p>
        </p:txBody>
      </p:sp>
      <p:sp>
        <p:nvSpPr>
          <p:cNvPr id="319" name="Google Shape;319;p40"/>
          <p:cNvSpPr txBox="1"/>
          <p:nvPr/>
        </p:nvSpPr>
        <p:spPr>
          <a:xfrm>
            <a:off x="7231575" y="3629950"/>
            <a:ext cx="26193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200" u="sng">
                <a:solidFill>
                  <a:schemeClr val="dk2"/>
                </a:solidFill>
                <a:latin typeface="Raleway"/>
                <a:ea typeface="Raleway"/>
                <a:cs typeface="Raleway"/>
                <a:sym typeface="Raleway"/>
                <a:hlinkClick r:id="rId6">
                  <a:extLst>
                    <a:ext uri="{A12FA001-AC4F-418D-AE19-62706E023703}">
                      <ahyp:hlinkClr val="tx"/>
                    </a:ext>
                  </a:extLst>
                </a:hlinkClick>
              </a:rPr>
              <a:t>shiroky.aa@yandex.ru</a:t>
            </a:r>
            <a:endParaRPr sz="12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rPr lang="ru" sz="1200">
                <a:solidFill>
                  <a:schemeClr val="dk2"/>
                </a:solidFill>
                <a:latin typeface="Raleway"/>
                <a:ea typeface="Raleway"/>
                <a:cs typeface="Raleway"/>
                <a:sym typeface="Raleway"/>
              </a:rPr>
              <a:t>+7 (927) 528-6561</a:t>
            </a:r>
            <a:endParaRPr sz="1200">
              <a:solidFill>
                <a:schemeClr val="dk2"/>
              </a:solidFill>
              <a:latin typeface="Raleway"/>
              <a:ea typeface="Raleway"/>
              <a:cs typeface="Raleway"/>
              <a:sym typeface="Raleway"/>
            </a:endParaRPr>
          </a:p>
        </p:txBody>
      </p:sp>
      <p:cxnSp>
        <p:nvCxnSpPr>
          <p:cNvPr id="320" name="Google Shape;320;p40"/>
          <p:cNvCxnSpPr/>
          <p:nvPr/>
        </p:nvCxnSpPr>
        <p:spPr>
          <a:xfrm>
            <a:off x="6611475" y="1390400"/>
            <a:ext cx="19500" cy="3636300"/>
          </a:xfrm>
          <a:prstGeom prst="straightConnector1">
            <a:avLst/>
          </a:prstGeom>
          <a:noFill/>
          <a:ln cap="flat" cmpd="sng" w="9525">
            <a:solidFill>
              <a:schemeClr val="dk2"/>
            </a:solidFill>
            <a:prstDash val="solid"/>
            <a:round/>
            <a:headEnd len="med" w="med" type="none"/>
            <a:tailEnd len="med" w="med" type="none"/>
          </a:ln>
        </p:spPr>
      </p:cxnSp>
      <p:pic>
        <p:nvPicPr>
          <p:cNvPr id="321" name="Google Shape;321;p40"/>
          <p:cNvPicPr preferRelativeResize="0"/>
          <p:nvPr/>
        </p:nvPicPr>
        <p:blipFill>
          <a:blip r:embed="rId7">
            <a:alphaModFix/>
          </a:blip>
          <a:stretch>
            <a:fillRect/>
          </a:stretch>
        </p:blipFill>
        <p:spPr>
          <a:xfrm>
            <a:off x="7076063" y="918421"/>
            <a:ext cx="1760025" cy="210615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1"/>
          <p:cNvSpPr txBox="1"/>
          <p:nvPr/>
        </p:nvSpPr>
        <p:spPr>
          <a:xfrm>
            <a:off x="-84100" y="1381950"/>
            <a:ext cx="4537800" cy="36063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SzPts val="1300"/>
              <a:buFont typeface="Raleway"/>
              <a:buChar char="●"/>
            </a:pPr>
            <a:r>
              <a:rPr lang="ru" sz="1300">
                <a:latin typeface="Raleway"/>
                <a:ea typeface="Raleway"/>
                <a:cs typeface="Raleway"/>
                <a:sym typeface="Raleway"/>
              </a:rPr>
              <a:t>Освоен полигон для проведения учебных испытаний</a:t>
            </a:r>
            <a:endParaRPr sz="1300">
              <a:latin typeface="Raleway"/>
              <a:ea typeface="Raleway"/>
              <a:cs typeface="Raleway"/>
              <a:sym typeface="Raleway"/>
            </a:endParaRPr>
          </a:p>
          <a:p>
            <a:pPr indent="-311150" lvl="0" marL="457200" rtl="0" algn="l">
              <a:lnSpc>
                <a:spcPct val="115000"/>
              </a:lnSpc>
              <a:spcBef>
                <a:spcPts val="0"/>
              </a:spcBef>
              <a:spcAft>
                <a:spcPts val="0"/>
              </a:spcAft>
              <a:buSzPts val="1300"/>
              <a:buFont typeface="Raleway"/>
              <a:buChar char="●"/>
            </a:pPr>
            <a:r>
              <a:rPr lang="ru" sz="1300">
                <a:latin typeface="Raleway"/>
                <a:ea typeface="Raleway"/>
                <a:cs typeface="Raleway"/>
                <a:sym typeface="Raleway"/>
              </a:rPr>
              <a:t>Получен доступ для проведения занятий в аудитории 669 с компьютерами для комфортного программирования с мощными ресурсами </a:t>
            </a:r>
            <a:endParaRPr sz="1300">
              <a:latin typeface="Raleway"/>
              <a:ea typeface="Raleway"/>
              <a:cs typeface="Raleway"/>
              <a:sym typeface="Raleway"/>
            </a:endParaRPr>
          </a:p>
          <a:p>
            <a:pPr indent="0" lvl="0" marL="0" rtl="0" algn="l">
              <a:lnSpc>
                <a:spcPct val="115000"/>
              </a:lnSpc>
              <a:spcBef>
                <a:spcPts val="0"/>
              </a:spcBef>
              <a:spcAft>
                <a:spcPts val="0"/>
              </a:spcAft>
              <a:buNone/>
            </a:pPr>
            <a:r>
              <a:t/>
            </a:r>
            <a:endParaRPr sz="1300">
              <a:latin typeface="Raleway"/>
              <a:ea typeface="Raleway"/>
              <a:cs typeface="Raleway"/>
              <a:sym typeface="Raleway"/>
            </a:endParaRPr>
          </a:p>
          <a:p>
            <a:pPr indent="-311150" lvl="0" marL="457200" rtl="0" algn="l">
              <a:lnSpc>
                <a:spcPct val="115000"/>
              </a:lnSpc>
              <a:spcBef>
                <a:spcPts val="0"/>
              </a:spcBef>
              <a:spcAft>
                <a:spcPts val="0"/>
              </a:spcAft>
              <a:buSzPts val="1300"/>
              <a:buFont typeface="Raleway"/>
              <a:buChar char="●"/>
            </a:pPr>
            <a:r>
              <a:rPr lang="ru" sz="1300">
                <a:latin typeface="Raleway"/>
                <a:ea typeface="Raleway"/>
                <a:cs typeface="Raleway"/>
                <a:sym typeface="Raleway"/>
              </a:rPr>
              <a:t>Приобретено: 	1) </a:t>
            </a:r>
            <a:r>
              <a:rPr lang="ru" sz="1300">
                <a:solidFill>
                  <a:srgbClr val="232323"/>
                </a:solidFill>
                <a:highlight>
                  <a:srgbClr val="FFFFFF"/>
                </a:highlight>
                <a:latin typeface="Raleway"/>
                <a:ea typeface="Raleway"/>
                <a:cs typeface="Raleway"/>
                <a:sym typeface="Raleway"/>
              </a:rPr>
              <a:t>Arduino UNO R3 V6</a:t>
            </a:r>
            <a:endParaRPr sz="1300">
              <a:solidFill>
                <a:srgbClr val="232323"/>
              </a:solidFill>
              <a:highlight>
                <a:srgbClr val="FFFFFF"/>
              </a:highlight>
              <a:latin typeface="Raleway"/>
              <a:ea typeface="Raleway"/>
              <a:cs typeface="Raleway"/>
              <a:sym typeface="Raleway"/>
            </a:endParaRPr>
          </a:p>
          <a:p>
            <a:pPr indent="457200" lvl="0" marL="1371600" rtl="0" algn="l">
              <a:lnSpc>
                <a:spcPct val="115000"/>
              </a:lnSpc>
              <a:spcBef>
                <a:spcPts val="0"/>
              </a:spcBef>
              <a:spcAft>
                <a:spcPts val="0"/>
              </a:spcAft>
              <a:buNone/>
            </a:pPr>
            <a:r>
              <a:rPr lang="ru" sz="1300">
                <a:latin typeface="Raleway"/>
                <a:ea typeface="Raleway"/>
                <a:cs typeface="Raleway"/>
                <a:sym typeface="Raleway"/>
              </a:rPr>
              <a:t>2) Raspberry pi4 4gb</a:t>
            </a:r>
            <a:endParaRPr sz="1300">
              <a:latin typeface="Raleway"/>
              <a:ea typeface="Raleway"/>
              <a:cs typeface="Raleway"/>
              <a:sym typeface="Raleway"/>
            </a:endParaRPr>
          </a:p>
          <a:p>
            <a:pPr indent="-311150" lvl="0" marL="457200" rtl="0" algn="l">
              <a:lnSpc>
                <a:spcPct val="115000"/>
              </a:lnSpc>
              <a:spcBef>
                <a:spcPts val="0"/>
              </a:spcBef>
              <a:spcAft>
                <a:spcPts val="0"/>
              </a:spcAft>
              <a:buSzPts val="1300"/>
              <a:buFont typeface="Raleway"/>
              <a:buChar char="●"/>
            </a:pPr>
            <a:r>
              <a:rPr lang="ru" sz="1300">
                <a:latin typeface="Raleway"/>
                <a:ea typeface="Raleway"/>
                <a:cs typeface="Raleway"/>
                <a:sym typeface="Raleway"/>
              </a:rPr>
              <a:t>Согласовано со ЦМИТ использование оборудования: 4 набора LEGO Evo 3</a:t>
            </a:r>
            <a:endParaRPr sz="1300">
              <a:latin typeface="Raleway"/>
              <a:ea typeface="Raleway"/>
              <a:cs typeface="Raleway"/>
              <a:sym typeface="Raleway"/>
            </a:endParaRPr>
          </a:p>
          <a:p>
            <a:pPr indent="-311150" lvl="0" marL="457200" rtl="0" algn="l">
              <a:lnSpc>
                <a:spcPct val="115000"/>
              </a:lnSpc>
              <a:spcBef>
                <a:spcPts val="0"/>
              </a:spcBef>
              <a:spcAft>
                <a:spcPts val="0"/>
              </a:spcAft>
              <a:buSzPts val="1300"/>
              <a:buFont typeface="Raleway"/>
              <a:buChar char="●"/>
            </a:pPr>
            <a:r>
              <a:rPr lang="ru" sz="1300">
                <a:latin typeface="Raleway"/>
                <a:ea typeface="Raleway"/>
                <a:cs typeface="Raleway"/>
                <a:sym typeface="Raleway"/>
              </a:rPr>
              <a:t>Прорабатывается идея проекта по реконструкции на 1 этаже в лабораторном корпусе огромного панно-мозаики. Цель: переделать систему подсветки</a:t>
            </a:r>
            <a:endParaRPr sz="1300">
              <a:latin typeface="Raleway"/>
              <a:ea typeface="Raleway"/>
              <a:cs typeface="Raleway"/>
              <a:sym typeface="Raleway"/>
            </a:endParaRPr>
          </a:p>
        </p:txBody>
      </p:sp>
      <p:sp>
        <p:nvSpPr>
          <p:cNvPr id="327" name="Google Shape;327;p41"/>
          <p:cNvSpPr txBox="1"/>
          <p:nvPr>
            <p:ph type="title"/>
          </p:nvPr>
        </p:nvSpPr>
        <p:spPr>
          <a:xfrm>
            <a:off x="194675" y="0"/>
            <a:ext cx="54672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lang="ru">
                <a:solidFill>
                  <a:schemeClr val="dk1"/>
                </a:solidFill>
              </a:rPr>
              <a:t>Секция робототехники</a:t>
            </a:r>
            <a:r>
              <a:rPr lang="ru">
                <a:solidFill>
                  <a:srgbClr val="168DBA"/>
                </a:solidFill>
              </a:rPr>
              <a:t> </a:t>
            </a:r>
            <a:endParaRPr>
              <a:solidFill>
                <a:srgbClr val="168DBA"/>
              </a:solidFill>
            </a:endParaRPr>
          </a:p>
          <a:p>
            <a:pPr indent="0" lvl="0" marL="0" rtl="0" algn="l">
              <a:lnSpc>
                <a:spcPct val="150000"/>
              </a:lnSpc>
              <a:spcBef>
                <a:spcPts val="0"/>
              </a:spcBef>
              <a:spcAft>
                <a:spcPts val="0"/>
              </a:spcAft>
              <a:buNone/>
            </a:pPr>
            <a:r>
              <a:rPr lang="ru"/>
              <a:t>Итоги первого месяца работы</a:t>
            </a:r>
            <a:endParaRPr/>
          </a:p>
        </p:txBody>
      </p:sp>
      <p:sp>
        <p:nvSpPr>
          <p:cNvPr id="328" name="Google Shape;328;p41"/>
          <p:cNvSpPr txBox="1"/>
          <p:nvPr/>
        </p:nvSpPr>
        <p:spPr>
          <a:xfrm>
            <a:off x="7426050" y="3450175"/>
            <a:ext cx="26193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200">
                <a:latin typeface="Raleway"/>
                <a:ea typeface="Raleway"/>
                <a:cs typeface="Raleway"/>
                <a:sym typeface="Raleway"/>
              </a:rPr>
              <a:t>+7</a:t>
            </a:r>
            <a:r>
              <a:rPr lang="ru" sz="1200">
                <a:latin typeface="Raleway"/>
                <a:ea typeface="Raleway"/>
                <a:cs typeface="Raleway"/>
                <a:sym typeface="Raleway"/>
              </a:rPr>
              <a:t>9268207910</a:t>
            </a:r>
            <a:endParaRPr sz="1200">
              <a:latin typeface="Raleway"/>
              <a:ea typeface="Raleway"/>
              <a:cs typeface="Raleway"/>
              <a:sym typeface="Raleway"/>
            </a:endParaRPr>
          </a:p>
          <a:p>
            <a:pPr indent="0" lvl="0" marL="0" rtl="0" algn="l">
              <a:lnSpc>
                <a:spcPct val="115000"/>
              </a:lnSpc>
              <a:spcBef>
                <a:spcPts val="0"/>
              </a:spcBef>
              <a:spcAft>
                <a:spcPts val="0"/>
              </a:spcAft>
              <a:buNone/>
            </a:pPr>
            <a:r>
              <a:rPr lang="ru" sz="1200" u="sng">
                <a:solidFill>
                  <a:schemeClr val="hlink"/>
                </a:solidFill>
                <a:latin typeface="Raleway"/>
                <a:ea typeface="Raleway"/>
                <a:cs typeface="Raleway"/>
                <a:sym typeface="Raleway"/>
                <a:hlinkClick r:id="rId3"/>
              </a:rPr>
              <a:t>oiw23@mail.ru</a:t>
            </a:r>
            <a:endParaRPr sz="1200">
              <a:solidFill>
                <a:schemeClr val="dk2"/>
              </a:solidFill>
              <a:latin typeface="Raleway"/>
              <a:ea typeface="Raleway"/>
              <a:cs typeface="Raleway"/>
              <a:sym typeface="Raleway"/>
            </a:endParaRPr>
          </a:p>
        </p:txBody>
      </p:sp>
      <p:sp>
        <p:nvSpPr>
          <p:cNvPr id="329" name="Google Shape;329;p41"/>
          <p:cNvSpPr txBox="1"/>
          <p:nvPr/>
        </p:nvSpPr>
        <p:spPr>
          <a:xfrm>
            <a:off x="6714975" y="3082800"/>
            <a:ext cx="2619300" cy="706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lang="ru" sz="1100">
                <a:solidFill>
                  <a:schemeClr val="dk2"/>
                </a:solidFill>
                <a:latin typeface="Raleway"/>
                <a:ea typeface="Raleway"/>
                <a:cs typeface="Raleway"/>
                <a:sym typeface="Raleway"/>
              </a:rPr>
              <a:t>Голев Артем Владимирович</a:t>
            </a:r>
            <a:endParaRPr sz="1100">
              <a:solidFill>
                <a:schemeClr val="dk2"/>
              </a:solidFill>
              <a:latin typeface="Raleway"/>
              <a:ea typeface="Raleway"/>
              <a:cs typeface="Raleway"/>
              <a:sym typeface="Raleway"/>
            </a:endParaRPr>
          </a:p>
          <a:p>
            <a:pPr indent="0" lvl="0" marL="0" rtl="0" algn="ctr">
              <a:lnSpc>
                <a:spcPct val="90000"/>
              </a:lnSpc>
              <a:spcBef>
                <a:spcPts val="200"/>
              </a:spcBef>
              <a:spcAft>
                <a:spcPts val="200"/>
              </a:spcAft>
              <a:buNone/>
            </a:pPr>
            <a:r>
              <a:rPr lang="ru" sz="1100">
                <a:solidFill>
                  <a:schemeClr val="dk2"/>
                </a:solidFill>
                <a:latin typeface="Raleway"/>
                <a:ea typeface="Raleway"/>
                <a:cs typeface="Raleway"/>
                <a:sym typeface="Raleway"/>
              </a:rPr>
              <a:t>м.н.с. Лаборатория №46</a:t>
            </a:r>
            <a:endParaRPr sz="400">
              <a:solidFill>
                <a:schemeClr val="dk2"/>
              </a:solidFill>
              <a:latin typeface="Raleway"/>
              <a:ea typeface="Raleway"/>
              <a:cs typeface="Raleway"/>
              <a:sym typeface="Raleway"/>
            </a:endParaRPr>
          </a:p>
        </p:txBody>
      </p:sp>
      <p:pic>
        <p:nvPicPr>
          <p:cNvPr id="330" name="Google Shape;330;p41"/>
          <p:cNvPicPr preferRelativeResize="0"/>
          <p:nvPr/>
        </p:nvPicPr>
        <p:blipFill>
          <a:blip r:embed="rId4">
            <a:alphaModFix/>
          </a:blip>
          <a:stretch>
            <a:fillRect/>
          </a:stretch>
        </p:blipFill>
        <p:spPr>
          <a:xfrm>
            <a:off x="4225250" y="3220700"/>
            <a:ext cx="2489726" cy="1867799"/>
          </a:xfrm>
          <a:prstGeom prst="rect">
            <a:avLst/>
          </a:prstGeom>
          <a:noFill/>
          <a:ln>
            <a:noFill/>
          </a:ln>
        </p:spPr>
      </p:pic>
      <p:pic>
        <p:nvPicPr>
          <p:cNvPr id="331" name="Google Shape;331;p41"/>
          <p:cNvPicPr preferRelativeResize="0"/>
          <p:nvPr/>
        </p:nvPicPr>
        <p:blipFill>
          <a:blip r:embed="rId5">
            <a:alphaModFix/>
          </a:blip>
          <a:stretch>
            <a:fillRect/>
          </a:stretch>
        </p:blipFill>
        <p:spPr>
          <a:xfrm>
            <a:off x="4191002" y="1042563"/>
            <a:ext cx="2489726" cy="1965836"/>
          </a:xfrm>
          <a:prstGeom prst="rect">
            <a:avLst/>
          </a:prstGeom>
          <a:noFill/>
          <a:ln>
            <a:noFill/>
          </a:ln>
        </p:spPr>
      </p:pic>
      <p:cxnSp>
        <p:nvCxnSpPr>
          <p:cNvPr id="332" name="Google Shape;332;p41"/>
          <p:cNvCxnSpPr/>
          <p:nvPr/>
        </p:nvCxnSpPr>
        <p:spPr>
          <a:xfrm>
            <a:off x="6840075" y="1390400"/>
            <a:ext cx="19500" cy="3636300"/>
          </a:xfrm>
          <a:prstGeom prst="straightConnector1">
            <a:avLst/>
          </a:prstGeom>
          <a:noFill/>
          <a:ln cap="flat" cmpd="sng" w="9525">
            <a:solidFill>
              <a:schemeClr val="dk2"/>
            </a:solidFill>
            <a:prstDash val="solid"/>
            <a:round/>
            <a:headEnd len="med" w="med" type="none"/>
            <a:tailEnd len="med" w="med" type="none"/>
          </a:ln>
        </p:spPr>
      </p:cxnSp>
      <p:pic>
        <p:nvPicPr>
          <p:cNvPr id="333" name="Google Shape;333;p41"/>
          <p:cNvPicPr preferRelativeResize="0"/>
          <p:nvPr/>
        </p:nvPicPr>
        <p:blipFill>
          <a:blip r:embed="rId6">
            <a:alphaModFix/>
          </a:blip>
          <a:stretch>
            <a:fillRect/>
          </a:stretch>
        </p:blipFill>
        <p:spPr>
          <a:xfrm>
            <a:off x="7190339" y="932274"/>
            <a:ext cx="1666711" cy="2038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2"/>
          <p:cNvSpPr txBox="1"/>
          <p:nvPr>
            <p:ph idx="1" type="body"/>
          </p:nvPr>
        </p:nvSpPr>
        <p:spPr>
          <a:xfrm>
            <a:off x="-152400" y="1544125"/>
            <a:ext cx="3121200" cy="3444300"/>
          </a:xfrm>
          <a:prstGeom prst="rect">
            <a:avLst/>
          </a:prstGeom>
        </p:spPr>
        <p:txBody>
          <a:bodyPr anchorCtr="0" anchor="t" bIns="91425" lIns="91425" spcFirstLastPara="1" rIns="91425" wrap="square" tIns="91425">
            <a:normAutofit lnSpcReduction="10000"/>
          </a:bodyPr>
          <a:lstStyle/>
          <a:p>
            <a:pPr indent="-307975" lvl="0" marL="457200" rtl="0" algn="l">
              <a:spcBef>
                <a:spcPts val="0"/>
              </a:spcBef>
              <a:spcAft>
                <a:spcPts val="0"/>
              </a:spcAft>
              <a:buSzPts val="1250"/>
              <a:buFont typeface="Raleway"/>
              <a:buChar char="●"/>
            </a:pPr>
            <a:r>
              <a:rPr lang="ru" sz="1250">
                <a:latin typeface="Raleway"/>
                <a:ea typeface="Raleway"/>
                <a:cs typeface="Raleway"/>
                <a:sym typeface="Raleway"/>
              </a:rPr>
              <a:t>Проведено несколько семинаров в дистанционном и очном формате. В том числе встреча 28.03.22 в 18:00 в ЦМИТе с обсуждением документа по анализу текстов, написанных пользователями ВКонтакте.</a:t>
            </a:r>
            <a:endParaRPr sz="1250">
              <a:latin typeface="Raleway"/>
              <a:ea typeface="Raleway"/>
              <a:cs typeface="Raleway"/>
              <a:sym typeface="Raleway"/>
            </a:endParaRPr>
          </a:p>
          <a:p>
            <a:pPr indent="-307975" lvl="0" marL="457200" rtl="0" algn="l">
              <a:spcBef>
                <a:spcPts val="0"/>
              </a:spcBef>
              <a:spcAft>
                <a:spcPts val="0"/>
              </a:spcAft>
              <a:buSzPts val="1250"/>
              <a:buFont typeface="Raleway"/>
              <a:buChar char="●"/>
            </a:pPr>
            <a:r>
              <a:rPr lang="ru" sz="1250">
                <a:latin typeface="Raleway"/>
                <a:ea typeface="Raleway"/>
                <a:cs typeface="Raleway"/>
                <a:sym typeface="Raleway"/>
              </a:rPr>
              <a:t>Проведено обсуждение задач машинного обучения:  анализ текстов, написанных пользователями ВКонтакте. Докладчик: д.т.н Дмитрий Алексеевич Губанов.</a:t>
            </a:r>
            <a:endParaRPr sz="1250">
              <a:latin typeface="Raleway"/>
              <a:ea typeface="Raleway"/>
              <a:cs typeface="Raleway"/>
              <a:sym typeface="Raleway"/>
            </a:endParaRPr>
          </a:p>
          <a:p>
            <a:pPr indent="0" lvl="0" marL="0" rtl="0" algn="l">
              <a:spcBef>
                <a:spcPts val="1200"/>
              </a:spcBef>
              <a:spcAft>
                <a:spcPts val="1200"/>
              </a:spcAft>
              <a:buNone/>
            </a:pPr>
            <a:r>
              <a:t/>
            </a:r>
            <a:endParaRPr sz="1600"/>
          </a:p>
        </p:txBody>
      </p:sp>
      <p:pic>
        <p:nvPicPr>
          <p:cNvPr id="339" name="Google Shape;339;p42"/>
          <p:cNvPicPr preferRelativeResize="0"/>
          <p:nvPr/>
        </p:nvPicPr>
        <p:blipFill>
          <a:blip r:embed="rId3">
            <a:alphaModFix/>
          </a:blip>
          <a:stretch>
            <a:fillRect/>
          </a:stretch>
        </p:blipFill>
        <p:spPr>
          <a:xfrm>
            <a:off x="2877400" y="1699700"/>
            <a:ext cx="3736125" cy="2802075"/>
          </a:xfrm>
          <a:prstGeom prst="rect">
            <a:avLst/>
          </a:prstGeom>
          <a:noFill/>
          <a:ln>
            <a:noFill/>
          </a:ln>
        </p:spPr>
      </p:pic>
      <p:sp>
        <p:nvSpPr>
          <p:cNvPr id="340" name="Google Shape;340;p42"/>
          <p:cNvSpPr txBox="1"/>
          <p:nvPr>
            <p:ph type="title"/>
          </p:nvPr>
        </p:nvSpPr>
        <p:spPr>
          <a:xfrm>
            <a:off x="194675" y="0"/>
            <a:ext cx="54672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lang="ru">
                <a:solidFill>
                  <a:srgbClr val="168DBA"/>
                </a:solidFill>
              </a:rPr>
              <a:t>Сектор Data Science</a:t>
            </a:r>
            <a:r>
              <a:rPr lang="ru">
                <a:solidFill>
                  <a:srgbClr val="080808"/>
                </a:solidFill>
              </a:rPr>
              <a:t> </a:t>
            </a:r>
            <a:endParaRPr/>
          </a:p>
          <a:p>
            <a:pPr indent="0" lvl="0" marL="0" rtl="0" algn="l">
              <a:lnSpc>
                <a:spcPct val="150000"/>
              </a:lnSpc>
              <a:spcBef>
                <a:spcPts val="0"/>
              </a:spcBef>
              <a:spcAft>
                <a:spcPts val="0"/>
              </a:spcAft>
              <a:buNone/>
            </a:pPr>
            <a:r>
              <a:rPr lang="ru"/>
              <a:t>Итоги первого месяца работы</a:t>
            </a:r>
            <a:endParaRPr/>
          </a:p>
        </p:txBody>
      </p:sp>
      <p:sp>
        <p:nvSpPr>
          <p:cNvPr id="341" name="Google Shape;341;p42"/>
          <p:cNvSpPr txBox="1"/>
          <p:nvPr/>
        </p:nvSpPr>
        <p:spPr>
          <a:xfrm>
            <a:off x="7331975" y="3720850"/>
            <a:ext cx="26193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200">
                <a:latin typeface="Raleway"/>
                <a:ea typeface="Raleway"/>
                <a:cs typeface="Raleway"/>
                <a:sym typeface="Raleway"/>
              </a:rPr>
              <a:t>+79175982560</a:t>
            </a:r>
            <a:endParaRPr sz="1200">
              <a:latin typeface="Raleway"/>
              <a:ea typeface="Raleway"/>
              <a:cs typeface="Raleway"/>
              <a:sym typeface="Raleway"/>
            </a:endParaRPr>
          </a:p>
          <a:p>
            <a:pPr indent="0" lvl="0" marL="0" rtl="0" algn="l">
              <a:lnSpc>
                <a:spcPct val="115000"/>
              </a:lnSpc>
              <a:spcBef>
                <a:spcPts val="0"/>
              </a:spcBef>
              <a:spcAft>
                <a:spcPts val="0"/>
              </a:spcAft>
              <a:buNone/>
            </a:pPr>
            <a:r>
              <a:rPr lang="ru" sz="1200" u="sng">
                <a:solidFill>
                  <a:schemeClr val="hlink"/>
                </a:solidFill>
                <a:latin typeface="Raleway"/>
                <a:ea typeface="Raleway"/>
                <a:cs typeface="Raleway"/>
                <a:sym typeface="Raleway"/>
                <a:hlinkClick r:id="rId4"/>
              </a:rPr>
              <a:t>kozitsin.ivan@mail.ru</a:t>
            </a:r>
            <a:endParaRPr sz="1200">
              <a:latin typeface="Raleway"/>
              <a:ea typeface="Raleway"/>
              <a:cs typeface="Raleway"/>
              <a:sym typeface="Raleway"/>
            </a:endParaRPr>
          </a:p>
        </p:txBody>
      </p:sp>
      <p:sp>
        <p:nvSpPr>
          <p:cNvPr id="342" name="Google Shape;342;p42"/>
          <p:cNvSpPr txBox="1"/>
          <p:nvPr/>
        </p:nvSpPr>
        <p:spPr>
          <a:xfrm>
            <a:off x="6432400" y="3339850"/>
            <a:ext cx="3162300" cy="706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lang="ru" sz="1100">
                <a:solidFill>
                  <a:schemeClr val="dk2"/>
                </a:solidFill>
                <a:latin typeface="Raleway"/>
                <a:ea typeface="Raleway"/>
                <a:cs typeface="Raleway"/>
                <a:sym typeface="Raleway"/>
              </a:rPr>
              <a:t>Козицин Иван Владимирович</a:t>
            </a:r>
            <a:endParaRPr sz="1100">
              <a:solidFill>
                <a:schemeClr val="dk2"/>
              </a:solidFill>
              <a:latin typeface="Raleway"/>
              <a:ea typeface="Raleway"/>
              <a:cs typeface="Raleway"/>
              <a:sym typeface="Raleway"/>
            </a:endParaRPr>
          </a:p>
          <a:p>
            <a:pPr indent="0" lvl="0" marL="0" rtl="0" algn="ctr">
              <a:lnSpc>
                <a:spcPct val="90000"/>
              </a:lnSpc>
              <a:spcBef>
                <a:spcPts val="200"/>
              </a:spcBef>
              <a:spcAft>
                <a:spcPts val="200"/>
              </a:spcAft>
              <a:buNone/>
            </a:pPr>
            <a:r>
              <a:rPr lang="ru" sz="1100">
                <a:solidFill>
                  <a:schemeClr val="dk2"/>
                </a:solidFill>
                <a:latin typeface="Raleway"/>
                <a:ea typeface="Raleway"/>
                <a:cs typeface="Raleway"/>
                <a:sym typeface="Raleway"/>
              </a:rPr>
              <a:t>с.н.с. лаборатория №57</a:t>
            </a:r>
            <a:endParaRPr sz="400">
              <a:solidFill>
                <a:schemeClr val="dk2"/>
              </a:solidFill>
              <a:latin typeface="Raleway"/>
              <a:ea typeface="Raleway"/>
              <a:cs typeface="Raleway"/>
              <a:sym typeface="Raleway"/>
            </a:endParaRPr>
          </a:p>
        </p:txBody>
      </p:sp>
      <p:cxnSp>
        <p:nvCxnSpPr>
          <p:cNvPr id="343" name="Google Shape;343;p42"/>
          <p:cNvCxnSpPr/>
          <p:nvPr/>
        </p:nvCxnSpPr>
        <p:spPr>
          <a:xfrm>
            <a:off x="6840075" y="1390400"/>
            <a:ext cx="19500" cy="3636300"/>
          </a:xfrm>
          <a:prstGeom prst="straightConnector1">
            <a:avLst/>
          </a:prstGeom>
          <a:noFill/>
          <a:ln cap="flat" cmpd="sng" w="9525">
            <a:solidFill>
              <a:schemeClr val="dk2"/>
            </a:solidFill>
            <a:prstDash val="solid"/>
            <a:round/>
            <a:headEnd len="med" w="med" type="none"/>
            <a:tailEnd len="med" w="med" type="none"/>
          </a:ln>
        </p:spPr>
      </p:cxnSp>
      <p:pic>
        <p:nvPicPr>
          <p:cNvPr id="344" name="Google Shape;344;p42"/>
          <p:cNvPicPr preferRelativeResize="0"/>
          <p:nvPr/>
        </p:nvPicPr>
        <p:blipFill>
          <a:blip r:embed="rId5">
            <a:alphaModFix/>
          </a:blip>
          <a:stretch>
            <a:fillRect/>
          </a:stretch>
        </p:blipFill>
        <p:spPr>
          <a:xfrm>
            <a:off x="7255775" y="936606"/>
            <a:ext cx="1553300" cy="232704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3"/>
          <p:cNvSpPr txBox="1"/>
          <p:nvPr>
            <p:ph type="title"/>
          </p:nvPr>
        </p:nvSpPr>
        <p:spPr>
          <a:xfrm>
            <a:off x="798475" y="530150"/>
            <a:ext cx="2568300" cy="66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a:solidFill>
                  <a:schemeClr val="dk1"/>
                </a:solidFill>
              </a:rPr>
              <a:t>Отдыхаем</a:t>
            </a:r>
            <a:endParaRPr>
              <a:solidFill>
                <a:schemeClr val="dk1"/>
              </a:solidFill>
            </a:endParaRPr>
          </a:p>
        </p:txBody>
      </p:sp>
      <p:sp>
        <p:nvSpPr>
          <p:cNvPr id="350" name="Google Shape;350;p4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351" name="Google Shape;351;p43"/>
          <p:cNvPicPr preferRelativeResize="0"/>
          <p:nvPr/>
        </p:nvPicPr>
        <p:blipFill>
          <a:blip r:embed="rId3">
            <a:alphaModFix/>
          </a:blip>
          <a:stretch>
            <a:fillRect/>
          </a:stretch>
        </p:blipFill>
        <p:spPr>
          <a:xfrm>
            <a:off x="621500" y="1485350"/>
            <a:ext cx="3371066" cy="2528299"/>
          </a:xfrm>
          <a:prstGeom prst="rect">
            <a:avLst/>
          </a:prstGeom>
          <a:noFill/>
          <a:ln>
            <a:noFill/>
          </a:ln>
        </p:spPr>
      </p:pic>
      <p:pic>
        <p:nvPicPr>
          <p:cNvPr id="352" name="Google Shape;352;p43"/>
          <p:cNvPicPr preferRelativeResize="0"/>
          <p:nvPr/>
        </p:nvPicPr>
        <p:blipFill>
          <a:blip r:embed="rId4">
            <a:alphaModFix/>
          </a:blip>
          <a:stretch>
            <a:fillRect/>
          </a:stretch>
        </p:blipFill>
        <p:spPr>
          <a:xfrm>
            <a:off x="5369651" y="777550"/>
            <a:ext cx="2894828" cy="1929424"/>
          </a:xfrm>
          <a:prstGeom prst="rect">
            <a:avLst/>
          </a:prstGeom>
          <a:noFill/>
          <a:ln>
            <a:noFill/>
          </a:ln>
        </p:spPr>
      </p:pic>
      <p:pic>
        <p:nvPicPr>
          <p:cNvPr id="353" name="Google Shape;353;p43"/>
          <p:cNvPicPr preferRelativeResize="0"/>
          <p:nvPr/>
        </p:nvPicPr>
        <p:blipFill>
          <a:blip r:embed="rId5">
            <a:alphaModFix/>
          </a:blip>
          <a:stretch>
            <a:fillRect/>
          </a:stretch>
        </p:blipFill>
        <p:spPr>
          <a:xfrm>
            <a:off x="4650162" y="3061452"/>
            <a:ext cx="2925005" cy="19494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4"/>
          <p:cNvSpPr txBox="1"/>
          <p:nvPr>
            <p:ph type="title"/>
          </p:nvPr>
        </p:nvSpPr>
        <p:spPr>
          <a:xfrm>
            <a:off x="505825" y="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solidFill>
                  <a:srgbClr val="E69138"/>
                </a:solidFill>
              </a:rPr>
              <a:t>Зона коворкинга</a:t>
            </a:r>
            <a:endParaRPr>
              <a:solidFill>
                <a:srgbClr val="E69138"/>
              </a:solidFill>
            </a:endParaRPr>
          </a:p>
        </p:txBody>
      </p:sp>
      <p:sp>
        <p:nvSpPr>
          <p:cNvPr id="359" name="Google Shape;359;p44"/>
          <p:cNvSpPr txBox="1"/>
          <p:nvPr>
            <p:ph idx="1" type="body"/>
          </p:nvPr>
        </p:nvSpPr>
        <p:spPr>
          <a:xfrm>
            <a:off x="466800" y="600975"/>
            <a:ext cx="8351100" cy="535200"/>
          </a:xfrm>
          <a:prstGeom prst="rect">
            <a:avLst/>
          </a:prstGeom>
        </p:spPr>
        <p:txBody>
          <a:bodyPr anchorCtr="0" anchor="t" bIns="91425" lIns="91425" spcFirstLastPara="1" rIns="91425" wrap="square" tIns="91425">
            <a:normAutofit fontScale="70000"/>
          </a:bodyPr>
          <a:lstStyle/>
          <a:p>
            <a:pPr indent="0" lvl="0" marL="0" rtl="0" algn="l">
              <a:spcBef>
                <a:spcPts val="0"/>
              </a:spcBef>
              <a:spcAft>
                <a:spcPts val="1200"/>
              </a:spcAft>
              <a:buNone/>
            </a:pPr>
            <a:r>
              <a:rPr lang="ru" sz="1585">
                <a:latin typeface="Raleway"/>
                <a:ea typeface="Raleway"/>
                <a:cs typeface="Raleway"/>
                <a:sym typeface="Raleway"/>
              </a:rPr>
              <a:t>Место, где секции объединяются, создаются новые проекты и идеи, налаживается мультилабораторный контакт</a:t>
            </a:r>
            <a:endParaRPr sz="1585">
              <a:latin typeface="Raleway"/>
              <a:ea typeface="Raleway"/>
              <a:cs typeface="Raleway"/>
              <a:sym typeface="Raleway"/>
            </a:endParaRPr>
          </a:p>
        </p:txBody>
      </p:sp>
      <p:sp>
        <p:nvSpPr>
          <p:cNvPr id="360" name="Google Shape;360;p44"/>
          <p:cNvSpPr txBox="1"/>
          <p:nvPr>
            <p:ph idx="2" type="body"/>
          </p:nvPr>
        </p:nvSpPr>
        <p:spPr>
          <a:xfrm>
            <a:off x="589075" y="1670525"/>
            <a:ext cx="3774300" cy="256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sz="1600">
                <a:latin typeface="Raleway"/>
                <a:ea typeface="Raleway"/>
                <a:cs typeface="Raleway"/>
                <a:sym typeface="Raleway"/>
              </a:rPr>
              <a:t>Зона коворкинга - это зона полномасштабного творчества! </a:t>
            </a:r>
            <a:endParaRPr sz="1600">
              <a:latin typeface="Raleway"/>
              <a:ea typeface="Raleway"/>
              <a:cs typeface="Raleway"/>
              <a:sym typeface="Raleway"/>
            </a:endParaRPr>
          </a:p>
          <a:p>
            <a:pPr indent="0" lvl="0" marL="0" rtl="0" algn="l">
              <a:spcBef>
                <a:spcPts val="1200"/>
              </a:spcBef>
              <a:spcAft>
                <a:spcPts val="0"/>
              </a:spcAft>
              <a:buNone/>
            </a:pPr>
            <a:r>
              <a:rPr lang="ru" sz="1600">
                <a:latin typeface="Raleway"/>
                <a:ea typeface="Raleway"/>
                <a:cs typeface="Raleway"/>
                <a:sym typeface="Raleway"/>
              </a:rPr>
              <a:t>Каждая из секций может проводить тут лекции, мастер-классы, кружки.</a:t>
            </a:r>
            <a:endParaRPr sz="1600">
              <a:latin typeface="Raleway"/>
              <a:ea typeface="Raleway"/>
              <a:cs typeface="Raleway"/>
              <a:sym typeface="Raleway"/>
            </a:endParaRPr>
          </a:p>
          <a:p>
            <a:pPr indent="0" lvl="0" marL="0" rtl="0" algn="l">
              <a:spcBef>
                <a:spcPts val="1200"/>
              </a:spcBef>
              <a:spcAft>
                <a:spcPts val="1200"/>
              </a:spcAft>
              <a:buNone/>
            </a:pPr>
            <a:r>
              <a:rPr lang="ru" sz="1600">
                <a:latin typeface="Raleway"/>
                <a:ea typeface="Raleway"/>
                <a:cs typeface="Raleway"/>
                <a:sym typeface="Raleway"/>
              </a:rPr>
              <a:t>Необходимо создать расписание пользования коворкингом: когда какие сектора здесь работают.</a:t>
            </a:r>
            <a:endParaRPr sz="1600">
              <a:latin typeface="Raleway"/>
              <a:ea typeface="Raleway"/>
              <a:cs typeface="Raleway"/>
              <a:sym typeface="Raleway"/>
            </a:endParaRPr>
          </a:p>
        </p:txBody>
      </p:sp>
      <p:pic>
        <p:nvPicPr>
          <p:cNvPr id="361" name="Google Shape;361;p44"/>
          <p:cNvPicPr preferRelativeResize="0"/>
          <p:nvPr/>
        </p:nvPicPr>
        <p:blipFill>
          <a:blip r:embed="rId3">
            <a:alphaModFix/>
          </a:blip>
          <a:stretch>
            <a:fillRect/>
          </a:stretch>
        </p:blipFill>
        <p:spPr>
          <a:xfrm>
            <a:off x="4515779" y="1288575"/>
            <a:ext cx="4475821" cy="335686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5"/>
          <p:cNvSpPr txBox="1"/>
          <p:nvPr/>
        </p:nvSpPr>
        <p:spPr>
          <a:xfrm>
            <a:off x="184975" y="1782200"/>
            <a:ext cx="3295800" cy="22257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SzPts val="1300"/>
              <a:buFont typeface="Raleway"/>
              <a:buChar char="●"/>
            </a:pPr>
            <a:r>
              <a:rPr lang="ru" sz="1300">
                <a:latin typeface="Raleway"/>
                <a:ea typeface="Raleway"/>
                <a:cs typeface="Raleway"/>
                <a:sym typeface="Raleway"/>
              </a:rPr>
              <a:t>В библиотеке создана полка обменного фонда СМУиС</a:t>
            </a:r>
            <a:endParaRPr sz="1300">
              <a:latin typeface="Raleway"/>
              <a:ea typeface="Raleway"/>
              <a:cs typeface="Raleway"/>
              <a:sym typeface="Raleway"/>
            </a:endParaRPr>
          </a:p>
          <a:p>
            <a:pPr indent="0" lvl="0" marL="457200" rtl="0" algn="l">
              <a:lnSpc>
                <a:spcPct val="115000"/>
              </a:lnSpc>
              <a:spcBef>
                <a:spcPts val="0"/>
              </a:spcBef>
              <a:spcAft>
                <a:spcPts val="0"/>
              </a:spcAft>
              <a:buNone/>
            </a:pPr>
            <a:r>
              <a:t/>
            </a:r>
            <a:endParaRPr sz="1300">
              <a:latin typeface="Raleway"/>
              <a:ea typeface="Raleway"/>
              <a:cs typeface="Raleway"/>
              <a:sym typeface="Raleway"/>
            </a:endParaRPr>
          </a:p>
          <a:p>
            <a:pPr indent="-311150" lvl="0" marL="457200" rtl="0" algn="l">
              <a:lnSpc>
                <a:spcPct val="115000"/>
              </a:lnSpc>
              <a:spcBef>
                <a:spcPts val="0"/>
              </a:spcBef>
              <a:spcAft>
                <a:spcPts val="0"/>
              </a:spcAft>
              <a:buSzPts val="1300"/>
              <a:buFont typeface="Raleway"/>
              <a:buChar char="●"/>
            </a:pPr>
            <a:r>
              <a:rPr lang="ru" sz="1300">
                <a:latin typeface="Raleway"/>
                <a:ea typeface="Raleway"/>
                <a:cs typeface="Raleway"/>
                <a:sym typeface="Raleway"/>
              </a:rPr>
              <a:t>Обнаружены художественные книги профсоюза</a:t>
            </a:r>
            <a:endParaRPr sz="1300">
              <a:latin typeface="Raleway"/>
              <a:ea typeface="Raleway"/>
              <a:cs typeface="Raleway"/>
              <a:sym typeface="Raleway"/>
            </a:endParaRPr>
          </a:p>
          <a:p>
            <a:pPr indent="0" lvl="0" marL="0" rtl="0" algn="l">
              <a:lnSpc>
                <a:spcPct val="115000"/>
              </a:lnSpc>
              <a:spcBef>
                <a:spcPts val="0"/>
              </a:spcBef>
              <a:spcAft>
                <a:spcPts val="0"/>
              </a:spcAft>
              <a:buNone/>
            </a:pPr>
            <a:r>
              <a:t/>
            </a:r>
            <a:endParaRPr sz="1300">
              <a:latin typeface="Raleway"/>
              <a:ea typeface="Raleway"/>
              <a:cs typeface="Raleway"/>
              <a:sym typeface="Raleway"/>
            </a:endParaRPr>
          </a:p>
          <a:p>
            <a:pPr indent="-311150" lvl="0" marL="457200" rtl="0" algn="l">
              <a:lnSpc>
                <a:spcPct val="115000"/>
              </a:lnSpc>
              <a:spcBef>
                <a:spcPts val="0"/>
              </a:spcBef>
              <a:spcAft>
                <a:spcPts val="0"/>
              </a:spcAft>
              <a:buSzPts val="1300"/>
              <a:buFont typeface="Raleway"/>
              <a:buChar char="●"/>
            </a:pPr>
            <a:r>
              <a:rPr lang="ru" sz="1300">
                <a:latin typeface="Raleway"/>
                <a:ea typeface="Raleway"/>
                <a:cs typeface="Raleway"/>
                <a:sym typeface="Raleway"/>
              </a:rPr>
              <a:t>Принято решение поставить книжную полку в зоне коворкинга</a:t>
            </a:r>
            <a:endParaRPr sz="1300">
              <a:latin typeface="Raleway"/>
              <a:ea typeface="Raleway"/>
              <a:cs typeface="Raleway"/>
              <a:sym typeface="Raleway"/>
            </a:endParaRPr>
          </a:p>
        </p:txBody>
      </p:sp>
      <p:pic>
        <p:nvPicPr>
          <p:cNvPr id="367" name="Google Shape;367;p45"/>
          <p:cNvPicPr preferRelativeResize="0"/>
          <p:nvPr/>
        </p:nvPicPr>
        <p:blipFill>
          <a:blip r:embed="rId3">
            <a:alphaModFix/>
          </a:blip>
          <a:stretch>
            <a:fillRect/>
          </a:stretch>
        </p:blipFill>
        <p:spPr>
          <a:xfrm>
            <a:off x="3300575" y="1376125"/>
            <a:ext cx="2803700" cy="3037826"/>
          </a:xfrm>
          <a:prstGeom prst="rect">
            <a:avLst/>
          </a:prstGeom>
          <a:noFill/>
          <a:ln>
            <a:noFill/>
          </a:ln>
        </p:spPr>
      </p:pic>
      <p:sp>
        <p:nvSpPr>
          <p:cNvPr id="368" name="Google Shape;368;p45"/>
          <p:cNvSpPr txBox="1"/>
          <p:nvPr>
            <p:ph type="title"/>
          </p:nvPr>
        </p:nvSpPr>
        <p:spPr>
          <a:xfrm>
            <a:off x="194675" y="0"/>
            <a:ext cx="54672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lang="ru">
                <a:solidFill>
                  <a:srgbClr val="4A86E8"/>
                </a:solidFill>
              </a:rPr>
              <a:t>Книжный клуб</a:t>
            </a:r>
            <a:endParaRPr>
              <a:solidFill>
                <a:srgbClr val="4A86E8"/>
              </a:solidFill>
            </a:endParaRPr>
          </a:p>
          <a:p>
            <a:pPr indent="0" lvl="0" marL="0" rtl="0" algn="l">
              <a:lnSpc>
                <a:spcPct val="150000"/>
              </a:lnSpc>
              <a:spcBef>
                <a:spcPts val="0"/>
              </a:spcBef>
              <a:spcAft>
                <a:spcPts val="0"/>
              </a:spcAft>
              <a:buNone/>
            </a:pPr>
            <a:r>
              <a:rPr lang="ru"/>
              <a:t>Итоги первого месяца работы</a:t>
            </a:r>
            <a:endParaRPr/>
          </a:p>
        </p:txBody>
      </p:sp>
      <p:sp>
        <p:nvSpPr>
          <p:cNvPr id="369" name="Google Shape;369;p45"/>
          <p:cNvSpPr txBox="1"/>
          <p:nvPr/>
        </p:nvSpPr>
        <p:spPr>
          <a:xfrm>
            <a:off x="7391900" y="-40400"/>
            <a:ext cx="26193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200"/>
          </a:p>
        </p:txBody>
      </p:sp>
      <p:sp>
        <p:nvSpPr>
          <p:cNvPr id="370" name="Google Shape;370;p45"/>
          <p:cNvSpPr txBox="1"/>
          <p:nvPr/>
        </p:nvSpPr>
        <p:spPr>
          <a:xfrm>
            <a:off x="6180475" y="3380775"/>
            <a:ext cx="3162300" cy="706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rgbClr val="000000"/>
              </a:buClr>
              <a:buFont typeface="Arial"/>
              <a:buNone/>
            </a:pPr>
            <a:r>
              <a:rPr lang="ru" sz="1200">
                <a:solidFill>
                  <a:schemeClr val="dk2"/>
                </a:solidFill>
                <a:latin typeface="Raleway"/>
                <a:ea typeface="Raleway"/>
                <a:cs typeface="Raleway"/>
                <a:sym typeface="Raleway"/>
              </a:rPr>
              <a:t>Букуева Алена Сергеевна</a:t>
            </a:r>
            <a:endParaRPr sz="1200">
              <a:solidFill>
                <a:schemeClr val="dk2"/>
              </a:solidFill>
              <a:latin typeface="Raleway"/>
              <a:ea typeface="Raleway"/>
              <a:cs typeface="Raleway"/>
              <a:sym typeface="Raleway"/>
            </a:endParaRPr>
          </a:p>
          <a:p>
            <a:pPr indent="0" lvl="0" marL="0" rtl="0" algn="ctr">
              <a:spcBef>
                <a:spcPts val="0"/>
              </a:spcBef>
              <a:spcAft>
                <a:spcPts val="0"/>
              </a:spcAft>
              <a:buClr>
                <a:srgbClr val="000000"/>
              </a:buClr>
              <a:buFont typeface="Arial"/>
              <a:buNone/>
            </a:pPr>
            <a:r>
              <a:rPr lang="ru" sz="1200">
                <a:solidFill>
                  <a:schemeClr val="dk2"/>
                </a:solidFill>
                <a:latin typeface="Raleway"/>
                <a:ea typeface="Raleway"/>
                <a:cs typeface="Raleway"/>
                <a:sym typeface="Raleway"/>
              </a:rPr>
              <a:t>техник Лаборатории № 68</a:t>
            </a:r>
            <a:endParaRPr sz="1200">
              <a:solidFill>
                <a:schemeClr val="dk2"/>
              </a:solidFill>
              <a:latin typeface="Raleway"/>
              <a:ea typeface="Raleway"/>
              <a:cs typeface="Raleway"/>
              <a:sym typeface="Raleway"/>
            </a:endParaRPr>
          </a:p>
        </p:txBody>
      </p:sp>
      <p:sp>
        <p:nvSpPr>
          <p:cNvPr id="371" name="Google Shape;371;p45"/>
          <p:cNvSpPr txBox="1"/>
          <p:nvPr/>
        </p:nvSpPr>
        <p:spPr>
          <a:xfrm>
            <a:off x="6909575" y="3715800"/>
            <a:ext cx="26193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200">
                <a:latin typeface="Raleway"/>
                <a:ea typeface="Raleway"/>
                <a:cs typeface="Raleway"/>
                <a:sym typeface="Raleway"/>
              </a:rPr>
              <a:t>alena-bukueva@mail.ru</a:t>
            </a:r>
            <a:endParaRPr sz="1200">
              <a:latin typeface="Raleway"/>
              <a:ea typeface="Raleway"/>
              <a:cs typeface="Raleway"/>
              <a:sym typeface="Raleway"/>
            </a:endParaRPr>
          </a:p>
        </p:txBody>
      </p:sp>
      <p:cxnSp>
        <p:nvCxnSpPr>
          <p:cNvPr id="372" name="Google Shape;372;p45"/>
          <p:cNvCxnSpPr/>
          <p:nvPr/>
        </p:nvCxnSpPr>
        <p:spPr>
          <a:xfrm>
            <a:off x="6459075" y="1390400"/>
            <a:ext cx="19500" cy="3636300"/>
          </a:xfrm>
          <a:prstGeom prst="straightConnector1">
            <a:avLst/>
          </a:prstGeom>
          <a:noFill/>
          <a:ln cap="flat" cmpd="sng" w="9525">
            <a:solidFill>
              <a:schemeClr val="dk2"/>
            </a:solidFill>
            <a:prstDash val="solid"/>
            <a:round/>
            <a:headEnd len="med" w="med" type="none"/>
            <a:tailEnd len="med" w="med" type="none"/>
          </a:ln>
        </p:spPr>
      </p:cxnSp>
      <p:pic>
        <p:nvPicPr>
          <p:cNvPr id="373" name="Google Shape;373;p45"/>
          <p:cNvPicPr preferRelativeResize="0"/>
          <p:nvPr/>
        </p:nvPicPr>
        <p:blipFill rotWithShape="1">
          <a:blip r:embed="rId4">
            <a:alphaModFix/>
          </a:blip>
          <a:srcRect b="0" l="8572" r="13913" t="12426"/>
          <a:stretch/>
        </p:blipFill>
        <p:spPr>
          <a:xfrm>
            <a:off x="6909575" y="1498000"/>
            <a:ext cx="1829876" cy="1853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6"/>
          <p:cNvSpPr txBox="1"/>
          <p:nvPr>
            <p:ph idx="1" type="body"/>
          </p:nvPr>
        </p:nvSpPr>
        <p:spPr>
          <a:xfrm>
            <a:off x="87875" y="1418325"/>
            <a:ext cx="2760900" cy="3209700"/>
          </a:xfrm>
          <a:prstGeom prst="rect">
            <a:avLst/>
          </a:prstGeom>
        </p:spPr>
        <p:txBody>
          <a:bodyPr anchorCtr="0" anchor="t" bIns="91425" lIns="91425" spcFirstLastPara="1" rIns="91425" wrap="square" tIns="91425">
            <a:noAutofit/>
          </a:bodyPr>
          <a:lstStyle/>
          <a:p>
            <a:pPr indent="-311150" lvl="0" marL="457200" rtl="0" algn="l">
              <a:lnSpc>
                <a:spcPct val="105000"/>
              </a:lnSpc>
              <a:spcBef>
                <a:spcPts val="0"/>
              </a:spcBef>
              <a:spcAft>
                <a:spcPts val="0"/>
              </a:spcAft>
              <a:buSzPts val="1300"/>
              <a:buFont typeface="Raleway"/>
              <a:buChar char="●"/>
            </a:pPr>
            <a:r>
              <a:rPr lang="ru">
                <a:latin typeface="Raleway"/>
                <a:ea typeface="Raleway"/>
                <a:cs typeface="Raleway"/>
                <a:sym typeface="Raleway"/>
              </a:rPr>
              <a:t>Проведена первая игра</a:t>
            </a:r>
            <a:r>
              <a:rPr lang="ru">
                <a:latin typeface="Raleway"/>
                <a:ea typeface="Raleway"/>
                <a:cs typeface="Raleway"/>
                <a:sym typeface="Raleway"/>
              </a:rPr>
              <a:t> - интеллектуальный квиз 28 марта 2022. </a:t>
            </a:r>
            <a:r>
              <a:rPr lang="ru">
                <a:latin typeface="Raleway"/>
                <a:ea typeface="Raleway"/>
                <a:cs typeface="Raleway"/>
                <a:sym typeface="Raleway"/>
              </a:rPr>
              <a:t>Мероприятие проходило в  аудитории административного корпуса в 18.00.</a:t>
            </a:r>
            <a:endParaRPr>
              <a:latin typeface="Raleway"/>
              <a:ea typeface="Raleway"/>
              <a:cs typeface="Raleway"/>
              <a:sym typeface="Raleway"/>
            </a:endParaRPr>
          </a:p>
          <a:p>
            <a:pPr indent="-311150" lvl="0" marL="457200" rtl="0" algn="l">
              <a:lnSpc>
                <a:spcPct val="105000"/>
              </a:lnSpc>
              <a:spcBef>
                <a:spcPts val="0"/>
              </a:spcBef>
              <a:spcAft>
                <a:spcPts val="0"/>
              </a:spcAft>
              <a:buSzPts val="1300"/>
              <a:buFont typeface="Raleway"/>
              <a:buChar char="●"/>
            </a:pPr>
            <a:r>
              <a:rPr lang="ru">
                <a:latin typeface="Raleway"/>
                <a:ea typeface="Raleway"/>
                <a:cs typeface="Raleway"/>
                <a:sym typeface="Raleway"/>
              </a:rPr>
              <a:t>Что из себя представляет квиз? Это командная игра, которая проводится в несколько раундов, в течение которых участникам предстоит ответить на набор вопросов за заданное время. </a:t>
            </a:r>
            <a:endParaRPr>
              <a:latin typeface="Raleway"/>
              <a:ea typeface="Raleway"/>
              <a:cs typeface="Raleway"/>
              <a:sym typeface="Raleway"/>
            </a:endParaRPr>
          </a:p>
        </p:txBody>
      </p:sp>
      <p:pic>
        <p:nvPicPr>
          <p:cNvPr id="379" name="Google Shape;379;p46"/>
          <p:cNvPicPr preferRelativeResize="0"/>
          <p:nvPr/>
        </p:nvPicPr>
        <p:blipFill>
          <a:blip r:embed="rId3">
            <a:alphaModFix/>
          </a:blip>
          <a:stretch>
            <a:fillRect/>
          </a:stretch>
        </p:blipFill>
        <p:spPr>
          <a:xfrm>
            <a:off x="3040800" y="916000"/>
            <a:ext cx="3162301" cy="2371711"/>
          </a:xfrm>
          <a:prstGeom prst="rect">
            <a:avLst/>
          </a:prstGeom>
          <a:noFill/>
          <a:ln>
            <a:noFill/>
          </a:ln>
        </p:spPr>
      </p:pic>
      <p:pic>
        <p:nvPicPr>
          <p:cNvPr id="380" name="Google Shape;380;p46"/>
          <p:cNvPicPr preferRelativeResize="0"/>
          <p:nvPr/>
        </p:nvPicPr>
        <p:blipFill>
          <a:blip r:embed="rId4">
            <a:alphaModFix/>
          </a:blip>
          <a:stretch>
            <a:fillRect/>
          </a:stretch>
        </p:blipFill>
        <p:spPr>
          <a:xfrm>
            <a:off x="3040800" y="2662314"/>
            <a:ext cx="3162301" cy="2371711"/>
          </a:xfrm>
          <a:prstGeom prst="rect">
            <a:avLst/>
          </a:prstGeom>
          <a:noFill/>
          <a:ln>
            <a:noFill/>
          </a:ln>
        </p:spPr>
      </p:pic>
      <p:sp>
        <p:nvSpPr>
          <p:cNvPr id="381" name="Google Shape;381;p46"/>
          <p:cNvSpPr txBox="1"/>
          <p:nvPr>
            <p:ph type="title"/>
          </p:nvPr>
        </p:nvSpPr>
        <p:spPr>
          <a:xfrm>
            <a:off x="179500" y="30675"/>
            <a:ext cx="6738000" cy="5352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ru" sz="2600">
                <a:solidFill>
                  <a:schemeClr val="accent3"/>
                </a:solidFill>
              </a:rPr>
              <a:t>Клуб настольных и интеллектуальных игр</a:t>
            </a:r>
            <a:endParaRPr sz="2600">
              <a:solidFill>
                <a:schemeClr val="accent3"/>
              </a:solidFill>
            </a:endParaRPr>
          </a:p>
          <a:p>
            <a:pPr indent="0" lvl="0" marL="0" rtl="0" algn="l">
              <a:lnSpc>
                <a:spcPct val="115000"/>
              </a:lnSpc>
              <a:spcBef>
                <a:spcPts val="0"/>
              </a:spcBef>
              <a:spcAft>
                <a:spcPts val="0"/>
              </a:spcAft>
              <a:buNone/>
            </a:pPr>
            <a:r>
              <a:rPr lang="ru"/>
              <a:t>Итоги первого месяца работы</a:t>
            </a:r>
            <a:endParaRPr/>
          </a:p>
        </p:txBody>
      </p:sp>
      <p:sp>
        <p:nvSpPr>
          <p:cNvPr id="382" name="Google Shape;382;p46"/>
          <p:cNvSpPr txBox="1"/>
          <p:nvPr/>
        </p:nvSpPr>
        <p:spPr>
          <a:xfrm>
            <a:off x="7152225" y="3654425"/>
            <a:ext cx="26193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200">
                <a:latin typeface="Raleway"/>
                <a:ea typeface="Raleway"/>
                <a:cs typeface="Raleway"/>
                <a:sym typeface="Raleway"/>
              </a:rPr>
              <a:t>+79152002191</a:t>
            </a:r>
            <a:endParaRPr sz="1200">
              <a:latin typeface="Raleway"/>
              <a:ea typeface="Raleway"/>
              <a:cs typeface="Raleway"/>
              <a:sym typeface="Raleway"/>
            </a:endParaRPr>
          </a:p>
          <a:p>
            <a:pPr indent="0" lvl="0" marL="0" rtl="0" algn="l">
              <a:lnSpc>
                <a:spcPct val="115000"/>
              </a:lnSpc>
              <a:spcBef>
                <a:spcPts val="0"/>
              </a:spcBef>
              <a:spcAft>
                <a:spcPts val="0"/>
              </a:spcAft>
              <a:buNone/>
            </a:pPr>
            <a:r>
              <a:rPr lang="ru" sz="1200" u="sng">
                <a:solidFill>
                  <a:schemeClr val="hlink"/>
                </a:solidFill>
                <a:latin typeface="Raleway"/>
                <a:ea typeface="Raleway"/>
                <a:cs typeface="Raleway"/>
                <a:sym typeface="Raleway"/>
                <a:hlinkClick r:id="rId5"/>
              </a:rPr>
              <a:t>dvshatov@gmail.ru</a:t>
            </a:r>
            <a:endParaRPr sz="1200">
              <a:latin typeface="Raleway"/>
              <a:ea typeface="Raleway"/>
              <a:cs typeface="Raleway"/>
              <a:sym typeface="Raleway"/>
            </a:endParaRPr>
          </a:p>
        </p:txBody>
      </p:sp>
      <p:sp>
        <p:nvSpPr>
          <p:cNvPr id="383" name="Google Shape;383;p46"/>
          <p:cNvSpPr txBox="1"/>
          <p:nvPr/>
        </p:nvSpPr>
        <p:spPr>
          <a:xfrm>
            <a:off x="6237775" y="3286500"/>
            <a:ext cx="3162300" cy="706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lang="ru" sz="1100">
                <a:solidFill>
                  <a:schemeClr val="dk2"/>
                </a:solidFill>
                <a:latin typeface="Raleway"/>
                <a:ea typeface="Raleway"/>
                <a:cs typeface="Raleway"/>
                <a:sym typeface="Raleway"/>
              </a:rPr>
              <a:t>Шатов Дмитрий Владимирович </a:t>
            </a:r>
            <a:endParaRPr sz="1100">
              <a:solidFill>
                <a:schemeClr val="dk2"/>
              </a:solidFill>
              <a:latin typeface="Raleway"/>
              <a:ea typeface="Raleway"/>
              <a:cs typeface="Raleway"/>
              <a:sym typeface="Raleway"/>
            </a:endParaRPr>
          </a:p>
          <a:p>
            <a:pPr indent="0" lvl="0" marL="0" rtl="0" algn="ctr">
              <a:lnSpc>
                <a:spcPct val="90000"/>
              </a:lnSpc>
              <a:spcBef>
                <a:spcPts val="200"/>
              </a:spcBef>
              <a:spcAft>
                <a:spcPts val="200"/>
              </a:spcAft>
              <a:buNone/>
            </a:pPr>
            <a:r>
              <a:rPr lang="ru" sz="1100">
                <a:solidFill>
                  <a:schemeClr val="dk2"/>
                </a:solidFill>
                <a:latin typeface="Raleway"/>
                <a:ea typeface="Raleway"/>
                <a:cs typeface="Raleway"/>
                <a:sym typeface="Raleway"/>
              </a:rPr>
              <a:t>с.н.с. лаборатории №7</a:t>
            </a:r>
            <a:endParaRPr sz="400">
              <a:solidFill>
                <a:schemeClr val="dk2"/>
              </a:solidFill>
              <a:latin typeface="Raleway"/>
              <a:ea typeface="Raleway"/>
              <a:cs typeface="Raleway"/>
              <a:sym typeface="Raleway"/>
            </a:endParaRPr>
          </a:p>
        </p:txBody>
      </p:sp>
      <p:cxnSp>
        <p:nvCxnSpPr>
          <p:cNvPr id="384" name="Google Shape;384;p46"/>
          <p:cNvCxnSpPr/>
          <p:nvPr/>
        </p:nvCxnSpPr>
        <p:spPr>
          <a:xfrm>
            <a:off x="6459075" y="1390400"/>
            <a:ext cx="19500" cy="3636300"/>
          </a:xfrm>
          <a:prstGeom prst="straightConnector1">
            <a:avLst/>
          </a:prstGeom>
          <a:noFill/>
          <a:ln cap="flat" cmpd="sng" w="9525">
            <a:solidFill>
              <a:schemeClr val="dk2"/>
            </a:solidFill>
            <a:prstDash val="solid"/>
            <a:round/>
            <a:headEnd len="med" w="med" type="none"/>
            <a:tailEnd len="med" w="med" type="none"/>
          </a:ln>
        </p:spPr>
      </p:cxnSp>
      <p:pic>
        <p:nvPicPr>
          <p:cNvPr id="385" name="Google Shape;385;p46"/>
          <p:cNvPicPr preferRelativeResize="0"/>
          <p:nvPr/>
        </p:nvPicPr>
        <p:blipFill>
          <a:blip r:embed="rId6">
            <a:alphaModFix/>
          </a:blip>
          <a:stretch>
            <a:fillRect/>
          </a:stretch>
        </p:blipFill>
        <p:spPr>
          <a:xfrm>
            <a:off x="6846450" y="1241375"/>
            <a:ext cx="1905000" cy="1971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7"/>
          <p:cNvSpPr txBox="1"/>
          <p:nvPr/>
        </p:nvSpPr>
        <p:spPr>
          <a:xfrm>
            <a:off x="0" y="1284200"/>
            <a:ext cx="3383700" cy="37587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1200"/>
              </a:spcBef>
              <a:spcAft>
                <a:spcPts val="0"/>
              </a:spcAft>
              <a:buNone/>
            </a:pPr>
            <a:r>
              <a:rPr lang="ru" sz="1300">
                <a:solidFill>
                  <a:srgbClr val="1A1A1A"/>
                </a:solidFill>
                <a:latin typeface="Raleway"/>
                <a:ea typeface="Raleway"/>
                <a:cs typeface="Raleway"/>
                <a:sym typeface="Raleway"/>
              </a:rPr>
              <a:t>На занятиях по шахматам участники анализируют партии гроссмейстеров и типичные планы развития игры.</a:t>
            </a:r>
            <a:endParaRPr sz="1300">
              <a:solidFill>
                <a:srgbClr val="1A1A1A"/>
              </a:solidFill>
              <a:latin typeface="Raleway"/>
              <a:ea typeface="Raleway"/>
              <a:cs typeface="Raleway"/>
              <a:sym typeface="Raleway"/>
            </a:endParaRPr>
          </a:p>
          <a:p>
            <a:pPr indent="0" lvl="0" marL="0" rtl="0" algn="l">
              <a:lnSpc>
                <a:spcPct val="115000"/>
              </a:lnSpc>
              <a:spcBef>
                <a:spcPts val="1200"/>
              </a:spcBef>
              <a:spcAft>
                <a:spcPts val="0"/>
              </a:spcAft>
              <a:buNone/>
            </a:pPr>
            <a:r>
              <a:rPr lang="ru" sz="1300">
                <a:solidFill>
                  <a:srgbClr val="1A1A1A"/>
                </a:solidFill>
                <a:latin typeface="Raleway"/>
                <a:ea typeface="Raleway"/>
                <a:cs typeface="Raleway"/>
                <a:sym typeface="Raleway"/>
              </a:rPr>
              <a:t>Также выделяется время на решение тактических задач и спарринг между участниками клуба.</a:t>
            </a:r>
            <a:endParaRPr sz="1300">
              <a:solidFill>
                <a:schemeClr val="dk2"/>
              </a:solidFill>
              <a:latin typeface="Raleway"/>
              <a:ea typeface="Raleway"/>
              <a:cs typeface="Raleway"/>
              <a:sym typeface="Raleway"/>
            </a:endParaRPr>
          </a:p>
          <a:p>
            <a:pPr indent="-311150" lvl="0" marL="360000" marR="0" rtl="0" algn="l">
              <a:lnSpc>
                <a:spcPct val="100000"/>
              </a:lnSpc>
              <a:spcBef>
                <a:spcPts val="1200"/>
              </a:spcBef>
              <a:spcAft>
                <a:spcPts val="0"/>
              </a:spcAft>
              <a:buClr>
                <a:schemeClr val="dk2"/>
              </a:buClr>
              <a:buSzPts val="1300"/>
              <a:buFont typeface="Raleway"/>
              <a:buChar char="●"/>
            </a:pPr>
            <a:r>
              <a:rPr lang="ru" sz="1300">
                <a:solidFill>
                  <a:schemeClr val="dk2"/>
                </a:solidFill>
                <a:latin typeface="Raleway"/>
                <a:ea typeface="Raleway"/>
                <a:cs typeface="Raleway"/>
                <a:sym typeface="Raleway"/>
              </a:rPr>
              <a:t>9 марта 2022 г. стартовало первое занятие в шахматном клубе. Изучали испанскую партию</a:t>
            </a:r>
            <a:endParaRPr sz="1300">
              <a:solidFill>
                <a:schemeClr val="dk2"/>
              </a:solidFill>
              <a:latin typeface="Raleway"/>
              <a:ea typeface="Raleway"/>
              <a:cs typeface="Raleway"/>
              <a:sym typeface="Raleway"/>
            </a:endParaRPr>
          </a:p>
          <a:p>
            <a:pPr indent="-311150" lvl="0" marL="360000" marR="0" rtl="0" algn="l">
              <a:lnSpc>
                <a:spcPct val="100000"/>
              </a:lnSpc>
              <a:spcBef>
                <a:spcPts val="0"/>
              </a:spcBef>
              <a:spcAft>
                <a:spcPts val="0"/>
              </a:spcAft>
              <a:buClr>
                <a:schemeClr val="dk2"/>
              </a:buClr>
              <a:buSzPts val="1300"/>
              <a:buFont typeface="Raleway"/>
              <a:buChar char="●"/>
            </a:pPr>
            <a:r>
              <a:rPr lang="ru" sz="1300">
                <a:solidFill>
                  <a:schemeClr val="dk2"/>
                </a:solidFill>
                <a:latin typeface="Raleway"/>
                <a:ea typeface="Raleway"/>
                <a:cs typeface="Raleway"/>
                <a:sym typeface="Raleway"/>
              </a:rPr>
              <a:t>Были также проведены занятия 16 и 23 марта</a:t>
            </a:r>
            <a:endParaRPr sz="1300">
              <a:solidFill>
                <a:schemeClr val="dk2"/>
              </a:solidFill>
              <a:latin typeface="Raleway"/>
              <a:ea typeface="Raleway"/>
              <a:cs typeface="Raleway"/>
              <a:sym typeface="Raleway"/>
            </a:endParaRPr>
          </a:p>
          <a:p>
            <a:pPr indent="-311150" lvl="0" marL="360000" marR="0" rtl="0" algn="l">
              <a:lnSpc>
                <a:spcPct val="100000"/>
              </a:lnSpc>
              <a:spcBef>
                <a:spcPts val="0"/>
              </a:spcBef>
              <a:spcAft>
                <a:spcPts val="0"/>
              </a:spcAft>
              <a:buClr>
                <a:schemeClr val="dk2"/>
              </a:buClr>
              <a:buSzPts val="1300"/>
              <a:buFont typeface="Raleway"/>
              <a:buChar char="●"/>
            </a:pPr>
            <a:r>
              <a:rPr lang="ru" sz="1300">
                <a:solidFill>
                  <a:schemeClr val="dk2"/>
                </a:solidFill>
                <a:latin typeface="Raleway"/>
                <a:ea typeface="Raleway"/>
                <a:cs typeface="Raleway"/>
                <a:sym typeface="Raleway"/>
              </a:rPr>
              <a:t>Занятия проходят каждую среду с 17.00 до 19.00  в библиотеке ИПУ РАН на 2-м этаже</a:t>
            </a:r>
            <a:endParaRPr sz="1300">
              <a:solidFill>
                <a:schemeClr val="dk2"/>
              </a:solidFill>
              <a:latin typeface="Raleway"/>
              <a:ea typeface="Raleway"/>
              <a:cs typeface="Raleway"/>
              <a:sym typeface="Raleway"/>
            </a:endParaRPr>
          </a:p>
          <a:p>
            <a:pPr indent="-311150" lvl="0" marL="360000" marR="0" rtl="0" algn="l">
              <a:lnSpc>
                <a:spcPct val="100000"/>
              </a:lnSpc>
              <a:spcBef>
                <a:spcPts val="0"/>
              </a:spcBef>
              <a:spcAft>
                <a:spcPts val="0"/>
              </a:spcAft>
              <a:buClr>
                <a:schemeClr val="dk2"/>
              </a:buClr>
              <a:buSzPts val="1300"/>
              <a:buFont typeface="Raleway"/>
              <a:buChar char="●"/>
            </a:pPr>
            <a:r>
              <a:rPr lang="ru" sz="1300">
                <a:solidFill>
                  <a:schemeClr val="dk2"/>
                </a:solidFill>
                <a:latin typeface="Raleway"/>
                <a:ea typeface="Raleway"/>
                <a:cs typeface="Raleway"/>
                <a:sym typeface="Raleway"/>
              </a:rPr>
              <a:t>Подготовка к весеннему и осеннему блицу</a:t>
            </a:r>
            <a:endParaRPr sz="1300">
              <a:solidFill>
                <a:schemeClr val="dk2"/>
              </a:solidFill>
              <a:latin typeface="Raleway"/>
              <a:ea typeface="Raleway"/>
              <a:cs typeface="Raleway"/>
              <a:sym typeface="Raleway"/>
            </a:endParaRPr>
          </a:p>
        </p:txBody>
      </p:sp>
      <p:sp>
        <p:nvSpPr>
          <p:cNvPr id="391" name="Google Shape;391;p4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392" name="Google Shape;392;p47"/>
          <p:cNvPicPr preferRelativeResize="0"/>
          <p:nvPr/>
        </p:nvPicPr>
        <p:blipFill>
          <a:blip r:embed="rId3">
            <a:alphaModFix/>
          </a:blip>
          <a:stretch>
            <a:fillRect/>
          </a:stretch>
        </p:blipFill>
        <p:spPr>
          <a:xfrm>
            <a:off x="3383700" y="1744150"/>
            <a:ext cx="3218874" cy="2414150"/>
          </a:xfrm>
          <a:prstGeom prst="rect">
            <a:avLst/>
          </a:prstGeom>
          <a:noFill/>
          <a:ln>
            <a:noFill/>
          </a:ln>
        </p:spPr>
      </p:pic>
      <p:sp>
        <p:nvSpPr>
          <p:cNvPr id="393" name="Google Shape;393;p47"/>
          <p:cNvSpPr txBox="1"/>
          <p:nvPr>
            <p:ph type="title"/>
          </p:nvPr>
        </p:nvSpPr>
        <p:spPr>
          <a:xfrm>
            <a:off x="194675" y="0"/>
            <a:ext cx="54672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lang="ru">
                <a:solidFill>
                  <a:schemeClr val="dk1"/>
                </a:solidFill>
              </a:rPr>
              <a:t>Шахматный клуб</a:t>
            </a:r>
            <a:r>
              <a:rPr lang="ru">
                <a:solidFill>
                  <a:srgbClr val="080808"/>
                </a:solidFill>
              </a:rPr>
              <a:t> </a:t>
            </a:r>
            <a:endParaRPr/>
          </a:p>
          <a:p>
            <a:pPr indent="0" lvl="0" marL="0" rtl="0" algn="l">
              <a:lnSpc>
                <a:spcPct val="150000"/>
              </a:lnSpc>
              <a:spcBef>
                <a:spcPts val="0"/>
              </a:spcBef>
              <a:spcAft>
                <a:spcPts val="0"/>
              </a:spcAft>
              <a:buNone/>
            </a:pPr>
            <a:r>
              <a:rPr lang="ru"/>
              <a:t>Итоги первого месяца работы</a:t>
            </a:r>
            <a:endParaRPr/>
          </a:p>
        </p:txBody>
      </p:sp>
      <p:sp>
        <p:nvSpPr>
          <p:cNvPr id="394" name="Google Shape;394;p47"/>
          <p:cNvSpPr txBox="1"/>
          <p:nvPr/>
        </p:nvSpPr>
        <p:spPr>
          <a:xfrm>
            <a:off x="7195875" y="3432325"/>
            <a:ext cx="26193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200">
                <a:solidFill>
                  <a:schemeClr val="dk2"/>
                </a:solidFill>
                <a:latin typeface="Raleway"/>
                <a:ea typeface="Raleway"/>
                <a:cs typeface="Raleway"/>
                <a:sym typeface="Raleway"/>
              </a:rPr>
              <a:t>+79165660752</a:t>
            </a:r>
            <a:endParaRPr>
              <a:latin typeface="Raleway"/>
              <a:ea typeface="Raleway"/>
              <a:cs typeface="Raleway"/>
              <a:sym typeface="Raleway"/>
            </a:endParaRPr>
          </a:p>
          <a:p>
            <a:pPr indent="0" lvl="0" marL="0" rtl="0" algn="l">
              <a:lnSpc>
                <a:spcPct val="115000"/>
              </a:lnSpc>
              <a:spcBef>
                <a:spcPts val="0"/>
              </a:spcBef>
              <a:spcAft>
                <a:spcPts val="0"/>
              </a:spcAft>
              <a:buNone/>
            </a:pPr>
            <a:r>
              <a:rPr lang="ru" sz="1200" u="sng">
                <a:solidFill>
                  <a:schemeClr val="dk2"/>
                </a:solidFill>
                <a:latin typeface="Raleway"/>
                <a:ea typeface="Raleway"/>
                <a:cs typeface="Raleway"/>
                <a:sym typeface="Raleway"/>
                <a:hlinkClick r:id="rId4">
                  <a:extLst>
                    <a:ext uri="{A12FA001-AC4F-418D-AE19-62706E023703}">
                      <ahyp:hlinkClr val="tx"/>
                    </a:ext>
                  </a:extLst>
                </a:hlinkClick>
              </a:rPr>
              <a:t>ivan.galyaev@yandex.ru</a:t>
            </a:r>
            <a:endParaRPr sz="1200">
              <a:latin typeface="Raleway"/>
              <a:ea typeface="Raleway"/>
              <a:cs typeface="Raleway"/>
              <a:sym typeface="Raleway"/>
            </a:endParaRPr>
          </a:p>
        </p:txBody>
      </p:sp>
      <p:sp>
        <p:nvSpPr>
          <p:cNvPr id="395" name="Google Shape;395;p47"/>
          <p:cNvSpPr txBox="1"/>
          <p:nvPr/>
        </p:nvSpPr>
        <p:spPr>
          <a:xfrm>
            <a:off x="6385575" y="3084050"/>
            <a:ext cx="3162300" cy="706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lang="ru" sz="1100">
                <a:solidFill>
                  <a:schemeClr val="dk2"/>
                </a:solidFill>
                <a:latin typeface="Raleway"/>
                <a:ea typeface="Raleway"/>
                <a:cs typeface="Raleway"/>
                <a:sym typeface="Raleway"/>
              </a:rPr>
              <a:t>Галяев Иван Андреевич </a:t>
            </a:r>
            <a:endParaRPr sz="1100">
              <a:solidFill>
                <a:schemeClr val="dk2"/>
              </a:solidFill>
              <a:latin typeface="Raleway"/>
              <a:ea typeface="Raleway"/>
              <a:cs typeface="Raleway"/>
              <a:sym typeface="Raleway"/>
            </a:endParaRPr>
          </a:p>
          <a:p>
            <a:pPr indent="0" lvl="0" marL="0" rtl="0" algn="ctr">
              <a:lnSpc>
                <a:spcPct val="90000"/>
              </a:lnSpc>
              <a:spcBef>
                <a:spcPts val="200"/>
              </a:spcBef>
              <a:spcAft>
                <a:spcPts val="200"/>
              </a:spcAft>
              <a:buNone/>
            </a:pPr>
            <a:r>
              <a:rPr lang="ru" sz="1100">
                <a:solidFill>
                  <a:schemeClr val="dk2"/>
                </a:solidFill>
                <a:latin typeface="Raleway"/>
                <a:ea typeface="Raleway"/>
                <a:cs typeface="Raleway"/>
                <a:sym typeface="Raleway"/>
              </a:rPr>
              <a:t>инженер, Лаборатория №82</a:t>
            </a:r>
            <a:endParaRPr sz="400">
              <a:solidFill>
                <a:schemeClr val="dk2"/>
              </a:solidFill>
              <a:latin typeface="Raleway"/>
              <a:ea typeface="Raleway"/>
              <a:cs typeface="Raleway"/>
              <a:sym typeface="Raleway"/>
            </a:endParaRPr>
          </a:p>
        </p:txBody>
      </p:sp>
      <p:cxnSp>
        <p:nvCxnSpPr>
          <p:cNvPr id="396" name="Google Shape;396;p47"/>
          <p:cNvCxnSpPr/>
          <p:nvPr/>
        </p:nvCxnSpPr>
        <p:spPr>
          <a:xfrm>
            <a:off x="6763875" y="1390400"/>
            <a:ext cx="19500" cy="3636300"/>
          </a:xfrm>
          <a:prstGeom prst="straightConnector1">
            <a:avLst/>
          </a:prstGeom>
          <a:noFill/>
          <a:ln cap="flat" cmpd="sng" w="9525">
            <a:solidFill>
              <a:schemeClr val="dk2"/>
            </a:solidFill>
            <a:prstDash val="solid"/>
            <a:round/>
            <a:headEnd len="med" w="med" type="none"/>
            <a:tailEnd len="med" w="med" type="none"/>
          </a:ln>
        </p:spPr>
      </p:cxnSp>
      <p:pic>
        <p:nvPicPr>
          <p:cNvPr id="397" name="Google Shape;397;p47"/>
          <p:cNvPicPr preferRelativeResize="0"/>
          <p:nvPr/>
        </p:nvPicPr>
        <p:blipFill>
          <a:blip r:embed="rId5">
            <a:alphaModFix/>
          </a:blip>
          <a:stretch>
            <a:fillRect/>
          </a:stretch>
        </p:blipFill>
        <p:spPr>
          <a:xfrm>
            <a:off x="6944675" y="794100"/>
            <a:ext cx="2055825" cy="21654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8"/>
          <p:cNvSpPr txBox="1"/>
          <p:nvPr>
            <p:ph idx="1" type="body"/>
          </p:nvPr>
        </p:nvSpPr>
        <p:spPr>
          <a:xfrm>
            <a:off x="262750" y="1410425"/>
            <a:ext cx="1929000" cy="339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rPr lang="ru">
                <a:latin typeface="Raleway"/>
                <a:ea typeface="Raleway"/>
                <a:cs typeface="Raleway"/>
                <a:sym typeface="Raleway"/>
              </a:rPr>
              <a:t>Привезено и установлено спортивное оборудование</a:t>
            </a:r>
            <a:endParaRPr>
              <a:latin typeface="Raleway"/>
              <a:ea typeface="Raleway"/>
              <a:cs typeface="Raleway"/>
              <a:sym typeface="Raleway"/>
            </a:endParaRPr>
          </a:p>
          <a:p>
            <a:pPr indent="0" lvl="0" marL="0" rtl="0" algn="l">
              <a:spcBef>
                <a:spcPts val="1200"/>
              </a:spcBef>
              <a:spcAft>
                <a:spcPts val="0"/>
              </a:spcAft>
              <a:buNone/>
            </a:pPr>
            <a:r>
              <a:rPr lang="ru">
                <a:latin typeface="Raleway"/>
                <a:ea typeface="Raleway"/>
                <a:cs typeface="Raleway"/>
                <a:sym typeface="Raleway"/>
              </a:rPr>
              <a:t>Проведены первые спортивные тренировки</a:t>
            </a:r>
            <a:endParaRPr>
              <a:latin typeface="Raleway"/>
              <a:ea typeface="Raleway"/>
              <a:cs typeface="Raleway"/>
              <a:sym typeface="Raleway"/>
            </a:endParaRPr>
          </a:p>
          <a:p>
            <a:pPr indent="0" lvl="0" marL="0" rtl="0" algn="l">
              <a:spcBef>
                <a:spcPts val="1200"/>
              </a:spcBef>
              <a:spcAft>
                <a:spcPts val="1200"/>
              </a:spcAft>
              <a:buNone/>
            </a:pPr>
            <a:r>
              <a:rPr lang="ru">
                <a:latin typeface="Raleway"/>
                <a:ea typeface="Raleway"/>
                <a:cs typeface="Raleway"/>
                <a:sym typeface="Raleway"/>
              </a:rPr>
              <a:t>Закуплены новые тренажеры, ожидается установка</a:t>
            </a:r>
            <a:endParaRPr>
              <a:latin typeface="Raleway"/>
              <a:ea typeface="Raleway"/>
              <a:cs typeface="Raleway"/>
              <a:sym typeface="Raleway"/>
            </a:endParaRPr>
          </a:p>
        </p:txBody>
      </p:sp>
      <p:pic>
        <p:nvPicPr>
          <p:cNvPr id="403" name="Google Shape;403;p48"/>
          <p:cNvPicPr preferRelativeResize="0"/>
          <p:nvPr/>
        </p:nvPicPr>
        <p:blipFill rotWithShape="1">
          <a:blip r:embed="rId3">
            <a:alphaModFix/>
          </a:blip>
          <a:srcRect b="0" l="25864" r="28341" t="0"/>
          <a:stretch/>
        </p:blipFill>
        <p:spPr>
          <a:xfrm>
            <a:off x="4876799" y="2216850"/>
            <a:ext cx="1731651" cy="2800251"/>
          </a:xfrm>
          <a:prstGeom prst="rect">
            <a:avLst/>
          </a:prstGeom>
          <a:noFill/>
          <a:ln>
            <a:noFill/>
          </a:ln>
        </p:spPr>
      </p:pic>
      <p:pic>
        <p:nvPicPr>
          <p:cNvPr id="404" name="Google Shape;404;p48"/>
          <p:cNvPicPr preferRelativeResize="0"/>
          <p:nvPr/>
        </p:nvPicPr>
        <p:blipFill rotWithShape="1">
          <a:blip r:embed="rId4">
            <a:alphaModFix/>
          </a:blip>
          <a:srcRect b="0" l="10935" r="10050" t="16784"/>
          <a:stretch/>
        </p:blipFill>
        <p:spPr>
          <a:xfrm>
            <a:off x="2326275" y="1122225"/>
            <a:ext cx="2619300" cy="2042703"/>
          </a:xfrm>
          <a:prstGeom prst="rect">
            <a:avLst/>
          </a:prstGeom>
          <a:noFill/>
          <a:ln>
            <a:noFill/>
          </a:ln>
        </p:spPr>
      </p:pic>
      <p:sp>
        <p:nvSpPr>
          <p:cNvPr id="405" name="Google Shape;405;p48"/>
          <p:cNvSpPr txBox="1"/>
          <p:nvPr>
            <p:ph type="title"/>
          </p:nvPr>
        </p:nvSpPr>
        <p:spPr>
          <a:xfrm>
            <a:off x="194675" y="0"/>
            <a:ext cx="54672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lang="ru">
                <a:solidFill>
                  <a:srgbClr val="080808"/>
                </a:solidFill>
              </a:rPr>
              <a:t>Тренажерный зал</a:t>
            </a:r>
            <a:r>
              <a:rPr lang="ru">
                <a:solidFill>
                  <a:srgbClr val="080808"/>
                </a:solidFill>
              </a:rPr>
              <a:t> </a:t>
            </a:r>
            <a:endParaRPr/>
          </a:p>
          <a:p>
            <a:pPr indent="0" lvl="0" marL="0" rtl="0" algn="l">
              <a:lnSpc>
                <a:spcPct val="150000"/>
              </a:lnSpc>
              <a:spcBef>
                <a:spcPts val="0"/>
              </a:spcBef>
              <a:spcAft>
                <a:spcPts val="0"/>
              </a:spcAft>
              <a:buNone/>
            </a:pPr>
            <a:r>
              <a:rPr lang="ru"/>
              <a:t>Итоги первого месяца работы</a:t>
            </a:r>
            <a:endParaRPr/>
          </a:p>
        </p:txBody>
      </p:sp>
      <p:sp>
        <p:nvSpPr>
          <p:cNvPr id="406" name="Google Shape;406;p48"/>
          <p:cNvSpPr txBox="1"/>
          <p:nvPr/>
        </p:nvSpPr>
        <p:spPr>
          <a:xfrm>
            <a:off x="7293075" y="3458325"/>
            <a:ext cx="26193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200">
                <a:solidFill>
                  <a:schemeClr val="dk2"/>
                </a:solidFill>
                <a:latin typeface="Raleway"/>
                <a:ea typeface="Raleway"/>
                <a:cs typeface="Raleway"/>
                <a:sym typeface="Raleway"/>
              </a:rPr>
              <a:t>+7</a:t>
            </a:r>
            <a:r>
              <a:rPr lang="ru" sz="1200">
                <a:solidFill>
                  <a:schemeClr val="dk2"/>
                </a:solidFill>
                <a:latin typeface="Raleway"/>
                <a:ea typeface="Raleway"/>
                <a:cs typeface="Raleway"/>
                <a:sym typeface="Raleway"/>
              </a:rPr>
              <a:t>9265765756</a:t>
            </a:r>
            <a:endParaRPr sz="1100">
              <a:latin typeface="Raleway"/>
              <a:ea typeface="Raleway"/>
              <a:cs typeface="Raleway"/>
              <a:sym typeface="Raleway"/>
            </a:endParaRPr>
          </a:p>
        </p:txBody>
      </p:sp>
      <p:sp>
        <p:nvSpPr>
          <p:cNvPr id="407" name="Google Shape;407;p48"/>
          <p:cNvSpPr txBox="1"/>
          <p:nvPr/>
        </p:nvSpPr>
        <p:spPr>
          <a:xfrm>
            <a:off x="6358850" y="3077050"/>
            <a:ext cx="3162300" cy="706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lang="ru" sz="1100">
                <a:solidFill>
                  <a:schemeClr val="dk2"/>
                </a:solidFill>
                <a:latin typeface="Raleway"/>
                <a:ea typeface="Raleway"/>
                <a:cs typeface="Raleway"/>
                <a:sym typeface="Raleway"/>
              </a:rPr>
              <a:t>Рассадин Юрий Михайлович </a:t>
            </a:r>
            <a:endParaRPr sz="1100">
              <a:solidFill>
                <a:schemeClr val="dk2"/>
              </a:solidFill>
              <a:latin typeface="Raleway"/>
              <a:ea typeface="Raleway"/>
              <a:cs typeface="Raleway"/>
              <a:sym typeface="Raleway"/>
            </a:endParaRPr>
          </a:p>
          <a:p>
            <a:pPr indent="0" lvl="0" marL="0" rtl="0" algn="ctr">
              <a:lnSpc>
                <a:spcPct val="90000"/>
              </a:lnSpc>
              <a:spcBef>
                <a:spcPts val="200"/>
              </a:spcBef>
              <a:spcAft>
                <a:spcPts val="200"/>
              </a:spcAft>
              <a:buNone/>
            </a:pPr>
            <a:r>
              <a:rPr lang="ru" sz="1100">
                <a:solidFill>
                  <a:schemeClr val="dk2"/>
                </a:solidFill>
                <a:latin typeface="Raleway"/>
                <a:ea typeface="Raleway"/>
                <a:cs typeface="Raleway"/>
                <a:sym typeface="Raleway"/>
              </a:rPr>
              <a:t>н.с. Лаборатория №37</a:t>
            </a:r>
            <a:endParaRPr sz="400">
              <a:solidFill>
                <a:schemeClr val="dk2"/>
              </a:solidFill>
              <a:latin typeface="Raleway"/>
              <a:ea typeface="Raleway"/>
              <a:cs typeface="Raleway"/>
              <a:sym typeface="Raleway"/>
            </a:endParaRPr>
          </a:p>
        </p:txBody>
      </p:sp>
      <p:cxnSp>
        <p:nvCxnSpPr>
          <p:cNvPr id="408" name="Google Shape;408;p48"/>
          <p:cNvCxnSpPr/>
          <p:nvPr/>
        </p:nvCxnSpPr>
        <p:spPr>
          <a:xfrm>
            <a:off x="6763875" y="1390400"/>
            <a:ext cx="19500" cy="3636300"/>
          </a:xfrm>
          <a:prstGeom prst="straightConnector1">
            <a:avLst/>
          </a:prstGeom>
          <a:noFill/>
          <a:ln cap="flat" cmpd="sng" w="9525">
            <a:solidFill>
              <a:schemeClr val="dk2"/>
            </a:solidFill>
            <a:prstDash val="solid"/>
            <a:round/>
            <a:headEnd len="med" w="med" type="none"/>
            <a:tailEnd len="med" w="med" type="none"/>
          </a:ln>
        </p:spPr>
      </p:cxnSp>
      <p:pic>
        <p:nvPicPr>
          <p:cNvPr id="409" name="Google Shape;409;p48"/>
          <p:cNvPicPr preferRelativeResize="0"/>
          <p:nvPr/>
        </p:nvPicPr>
        <p:blipFill rotWithShape="1">
          <a:blip r:embed="rId5">
            <a:alphaModFix/>
          </a:blip>
          <a:srcRect b="0" l="25194" r="0" t="0"/>
          <a:stretch/>
        </p:blipFill>
        <p:spPr>
          <a:xfrm>
            <a:off x="6893650" y="1122225"/>
            <a:ext cx="2137525" cy="1905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1"/>
          <p:cNvSpPr txBox="1"/>
          <p:nvPr>
            <p:ph type="title"/>
          </p:nvPr>
        </p:nvSpPr>
        <p:spPr>
          <a:xfrm>
            <a:off x="372750" y="-76200"/>
            <a:ext cx="8061900" cy="1020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ru" sz="2400"/>
              <a:t>Избран совет</a:t>
            </a:r>
            <a:r>
              <a:rPr lang="ru" sz="2400"/>
              <a:t> молодых ученых и специалистов</a:t>
            </a:r>
            <a:endParaRPr sz="2400"/>
          </a:p>
        </p:txBody>
      </p:sp>
      <p:graphicFrame>
        <p:nvGraphicFramePr>
          <p:cNvPr id="197" name="Google Shape;197;p31"/>
          <p:cNvGraphicFramePr/>
          <p:nvPr/>
        </p:nvGraphicFramePr>
        <p:xfrm>
          <a:off x="391775" y="719050"/>
          <a:ext cx="3000000" cy="3000000"/>
        </p:xfrm>
        <a:graphic>
          <a:graphicData uri="http://schemas.openxmlformats.org/drawingml/2006/table">
            <a:tbl>
              <a:tblPr>
                <a:noFill/>
                <a:tableStyleId>{A65E9D9F-6D22-4CF3-9CB3-DF74EFF92665}</a:tableStyleId>
              </a:tblPr>
              <a:tblGrid>
                <a:gridCol w="1846025"/>
                <a:gridCol w="1912225"/>
                <a:gridCol w="2183650"/>
                <a:gridCol w="2213875"/>
              </a:tblGrid>
              <a:tr h="1524650">
                <a:tc>
                  <a:txBody>
                    <a:bodyPr/>
                    <a:lstStyle/>
                    <a:p>
                      <a:pPr indent="0" lvl="0" marL="0" rtl="0" algn="ctr">
                        <a:spcBef>
                          <a:spcPts val="0"/>
                        </a:spcBef>
                        <a:spcAft>
                          <a:spcPts val="0"/>
                        </a:spcAft>
                        <a:buNone/>
                      </a:pPr>
                      <a:r>
                        <a:t/>
                      </a:r>
                      <a:endParaRPr sz="1000"/>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t/>
                      </a:r>
                      <a:endParaRPr b="1" sz="1000">
                        <a:latin typeface="Roboto"/>
                        <a:ea typeface="Roboto"/>
                        <a:cs typeface="Roboto"/>
                        <a:sym typeface="Roboto"/>
                      </a:endParaRPr>
                    </a:p>
                    <a:p>
                      <a:pPr indent="0" lvl="0" marL="0" rtl="0" algn="l">
                        <a:spcBef>
                          <a:spcPts val="0"/>
                        </a:spcBef>
                        <a:spcAft>
                          <a:spcPts val="0"/>
                        </a:spcAft>
                        <a:buNone/>
                      </a:pPr>
                      <a:r>
                        <a:t/>
                      </a:r>
                      <a:endParaRPr b="1" sz="1000">
                        <a:latin typeface="Roboto"/>
                        <a:ea typeface="Roboto"/>
                        <a:cs typeface="Roboto"/>
                        <a:sym typeface="Roboto"/>
                      </a:endParaRPr>
                    </a:p>
                    <a:p>
                      <a:pPr indent="0" lvl="0" marL="0" rtl="0" algn="l">
                        <a:spcBef>
                          <a:spcPts val="0"/>
                        </a:spcBef>
                        <a:spcAft>
                          <a:spcPts val="0"/>
                        </a:spcAft>
                        <a:buNone/>
                      </a:pPr>
                      <a:r>
                        <a:t/>
                      </a:r>
                      <a:endParaRPr b="1" sz="1000">
                        <a:latin typeface="Roboto"/>
                        <a:ea typeface="Roboto"/>
                        <a:cs typeface="Roboto"/>
                        <a:sym typeface="Roboto"/>
                      </a:endParaRPr>
                    </a:p>
                    <a:p>
                      <a:pPr indent="0" lvl="0" marL="0" rtl="0" algn="l">
                        <a:spcBef>
                          <a:spcPts val="0"/>
                        </a:spcBef>
                        <a:spcAft>
                          <a:spcPts val="0"/>
                        </a:spcAft>
                        <a:buNone/>
                      </a:pPr>
                      <a:r>
                        <a:t/>
                      </a:r>
                      <a:endParaRPr b="1" sz="1000">
                        <a:latin typeface="Roboto"/>
                        <a:ea typeface="Roboto"/>
                        <a:cs typeface="Roboto"/>
                        <a:sym typeface="Roboto"/>
                      </a:endParaRPr>
                    </a:p>
                    <a:p>
                      <a:pPr indent="0" lvl="0" marL="0" rtl="0" algn="l">
                        <a:spcBef>
                          <a:spcPts val="0"/>
                        </a:spcBef>
                        <a:spcAft>
                          <a:spcPts val="0"/>
                        </a:spcAft>
                        <a:buNone/>
                      </a:pPr>
                      <a:r>
                        <a:t/>
                      </a:r>
                      <a:endParaRPr b="1" sz="1000">
                        <a:latin typeface="Roboto"/>
                        <a:ea typeface="Roboto"/>
                        <a:cs typeface="Roboto"/>
                        <a:sym typeface="Roboto"/>
                      </a:endParaRPr>
                    </a:p>
                    <a:p>
                      <a:pPr indent="0" lvl="0" marL="0" rtl="0" algn="l">
                        <a:spcBef>
                          <a:spcPts val="0"/>
                        </a:spcBef>
                        <a:spcAft>
                          <a:spcPts val="0"/>
                        </a:spcAft>
                        <a:buNone/>
                      </a:pPr>
                      <a:r>
                        <a:t/>
                      </a:r>
                      <a:endParaRPr b="1" sz="1000">
                        <a:latin typeface="Roboto"/>
                        <a:ea typeface="Roboto"/>
                        <a:cs typeface="Roboto"/>
                        <a:sym typeface="Roboto"/>
                      </a:endParaRPr>
                    </a:p>
                    <a:p>
                      <a:pPr indent="0" lvl="0" marL="0" rtl="0" algn="ctr">
                        <a:spcBef>
                          <a:spcPts val="0"/>
                        </a:spcBef>
                        <a:spcAft>
                          <a:spcPts val="0"/>
                        </a:spcAft>
                        <a:buNone/>
                      </a:pPr>
                      <a:r>
                        <a:rPr b="1" lang="ru" sz="1000">
                          <a:latin typeface="Roboto"/>
                          <a:ea typeface="Roboto"/>
                          <a:cs typeface="Roboto"/>
                          <a:sym typeface="Roboto"/>
                        </a:rPr>
                        <a:t>Председатель СМУиС</a:t>
                      </a:r>
                      <a:endParaRPr b="1" sz="1000">
                        <a:latin typeface="Roboto"/>
                        <a:ea typeface="Roboto"/>
                        <a:cs typeface="Roboto"/>
                        <a:sym typeface="Roboto"/>
                      </a:endParaRPr>
                    </a:p>
                    <a:p>
                      <a:pPr indent="0" lvl="0" marL="0" rtl="0" algn="ctr">
                        <a:spcBef>
                          <a:spcPts val="0"/>
                        </a:spcBef>
                        <a:spcAft>
                          <a:spcPts val="0"/>
                        </a:spcAft>
                        <a:buNone/>
                      </a:pPr>
                      <a:r>
                        <a:rPr b="1" lang="ru" sz="1000">
                          <a:latin typeface="Roboto"/>
                          <a:ea typeface="Roboto"/>
                          <a:cs typeface="Roboto"/>
                          <a:sym typeface="Roboto"/>
                        </a:rPr>
                        <a:t> </a:t>
                      </a:r>
                      <a:r>
                        <a:rPr lang="ru" sz="1000">
                          <a:solidFill>
                            <a:srgbClr val="080808"/>
                          </a:solidFill>
                        </a:rPr>
                        <a:t>с.н.с. лаб. 68 к.ф.-м.н. Лемтюжникова Дарья</a:t>
                      </a:r>
                      <a:endParaRPr sz="1000"/>
                    </a:p>
                  </a:txBody>
                  <a:tcPr marT="91425" marB="91425" marR="91425" marL="91425"/>
                </a:tc>
                <a:tc>
                  <a:txBody>
                    <a:bodyPr/>
                    <a:lstStyle/>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rPr b="1" lang="ru" sz="1000">
                          <a:solidFill>
                            <a:schemeClr val="dk1"/>
                          </a:solidFill>
                        </a:rPr>
                        <a:t>Заместитель председателя СМУиС</a:t>
                      </a:r>
                      <a:endParaRPr b="1" sz="1000">
                        <a:solidFill>
                          <a:schemeClr val="dk1"/>
                        </a:solidFill>
                      </a:endParaRPr>
                    </a:p>
                    <a:p>
                      <a:pPr indent="0" lvl="0" marL="0" rtl="0" algn="ctr">
                        <a:spcBef>
                          <a:spcPts val="0"/>
                        </a:spcBef>
                        <a:spcAft>
                          <a:spcPts val="0"/>
                        </a:spcAft>
                        <a:buNone/>
                      </a:pPr>
                      <a:r>
                        <a:rPr lang="ru" sz="1000">
                          <a:solidFill>
                            <a:srgbClr val="080808"/>
                          </a:solidFill>
                        </a:rPr>
                        <a:t> инженер ЦМИТ Рей Анастасия</a:t>
                      </a:r>
                      <a:endParaRPr sz="1000"/>
                    </a:p>
                  </a:txBody>
                  <a:tcPr marT="91425" marB="91425" marR="91425" marL="91425"/>
                </a:tc>
                <a:tc>
                  <a:txBody>
                    <a:bodyPr/>
                    <a:lstStyle/>
                    <a:p>
                      <a:pPr indent="0" lvl="0" marL="0" rtl="0" algn="ctr">
                        <a:spcBef>
                          <a:spcPts val="0"/>
                        </a:spcBef>
                        <a:spcAft>
                          <a:spcPts val="0"/>
                        </a:spcAft>
                        <a:buNone/>
                      </a:pPr>
                      <a:r>
                        <a:t/>
                      </a:r>
                      <a:endParaRPr sz="1000"/>
                    </a:p>
                  </a:txBody>
                  <a:tcPr marT="91425" marB="91425" marR="91425" marL="91425"/>
                </a:tc>
              </a:tr>
              <a:tr h="1375175">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solidFill>
                          <a:schemeClr val="dk1"/>
                        </a:solidFill>
                      </a:endParaRPr>
                    </a:p>
                    <a:p>
                      <a:pPr indent="0" lvl="0" marL="0" rtl="0" algn="ctr">
                        <a:spcBef>
                          <a:spcPts val="0"/>
                        </a:spcBef>
                        <a:spcAft>
                          <a:spcPts val="0"/>
                        </a:spcAft>
                        <a:buNone/>
                      </a:pPr>
                      <a:r>
                        <a:rPr lang="ru" sz="1000">
                          <a:solidFill>
                            <a:schemeClr val="dk1"/>
                          </a:solidFill>
                        </a:rPr>
                        <a:t>в. н. с. лаб. 27 д.т.н.</a:t>
                      </a:r>
                      <a:endParaRPr sz="1000">
                        <a:solidFill>
                          <a:schemeClr val="dk1"/>
                        </a:solidFill>
                      </a:endParaRPr>
                    </a:p>
                    <a:p>
                      <a:pPr indent="0" lvl="0" marL="0" rtl="0" algn="ctr">
                        <a:spcBef>
                          <a:spcPts val="0"/>
                        </a:spcBef>
                        <a:spcAft>
                          <a:spcPts val="0"/>
                        </a:spcAft>
                        <a:buNone/>
                      </a:pPr>
                      <a:r>
                        <a:rPr lang="ru" sz="1000">
                          <a:solidFill>
                            <a:schemeClr val="dk1"/>
                          </a:solidFill>
                        </a:rPr>
                        <a:t>Филимонюк Леонид</a:t>
                      </a:r>
                      <a:endParaRPr b="1" sz="1000">
                        <a:solidFill>
                          <a:schemeClr val="dk1"/>
                        </a:solidFill>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rPr lang="ru" sz="1000">
                          <a:solidFill>
                            <a:schemeClr val="dk1"/>
                          </a:solidFill>
                        </a:rPr>
                        <a:t>с.н.с. лаб. 57 к.ф.-м.н.</a:t>
                      </a:r>
                      <a:endParaRPr sz="1000">
                        <a:solidFill>
                          <a:schemeClr val="dk1"/>
                        </a:solidFill>
                      </a:endParaRPr>
                    </a:p>
                    <a:p>
                      <a:pPr indent="0" lvl="0" marL="0" rtl="0" algn="ctr">
                        <a:spcBef>
                          <a:spcPts val="0"/>
                        </a:spcBef>
                        <a:spcAft>
                          <a:spcPts val="0"/>
                        </a:spcAft>
                        <a:buNone/>
                      </a:pPr>
                      <a:r>
                        <a:rPr lang="ru" sz="1000">
                          <a:solidFill>
                            <a:schemeClr val="dk1"/>
                          </a:solidFill>
                        </a:rPr>
                        <a:t>Козицин Иван</a:t>
                      </a:r>
                      <a:endParaRPr sz="1000">
                        <a:solidFill>
                          <a:schemeClr val="dk1"/>
                        </a:solidFill>
                      </a:endParaRPr>
                    </a:p>
                  </a:txBody>
                  <a:tcPr marT="91425" marB="91425" marR="91425" marL="91425"/>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b="1" sz="1000"/>
                    </a:p>
                    <a:p>
                      <a:pPr indent="0" lvl="0" marL="0" rtl="0" algn="ctr">
                        <a:spcBef>
                          <a:spcPts val="0"/>
                        </a:spcBef>
                        <a:spcAft>
                          <a:spcPts val="0"/>
                        </a:spcAft>
                        <a:buNone/>
                      </a:pPr>
                      <a:r>
                        <a:t/>
                      </a:r>
                      <a:endParaRPr b="1" sz="1000"/>
                    </a:p>
                    <a:p>
                      <a:pPr indent="0" lvl="0" marL="0" rtl="0" algn="ctr">
                        <a:spcBef>
                          <a:spcPts val="0"/>
                        </a:spcBef>
                        <a:spcAft>
                          <a:spcPts val="0"/>
                        </a:spcAft>
                        <a:buNone/>
                      </a:pPr>
                      <a:r>
                        <a:rPr lang="ru" sz="1000"/>
                        <a:t>с.н.с. лаб. 07 к.т.н.</a:t>
                      </a:r>
                      <a:endParaRPr sz="1000"/>
                    </a:p>
                    <a:p>
                      <a:pPr indent="0" lvl="0" marL="0" rtl="0" algn="ctr">
                        <a:spcBef>
                          <a:spcPts val="0"/>
                        </a:spcBef>
                        <a:spcAft>
                          <a:spcPts val="0"/>
                        </a:spcAft>
                        <a:buNone/>
                      </a:pPr>
                      <a:r>
                        <a:rPr lang="ru" sz="1000"/>
                        <a:t>Шатов Дмитрий</a:t>
                      </a:r>
                      <a:endParaRPr sz="1000"/>
                    </a:p>
                  </a:txBody>
                  <a:tcPr marT="91425" marB="91425" marR="91425" marL="91425"/>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b="1" sz="1000"/>
                    </a:p>
                    <a:p>
                      <a:pPr indent="0" lvl="0" marL="0" rtl="0" algn="ctr">
                        <a:spcBef>
                          <a:spcPts val="0"/>
                        </a:spcBef>
                        <a:spcAft>
                          <a:spcPts val="0"/>
                        </a:spcAft>
                        <a:buNone/>
                      </a:pPr>
                      <a:r>
                        <a:rPr lang="ru" sz="1000"/>
                        <a:t>с.н.с. лаб. 79 к.ф.-м.н.</a:t>
                      </a:r>
                      <a:endParaRPr sz="1000"/>
                    </a:p>
                    <a:p>
                      <a:pPr indent="0" lvl="0" marL="0" rtl="0" algn="ctr">
                        <a:spcBef>
                          <a:spcPts val="0"/>
                        </a:spcBef>
                        <a:spcAft>
                          <a:spcPts val="0"/>
                        </a:spcAft>
                        <a:buNone/>
                      </a:pPr>
                      <a:r>
                        <a:rPr lang="ru" sz="1000"/>
                        <a:t>Широкий Александр</a:t>
                      </a:r>
                      <a:endParaRPr sz="1000"/>
                    </a:p>
                  </a:txBody>
                  <a:tcPr marT="91425" marB="91425" marR="91425" marL="91425"/>
                </a:tc>
              </a:tr>
              <a:tr h="1524650">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rPr lang="ru" sz="1000"/>
                        <a:t>м.н.с. лаб. 45</a:t>
                      </a:r>
                      <a:endParaRPr sz="1000"/>
                    </a:p>
                    <a:p>
                      <a:pPr indent="0" lvl="0" marL="0" rtl="0" algn="ctr">
                        <a:spcBef>
                          <a:spcPts val="0"/>
                        </a:spcBef>
                        <a:spcAft>
                          <a:spcPts val="0"/>
                        </a:spcAft>
                        <a:buNone/>
                      </a:pPr>
                      <a:r>
                        <a:rPr lang="ru" sz="1000"/>
                        <a:t>Котюков Александр </a:t>
                      </a:r>
                      <a:endParaRPr sz="1000"/>
                    </a:p>
                    <a:p>
                      <a:pPr indent="0" lvl="0" marL="0" rtl="0" algn="ctr">
                        <a:spcBef>
                          <a:spcPts val="0"/>
                        </a:spcBef>
                        <a:spcAft>
                          <a:spcPts val="0"/>
                        </a:spcAft>
                        <a:buNone/>
                      </a:pPr>
                      <a:r>
                        <a:t/>
                      </a:r>
                      <a:endParaRPr sz="1000">
                        <a:solidFill>
                          <a:schemeClr val="dk1"/>
                        </a:solidFill>
                      </a:endParaRPr>
                    </a:p>
                  </a:txBody>
                  <a:tcPr marT="91425" marB="91425" marR="91425" marL="91425"/>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b="1" sz="1000"/>
                    </a:p>
                    <a:p>
                      <a:pPr indent="0" lvl="0" marL="0" rtl="0" algn="ctr">
                        <a:spcBef>
                          <a:spcPts val="0"/>
                        </a:spcBef>
                        <a:spcAft>
                          <a:spcPts val="0"/>
                        </a:spcAft>
                        <a:buNone/>
                      </a:pPr>
                      <a:r>
                        <a:t/>
                      </a:r>
                      <a:endParaRPr sz="1000">
                        <a:solidFill>
                          <a:schemeClr val="dk1"/>
                        </a:solidFill>
                      </a:endParaRPr>
                    </a:p>
                    <a:p>
                      <a:pPr indent="0" lvl="0" marL="0" rtl="0" algn="ctr">
                        <a:spcBef>
                          <a:spcPts val="0"/>
                        </a:spcBef>
                        <a:spcAft>
                          <a:spcPts val="0"/>
                        </a:spcAft>
                        <a:buNone/>
                      </a:pPr>
                      <a:r>
                        <a:rPr lang="ru" sz="1000">
                          <a:solidFill>
                            <a:schemeClr val="dk1"/>
                          </a:solidFill>
                        </a:rPr>
                        <a:t>инженер лаб. 18</a:t>
                      </a:r>
                      <a:endParaRPr sz="1000">
                        <a:solidFill>
                          <a:schemeClr val="dk1"/>
                        </a:solidFill>
                      </a:endParaRPr>
                    </a:p>
                    <a:p>
                      <a:pPr indent="0" lvl="0" marL="0" rtl="0" algn="ctr">
                        <a:spcBef>
                          <a:spcPts val="0"/>
                        </a:spcBef>
                        <a:spcAft>
                          <a:spcPts val="0"/>
                        </a:spcAft>
                        <a:buNone/>
                      </a:pPr>
                      <a:r>
                        <a:rPr lang="ru" sz="1000">
                          <a:solidFill>
                            <a:schemeClr val="dk1"/>
                          </a:solidFill>
                        </a:rPr>
                        <a:t>Шутова Ксения </a:t>
                      </a:r>
                      <a:endParaRPr sz="1000">
                        <a:solidFill>
                          <a:schemeClr val="dk1"/>
                        </a:solidFill>
                      </a:endParaRPr>
                    </a:p>
                  </a:txBody>
                  <a:tcPr marT="91425" marB="91425" marR="91425" marL="91425"/>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l">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rPr lang="ru" sz="1000"/>
                        <a:t>м.н.с. лаб. 57</a:t>
                      </a:r>
                      <a:endParaRPr sz="1000"/>
                    </a:p>
                    <a:p>
                      <a:pPr indent="0" lvl="0" marL="0" rtl="0" algn="ctr">
                        <a:spcBef>
                          <a:spcPts val="0"/>
                        </a:spcBef>
                        <a:spcAft>
                          <a:spcPts val="0"/>
                        </a:spcAft>
                        <a:buNone/>
                      </a:pPr>
                      <a:r>
                        <a:rPr lang="ru" sz="1000"/>
                        <a:t>Петров Илья </a:t>
                      </a:r>
                      <a:endParaRPr sz="1000"/>
                    </a:p>
                  </a:txBody>
                  <a:tcPr marT="91425" marB="91425" marR="91425" marL="91425"/>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txBody>
                  <a:tcPr marT="91425" marB="91425" marR="91425" marL="91425"/>
                </a:tc>
              </a:tr>
            </a:tbl>
          </a:graphicData>
        </a:graphic>
      </p:graphicFrame>
      <p:pic>
        <p:nvPicPr>
          <p:cNvPr id="198" name="Google Shape;198;p31"/>
          <p:cNvPicPr preferRelativeResize="0"/>
          <p:nvPr/>
        </p:nvPicPr>
        <p:blipFill>
          <a:blip r:embed="rId3">
            <a:alphaModFix/>
          </a:blip>
          <a:stretch>
            <a:fillRect/>
          </a:stretch>
        </p:blipFill>
        <p:spPr>
          <a:xfrm>
            <a:off x="2786428" y="853508"/>
            <a:ext cx="651897" cy="846001"/>
          </a:xfrm>
          <a:prstGeom prst="rect">
            <a:avLst/>
          </a:prstGeom>
          <a:noFill/>
          <a:ln>
            <a:noFill/>
          </a:ln>
        </p:spPr>
      </p:pic>
      <p:pic>
        <p:nvPicPr>
          <p:cNvPr id="199" name="Google Shape;199;p31"/>
          <p:cNvPicPr preferRelativeResize="0"/>
          <p:nvPr/>
        </p:nvPicPr>
        <p:blipFill rotWithShape="1">
          <a:blip r:embed="rId4">
            <a:alphaModFix/>
          </a:blip>
          <a:srcRect b="0" l="0" r="13703" t="0"/>
          <a:stretch/>
        </p:blipFill>
        <p:spPr>
          <a:xfrm>
            <a:off x="941300" y="3810442"/>
            <a:ext cx="723552" cy="846000"/>
          </a:xfrm>
          <a:prstGeom prst="rect">
            <a:avLst/>
          </a:prstGeom>
          <a:noFill/>
          <a:ln>
            <a:noFill/>
          </a:ln>
        </p:spPr>
      </p:pic>
      <p:pic>
        <p:nvPicPr>
          <p:cNvPr id="200" name="Google Shape;200;p31"/>
          <p:cNvPicPr preferRelativeResize="0"/>
          <p:nvPr/>
        </p:nvPicPr>
        <p:blipFill rotWithShape="1">
          <a:blip r:embed="rId5">
            <a:alphaModFix/>
          </a:blip>
          <a:srcRect b="17680" l="17714" r="13166" t="11372"/>
          <a:stretch/>
        </p:blipFill>
        <p:spPr>
          <a:xfrm>
            <a:off x="6971032" y="2349087"/>
            <a:ext cx="753288" cy="846000"/>
          </a:xfrm>
          <a:prstGeom prst="rect">
            <a:avLst/>
          </a:prstGeom>
          <a:noFill/>
          <a:ln>
            <a:noFill/>
          </a:ln>
        </p:spPr>
      </p:pic>
      <p:pic>
        <p:nvPicPr>
          <p:cNvPr id="201" name="Google Shape;201;p31"/>
          <p:cNvPicPr preferRelativeResize="0"/>
          <p:nvPr/>
        </p:nvPicPr>
        <p:blipFill rotWithShape="1">
          <a:blip r:embed="rId6">
            <a:alphaModFix/>
          </a:blip>
          <a:srcRect b="11280" l="16048" r="15864" t="7800"/>
          <a:stretch/>
        </p:blipFill>
        <p:spPr>
          <a:xfrm>
            <a:off x="4908595" y="2374377"/>
            <a:ext cx="632661" cy="846000"/>
          </a:xfrm>
          <a:prstGeom prst="rect">
            <a:avLst/>
          </a:prstGeom>
          <a:noFill/>
          <a:ln>
            <a:noFill/>
          </a:ln>
        </p:spPr>
      </p:pic>
      <p:pic>
        <p:nvPicPr>
          <p:cNvPr id="202" name="Google Shape;202;p31"/>
          <p:cNvPicPr preferRelativeResize="0"/>
          <p:nvPr/>
        </p:nvPicPr>
        <p:blipFill rotWithShape="1">
          <a:blip r:embed="rId7">
            <a:alphaModFix/>
          </a:blip>
          <a:srcRect b="53089" l="23901" r="27008" t="0"/>
          <a:stretch/>
        </p:blipFill>
        <p:spPr>
          <a:xfrm>
            <a:off x="2890596" y="2349065"/>
            <a:ext cx="588234" cy="846000"/>
          </a:xfrm>
          <a:prstGeom prst="rect">
            <a:avLst/>
          </a:prstGeom>
          <a:noFill/>
          <a:ln>
            <a:noFill/>
          </a:ln>
        </p:spPr>
      </p:pic>
      <p:pic>
        <p:nvPicPr>
          <p:cNvPr id="203" name="Google Shape;203;p31"/>
          <p:cNvPicPr preferRelativeResize="0"/>
          <p:nvPr/>
        </p:nvPicPr>
        <p:blipFill rotWithShape="1">
          <a:blip r:embed="rId8">
            <a:alphaModFix/>
          </a:blip>
          <a:srcRect b="34402" l="15323" r="25053" t="16082"/>
          <a:stretch/>
        </p:blipFill>
        <p:spPr>
          <a:xfrm>
            <a:off x="2858138" y="3781830"/>
            <a:ext cx="749194" cy="846000"/>
          </a:xfrm>
          <a:prstGeom prst="rect">
            <a:avLst/>
          </a:prstGeom>
          <a:noFill/>
          <a:ln>
            <a:noFill/>
          </a:ln>
        </p:spPr>
      </p:pic>
      <p:pic>
        <p:nvPicPr>
          <p:cNvPr id="204" name="Google Shape;204;p31"/>
          <p:cNvPicPr preferRelativeResize="0"/>
          <p:nvPr/>
        </p:nvPicPr>
        <p:blipFill rotWithShape="1">
          <a:blip r:embed="rId9">
            <a:alphaModFix/>
          </a:blip>
          <a:srcRect b="18705" l="21519" r="0" t="0"/>
          <a:stretch/>
        </p:blipFill>
        <p:spPr>
          <a:xfrm>
            <a:off x="4814363" y="853500"/>
            <a:ext cx="821117" cy="846000"/>
          </a:xfrm>
          <a:prstGeom prst="rect">
            <a:avLst/>
          </a:prstGeom>
          <a:noFill/>
          <a:ln>
            <a:noFill/>
          </a:ln>
        </p:spPr>
      </p:pic>
      <p:pic>
        <p:nvPicPr>
          <p:cNvPr id="205" name="Google Shape;205;p31"/>
          <p:cNvPicPr preferRelativeResize="0"/>
          <p:nvPr/>
        </p:nvPicPr>
        <p:blipFill rotWithShape="1">
          <a:blip r:embed="rId10">
            <a:alphaModFix/>
          </a:blip>
          <a:srcRect b="0" l="21519" r="0" t="0"/>
          <a:stretch/>
        </p:blipFill>
        <p:spPr>
          <a:xfrm>
            <a:off x="4853365" y="3781822"/>
            <a:ext cx="743107" cy="846000"/>
          </a:xfrm>
          <a:prstGeom prst="rect">
            <a:avLst/>
          </a:prstGeom>
          <a:noFill/>
          <a:ln>
            <a:noFill/>
          </a:ln>
        </p:spPr>
      </p:pic>
      <p:sp>
        <p:nvSpPr>
          <p:cNvPr id="206" name="Google Shape;206;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207" name="Google Shape;207;p31"/>
          <p:cNvPicPr preferRelativeResize="0"/>
          <p:nvPr/>
        </p:nvPicPr>
        <p:blipFill>
          <a:blip r:embed="rId11">
            <a:alphaModFix/>
          </a:blip>
          <a:stretch>
            <a:fillRect/>
          </a:stretch>
        </p:blipFill>
        <p:spPr>
          <a:xfrm>
            <a:off x="6696565" y="3722375"/>
            <a:ext cx="1301235" cy="1314900"/>
          </a:xfrm>
          <a:prstGeom prst="rect">
            <a:avLst/>
          </a:prstGeom>
          <a:noFill/>
          <a:ln>
            <a:noFill/>
          </a:ln>
        </p:spPr>
      </p:pic>
      <p:pic>
        <p:nvPicPr>
          <p:cNvPr id="208" name="Google Shape;208;p31"/>
          <p:cNvPicPr preferRelativeResize="0"/>
          <p:nvPr/>
        </p:nvPicPr>
        <p:blipFill>
          <a:blip r:embed="rId12">
            <a:alphaModFix/>
          </a:blip>
          <a:stretch>
            <a:fillRect/>
          </a:stretch>
        </p:blipFill>
        <p:spPr>
          <a:xfrm>
            <a:off x="971080" y="2336710"/>
            <a:ext cx="649087" cy="845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49"/>
          <p:cNvSpPr txBox="1"/>
          <p:nvPr>
            <p:ph type="title"/>
          </p:nvPr>
        </p:nvSpPr>
        <p:spPr>
          <a:xfrm>
            <a:off x="0" y="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solidFill>
                  <a:schemeClr val="dk1"/>
                </a:solidFill>
              </a:rPr>
              <a:t>Созданы душевые и раздевалки</a:t>
            </a:r>
            <a:endParaRPr>
              <a:solidFill>
                <a:schemeClr val="dk1"/>
              </a:solidFill>
            </a:endParaRPr>
          </a:p>
        </p:txBody>
      </p:sp>
      <p:sp>
        <p:nvSpPr>
          <p:cNvPr id="415" name="Google Shape;415;p49"/>
          <p:cNvSpPr txBox="1"/>
          <p:nvPr>
            <p:ph idx="1" type="body"/>
          </p:nvPr>
        </p:nvSpPr>
        <p:spPr>
          <a:xfrm>
            <a:off x="1908050" y="625350"/>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a:latin typeface="Raleway"/>
                <a:ea typeface="Raleway"/>
                <a:cs typeface="Raleway"/>
                <a:sym typeface="Raleway"/>
              </a:rPr>
              <a:t>Душевая</a:t>
            </a:r>
            <a:endParaRPr>
              <a:latin typeface="Raleway"/>
              <a:ea typeface="Raleway"/>
              <a:cs typeface="Raleway"/>
              <a:sym typeface="Raleway"/>
            </a:endParaRPr>
          </a:p>
        </p:txBody>
      </p:sp>
      <p:sp>
        <p:nvSpPr>
          <p:cNvPr id="416" name="Google Shape;416;p49"/>
          <p:cNvSpPr txBox="1"/>
          <p:nvPr>
            <p:ph idx="2" type="body"/>
          </p:nvPr>
        </p:nvSpPr>
        <p:spPr>
          <a:xfrm>
            <a:off x="6235226" y="597775"/>
            <a:ext cx="264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a:latin typeface="Raleway"/>
                <a:ea typeface="Raleway"/>
                <a:cs typeface="Raleway"/>
                <a:sym typeface="Raleway"/>
              </a:rPr>
              <a:t>Раздевалки</a:t>
            </a:r>
            <a:endParaRPr>
              <a:latin typeface="Raleway"/>
              <a:ea typeface="Raleway"/>
              <a:cs typeface="Raleway"/>
              <a:sym typeface="Raleway"/>
            </a:endParaRPr>
          </a:p>
        </p:txBody>
      </p:sp>
      <p:pic>
        <p:nvPicPr>
          <p:cNvPr id="417" name="Google Shape;417;p49"/>
          <p:cNvPicPr preferRelativeResize="0"/>
          <p:nvPr/>
        </p:nvPicPr>
        <p:blipFill>
          <a:blip r:embed="rId3">
            <a:alphaModFix/>
          </a:blip>
          <a:stretch>
            <a:fillRect/>
          </a:stretch>
        </p:blipFill>
        <p:spPr>
          <a:xfrm>
            <a:off x="701975" y="964639"/>
            <a:ext cx="1696507" cy="4042737"/>
          </a:xfrm>
          <a:prstGeom prst="rect">
            <a:avLst/>
          </a:prstGeom>
          <a:noFill/>
          <a:ln>
            <a:noFill/>
          </a:ln>
        </p:spPr>
      </p:pic>
      <p:pic>
        <p:nvPicPr>
          <p:cNvPr id="418" name="Google Shape;418;p49"/>
          <p:cNvPicPr preferRelativeResize="0"/>
          <p:nvPr/>
        </p:nvPicPr>
        <p:blipFill>
          <a:blip r:embed="rId4">
            <a:alphaModFix/>
          </a:blip>
          <a:stretch>
            <a:fillRect/>
          </a:stretch>
        </p:blipFill>
        <p:spPr>
          <a:xfrm>
            <a:off x="2484405" y="964625"/>
            <a:ext cx="1696507" cy="4042752"/>
          </a:xfrm>
          <a:prstGeom prst="rect">
            <a:avLst/>
          </a:prstGeom>
          <a:noFill/>
          <a:ln>
            <a:noFill/>
          </a:ln>
        </p:spPr>
      </p:pic>
      <p:pic>
        <p:nvPicPr>
          <p:cNvPr id="419" name="Google Shape;419;p49"/>
          <p:cNvPicPr preferRelativeResize="0"/>
          <p:nvPr/>
        </p:nvPicPr>
        <p:blipFill>
          <a:blip r:embed="rId5">
            <a:alphaModFix/>
          </a:blip>
          <a:stretch>
            <a:fillRect/>
          </a:stretch>
        </p:blipFill>
        <p:spPr>
          <a:xfrm>
            <a:off x="5010887" y="964631"/>
            <a:ext cx="1696507" cy="4042742"/>
          </a:xfrm>
          <a:prstGeom prst="rect">
            <a:avLst/>
          </a:prstGeom>
          <a:noFill/>
          <a:ln>
            <a:noFill/>
          </a:ln>
        </p:spPr>
      </p:pic>
      <p:pic>
        <p:nvPicPr>
          <p:cNvPr id="420" name="Google Shape;420;p49"/>
          <p:cNvPicPr preferRelativeResize="0"/>
          <p:nvPr/>
        </p:nvPicPr>
        <p:blipFill>
          <a:blip r:embed="rId6">
            <a:alphaModFix/>
          </a:blip>
          <a:stretch>
            <a:fillRect/>
          </a:stretch>
        </p:blipFill>
        <p:spPr>
          <a:xfrm>
            <a:off x="6806418" y="964625"/>
            <a:ext cx="1696507" cy="40427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0"/>
          <p:cNvSpPr txBox="1"/>
          <p:nvPr>
            <p:ph type="title"/>
          </p:nvPr>
        </p:nvSpPr>
        <p:spPr>
          <a:xfrm>
            <a:off x="194675" y="0"/>
            <a:ext cx="54672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Clr>
                <a:srgbClr val="000000"/>
              </a:buClr>
              <a:buSzPct val="200000"/>
              <a:buFont typeface="Arial"/>
              <a:buNone/>
            </a:pPr>
            <a:r>
              <a:rPr lang="ru">
                <a:solidFill>
                  <a:srgbClr val="CC0000"/>
                </a:solidFill>
              </a:rPr>
              <a:t>Беговой клуб</a:t>
            </a:r>
            <a:endParaRPr>
              <a:solidFill>
                <a:srgbClr val="CC0000"/>
              </a:solidFill>
            </a:endParaRPr>
          </a:p>
          <a:p>
            <a:pPr indent="0" lvl="0" marL="0" rtl="0" algn="l">
              <a:lnSpc>
                <a:spcPct val="150000"/>
              </a:lnSpc>
              <a:spcBef>
                <a:spcPts val="0"/>
              </a:spcBef>
              <a:spcAft>
                <a:spcPts val="0"/>
              </a:spcAft>
              <a:buNone/>
            </a:pPr>
            <a:r>
              <a:rPr lang="ru"/>
              <a:t>Проект</a:t>
            </a:r>
            <a:endParaRPr/>
          </a:p>
        </p:txBody>
      </p:sp>
      <p:sp>
        <p:nvSpPr>
          <p:cNvPr id="426" name="Google Shape;426;p50"/>
          <p:cNvSpPr txBox="1"/>
          <p:nvPr>
            <p:ph idx="4294967295" type="body"/>
          </p:nvPr>
        </p:nvSpPr>
        <p:spPr>
          <a:xfrm>
            <a:off x="10675" y="1358850"/>
            <a:ext cx="4847400" cy="3330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ru" sz="1200">
                <a:solidFill>
                  <a:schemeClr val="dk2"/>
                </a:solidFill>
                <a:latin typeface="Raleway"/>
                <a:ea typeface="Raleway"/>
                <a:cs typeface="Raleway"/>
                <a:sym typeface="Raleway"/>
              </a:rPr>
              <a:t>Деятельность клуба направлена на с</a:t>
            </a:r>
            <a:r>
              <a:rPr lang="ru" sz="1200">
                <a:solidFill>
                  <a:schemeClr val="dk2"/>
                </a:solidFill>
                <a:latin typeface="Raleway"/>
                <a:ea typeface="Raleway"/>
                <a:cs typeface="Raleway"/>
                <a:sym typeface="Raleway"/>
              </a:rPr>
              <a:t>одействие в поддержании физической формы Молодым ученым ИПУ РАН самым простым и доступным способом (легкий бег, быстрая ходьба); в</a:t>
            </a:r>
            <a:r>
              <a:rPr i="0" lang="ru" sz="1200" u="none" cap="none" strike="noStrike">
                <a:solidFill>
                  <a:schemeClr val="dk2"/>
                </a:solidFill>
                <a:latin typeface="Raleway"/>
                <a:ea typeface="Raleway"/>
                <a:cs typeface="Raleway"/>
                <a:sym typeface="Raleway"/>
              </a:rPr>
              <a:t>озрождение традиции «Бег вокруг озера»</a:t>
            </a:r>
            <a:r>
              <a:rPr lang="ru" sz="1200">
                <a:solidFill>
                  <a:schemeClr val="dk2"/>
                </a:solidFill>
                <a:latin typeface="Raleway"/>
                <a:ea typeface="Raleway"/>
                <a:cs typeface="Raleway"/>
                <a:sym typeface="Raleway"/>
              </a:rPr>
              <a:t>:</a:t>
            </a:r>
            <a:endParaRPr i="0" sz="1200" u="none" cap="none" strike="noStrike">
              <a:solidFill>
                <a:schemeClr val="dk2"/>
              </a:solidFill>
              <a:latin typeface="Raleway"/>
              <a:ea typeface="Raleway"/>
              <a:cs typeface="Raleway"/>
              <a:sym typeface="Raleway"/>
            </a:endParaRPr>
          </a:p>
          <a:p>
            <a:pPr indent="-139700" lvl="0" marL="177800" marR="0" rtl="0" algn="l">
              <a:lnSpc>
                <a:spcPct val="100000"/>
              </a:lnSpc>
              <a:spcBef>
                <a:spcPts val="800"/>
              </a:spcBef>
              <a:spcAft>
                <a:spcPts val="0"/>
              </a:spcAft>
              <a:buClr>
                <a:schemeClr val="dk2"/>
              </a:buClr>
              <a:buSzPts val="1200"/>
              <a:buFont typeface="Raleway"/>
              <a:buChar char="●"/>
            </a:pPr>
            <a:r>
              <a:rPr lang="ru" sz="1200">
                <a:solidFill>
                  <a:schemeClr val="dk2"/>
                </a:solidFill>
                <a:latin typeface="Raleway"/>
                <a:ea typeface="Raleway"/>
                <a:cs typeface="Raleway"/>
                <a:sym typeface="Raleway"/>
              </a:rPr>
              <a:t>Согласование времени и маршрута тренировок, исключающих неблагоприятное воздействие на рабочие процессы внутри ИПУ РАН</a:t>
            </a:r>
            <a:endParaRPr sz="1200">
              <a:solidFill>
                <a:schemeClr val="dk2"/>
              </a:solidFill>
              <a:latin typeface="Raleway"/>
              <a:ea typeface="Raleway"/>
              <a:cs typeface="Raleway"/>
              <a:sym typeface="Raleway"/>
            </a:endParaRPr>
          </a:p>
          <a:p>
            <a:pPr indent="-139700" lvl="0" marL="177800" marR="0" rtl="0" algn="l">
              <a:lnSpc>
                <a:spcPct val="100000"/>
              </a:lnSpc>
              <a:spcBef>
                <a:spcPts val="800"/>
              </a:spcBef>
              <a:spcAft>
                <a:spcPts val="0"/>
              </a:spcAft>
              <a:buClr>
                <a:schemeClr val="dk2"/>
              </a:buClr>
              <a:buSzPts val="1200"/>
              <a:buFont typeface="Raleway"/>
              <a:buChar char="●"/>
            </a:pPr>
            <a:r>
              <a:rPr lang="ru" sz="1200">
                <a:solidFill>
                  <a:schemeClr val="dk2"/>
                </a:solidFill>
                <a:latin typeface="Raleway"/>
                <a:ea typeface="Raleway"/>
                <a:cs typeface="Raleway"/>
                <a:sym typeface="Raleway"/>
              </a:rPr>
              <a:t>Обеспечение безопасности тренировок</a:t>
            </a:r>
            <a:endParaRPr sz="1200">
              <a:solidFill>
                <a:schemeClr val="dk2"/>
              </a:solidFill>
              <a:latin typeface="Raleway"/>
              <a:ea typeface="Raleway"/>
              <a:cs typeface="Raleway"/>
              <a:sym typeface="Raleway"/>
            </a:endParaRPr>
          </a:p>
          <a:p>
            <a:pPr indent="0" lvl="0" marL="0" marR="0" rtl="0" algn="l">
              <a:lnSpc>
                <a:spcPct val="100000"/>
              </a:lnSpc>
              <a:spcBef>
                <a:spcPts val="800"/>
              </a:spcBef>
              <a:spcAft>
                <a:spcPts val="0"/>
              </a:spcAft>
              <a:buNone/>
            </a:pPr>
            <a:r>
              <a:t/>
            </a:r>
            <a:endParaRPr sz="1200">
              <a:solidFill>
                <a:schemeClr val="dk2"/>
              </a:solidFill>
              <a:latin typeface="Raleway"/>
              <a:ea typeface="Raleway"/>
              <a:cs typeface="Raleway"/>
              <a:sym typeface="Raleway"/>
            </a:endParaRPr>
          </a:p>
          <a:p>
            <a:pPr indent="0" lvl="0" marL="0" rtl="0" algn="l">
              <a:lnSpc>
                <a:spcPct val="100000"/>
              </a:lnSpc>
              <a:spcBef>
                <a:spcPts val="0"/>
              </a:spcBef>
              <a:spcAft>
                <a:spcPts val="0"/>
              </a:spcAft>
              <a:buNone/>
            </a:pPr>
            <a:r>
              <a:rPr b="1" lang="ru" sz="1200">
                <a:solidFill>
                  <a:schemeClr val="dk2"/>
                </a:solidFill>
                <a:latin typeface="Raleway"/>
                <a:ea typeface="Raleway"/>
                <a:cs typeface="Raleway"/>
                <a:sym typeface="Raleway"/>
              </a:rPr>
              <a:t>Планы н</a:t>
            </a:r>
            <a:r>
              <a:rPr b="1" lang="ru" sz="1200">
                <a:solidFill>
                  <a:schemeClr val="dk2"/>
                </a:solidFill>
                <a:latin typeface="Raleway"/>
                <a:ea typeface="Raleway"/>
                <a:cs typeface="Raleway"/>
                <a:sym typeface="Raleway"/>
              </a:rPr>
              <a:t>а ближайший год:</a:t>
            </a:r>
            <a:endParaRPr b="1" sz="1200">
              <a:solidFill>
                <a:schemeClr val="dk2"/>
              </a:solidFill>
              <a:latin typeface="Raleway"/>
              <a:ea typeface="Raleway"/>
              <a:cs typeface="Raleway"/>
              <a:sym typeface="Raleway"/>
            </a:endParaRPr>
          </a:p>
          <a:p>
            <a:pPr indent="-139700" lvl="0" marL="177800" marR="0" rtl="0" algn="l">
              <a:lnSpc>
                <a:spcPct val="100000"/>
              </a:lnSpc>
              <a:spcBef>
                <a:spcPts val="800"/>
              </a:spcBef>
              <a:spcAft>
                <a:spcPts val="0"/>
              </a:spcAft>
              <a:buClr>
                <a:schemeClr val="dk2"/>
              </a:buClr>
              <a:buSzPts val="1200"/>
              <a:buFont typeface="Raleway"/>
              <a:buChar char="●"/>
            </a:pPr>
            <a:r>
              <a:rPr lang="ru" sz="1200">
                <a:solidFill>
                  <a:schemeClr val="dk2"/>
                </a:solidFill>
                <a:latin typeface="Raleway"/>
                <a:ea typeface="Raleway"/>
                <a:cs typeface="Raleway"/>
                <a:sym typeface="Raleway"/>
              </a:rPr>
              <a:t>Вовлечение молодых ученых ИПУ РАН в систематические тренировки (легкий бег, быстрая ходьба)</a:t>
            </a:r>
            <a:endParaRPr sz="1200">
              <a:solidFill>
                <a:schemeClr val="dk2"/>
              </a:solidFill>
              <a:latin typeface="Raleway"/>
              <a:ea typeface="Raleway"/>
              <a:cs typeface="Raleway"/>
              <a:sym typeface="Raleway"/>
            </a:endParaRPr>
          </a:p>
          <a:p>
            <a:pPr indent="-139700" lvl="0" marL="177800" marR="0" rtl="0" algn="l">
              <a:lnSpc>
                <a:spcPct val="100000"/>
              </a:lnSpc>
              <a:spcBef>
                <a:spcPts val="800"/>
              </a:spcBef>
              <a:spcAft>
                <a:spcPts val="0"/>
              </a:spcAft>
              <a:buClr>
                <a:schemeClr val="dk2"/>
              </a:buClr>
              <a:buSzPts val="1200"/>
              <a:buFont typeface="Raleway"/>
              <a:buChar char="●"/>
            </a:pPr>
            <a:r>
              <a:rPr lang="ru" sz="1200">
                <a:solidFill>
                  <a:schemeClr val="dk2"/>
                </a:solidFill>
                <a:latin typeface="Raleway"/>
                <a:ea typeface="Raleway"/>
                <a:cs typeface="Raleway"/>
                <a:sym typeface="Raleway"/>
              </a:rPr>
              <a:t>Проработка маршрутов и времени тренировок на территории ИПУ РАН</a:t>
            </a:r>
            <a:endParaRPr sz="1200">
              <a:solidFill>
                <a:schemeClr val="dk2"/>
              </a:solidFill>
              <a:latin typeface="Raleway"/>
              <a:ea typeface="Raleway"/>
              <a:cs typeface="Raleway"/>
              <a:sym typeface="Raleway"/>
            </a:endParaRPr>
          </a:p>
          <a:p>
            <a:pPr indent="-139700" lvl="0" marL="177800" marR="0" rtl="0" algn="l">
              <a:lnSpc>
                <a:spcPct val="100000"/>
              </a:lnSpc>
              <a:spcBef>
                <a:spcPts val="800"/>
              </a:spcBef>
              <a:spcAft>
                <a:spcPts val="0"/>
              </a:spcAft>
              <a:buClr>
                <a:schemeClr val="dk2"/>
              </a:buClr>
              <a:buSzPts val="1200"/>
              <a:buFont typeface="Raleway"/>
              <a:buChar char="●"/>
            </a:pPr>
            <a:r>
              <a:rPr lang="ru" sz="1200">
                <a:solidFill>
                  <a:schemeClr val="dk2"/>
                </a:solidFill>
                <a:latin typeface="Raleway"/>
                <a:ea typeface="Raleway"/>
                <a:cs typeface="Raleway"/>
                <a:sym typeface="Raleway"/>
              </a:rPr>
              <a:t>Содействие в участии в беговых проектах и мероприятиях РАН и научных обществ</a:t>
            </a:r>
            <a:endParaRPr sz="1200">
              <a:solidFill>
                <a:schemeClr val="dk2"/>
              </a:solidFill>
              <a:latin typeface="Raleway"/>
              <a:ea typeface="Raleway"/>
              <a:cs typeface="Raleway"/>
              <a:sym typeface="Raleway"/>
            </a:endParaRPr>
          </a:p>
        </p:txBody>
      </p:sp>
      <p:pic>
        <p:nvPicPr>
          <p:cNvPr id="427" name="Google Shape;427;p50"/>
          <p:cNvPicPr preferRelativeResize="0"/>
          <p:nvPr/>
        </p:nvPicPr>
        <p:blipFill>
          <a:blip r:embed="rId3">
            <a:alphaModFix/>
          </a:blip>
          <a:stretch>
            <a:fillRect/>
          </a:stretch>
        </p:blipFill>
        <p:spPr>
          <a:xfrm>
            <a:off x="4687674" y="1856275"/>
            <a:ext cx="1888350" cy="2745950"/>
          </a:xfrm>
          <a:prstGeom prst="rect">
            <a:avLst/>
          </a:prstGeom>
          <a:noFill/>
          <a:ln>
            <a:noFill/>
          </a:ln>
        </p:spPr>
      </p:pic>
      <p:sp>
        <p:nvSpPr>
          <p:cNvPr id="428" name="Google Shape;428;p50"/>
          <p:cNvSpPr txBox="1"/>
          <p:nvPr/>
        </p:nvSpPr>
        <p:spPr>
          <a:xfrm>
            <a:off x="6630225" y="2960450"/>
            <a:ext cx="2673000" cy="706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lang="ru" sz="1100">
                <a:solidFill>
                  <a:schemeClr val="dk2"/>
                </a:solidFill>
                <a:latin typeface="Raleway"/>
                <a:ea typeface="Raleway"/>
                <a:cs typeface="Raleway"/>
                <a:sym typeface="Raleway"/>
              </a:rPr>
              <a:t>Ядыкин Василий Сергеевич</a:t>
            </a:r>
            <a:endParaRPr sz="1100">
              <a:solidFill>
                <a:schemeClr val="dk2"/>
              </a:solidFill>
              <a:latin typeface="Raleway"/>
              <a:ea typeface="Raleway"/>
              <a:cs typeface="Raleway"/>
              <a:sym typeface="Raleway"/>
            </a:endParaRPr>
          </a:p>
          <a:p>
            <a:pPr indent="0" lvl="0" marL="0" rtl="0" algn="ctr">
              <a:lnSpc>
                <a:spcPct val="90000"/>
              </a:lnSpc>
              <a:spcBef>
                <a:spcPts val="200"/>
              </a:spcBef>
              <a:spcAft>
                <a:spcPts val="200"/>
              </a:spcAft>
              <a:buNone/>
            </a:pPr>
            <a:r>
              <a:rPr lang="ru" sz="1100">
                <a:solidFill>
                  <a:schemeClr val="dk2"/>
                </a:solidFill>
                <a:latin typeface="Raleway"/>
                <a:ea typeface="Raleway"/>
                <a:cs typeface="Raleway"/>
                <a:sym typeface="Raleway"/>
              </a:rPr>
              <a:t>ведущий юрист ИПУ РАН</a:t>
            </a:r>
            <a:endParaRPr sz="1100">
              <a:solidFill>
                <a:schemeClr val="dk2"/>
              </a:solidFill>
              <a:latin typeface="Raleway"/>
              <a:ea typeface="Raleway"/>
              <a:cs typeface="Raleway"/>
              <a:sym typeface="Raleway"/>
            </a:endParaRPr>
          </a:p>
        </p:txBody>
      </p:sp>
      <p:sp>
        <p:nvSpPr>
          <p:cNvPr id="429" name="Google Shape;429;p50"/>
          <p:cNvSpPr txBox="1"/>
          <p:nvPr/>
        </p:nvSpPr>
        <p:spPr>
          <a:xfrm>
            <a:off x="7032325" y="3403425"/>
            <a:ext cx="20961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300">
                <a:solidFill>
                  <a:schemeClr val="dk2"/>
                </a:solidFill>
                <a:latin typeface="Raleway"/>
                <a:ea typeface="Raleway"/>
                <a:cs typeface="Raleway"/>
                <a:sym typeface="Raleway"/>
              </a:rPr>
              <a:t>+7(968)-596-78-80</a:t>
            </a:r>
            <a:endParaRPr sz="13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rPr lang="ru" sz="1300" u="sng">
                <a:solidFill>
                  <a:schemeClr val="hlink"/>
                </a:solidFill>
                <a:latin typeface="Raleway"/>
                <a:ea typeface="Raleway"/>
                <a:cs typeface="Raleway"/>
                <a:sym typeface="Raleway"/>
                <a:hlinkClick r:id="rId4"/>
              </a:rPr>
              <a:t>desmo-analitika@mail.ru</a:t>
            </a:r>
            <a:endParaRPr sz="1200">
              <a:solidFill>
                <a:schemeClr val="dk2"/>
              </a:solidFill>
              <a:latin typeface="Raleway"/>
              <a:ea typeface="Raleway"/>
              <a:cs typeface="Raleway"/>
              <a:sym typeface="Raleway"/>
            </a:endParaRPr>
          </a:p>
        </p:txBody>
      </p:sp>
      <p:cxnSp>
        <p:nvCxnSpPr>
          <p:cNvPr id="430" name="Google Shape;430;p50"/>
          <p:cNvCxnSpPr/>
          <p:nvPr/>
        </p:nvCxnSpPr>
        <p:spPr>
          <a:xfrm>
            <a:off x="6763875" y="1390400"/>
            <a:ext cx="19500" cy="3636300"/>
          </a:xfrm>
          <a:prstGeom prst="straightConnector1">
            <a:avLst/>
          </a:prstGeom>
          <a:noFill/>
          <a:ln cap="flat" cmpd="sng" w="9525">
            <a:solidFill>
              <a:schemeClr val="dk2"/>
            </a:solidFill>
            <a:prstDash val="solid"/>
            <a:round/>
            <a:headEnd len="med" w="med" type="none"/>
            <a:tailEnd len="med" w="med" type="none"/>
          </a:ln>
        </p:spPr>
      </p:cxnSp>
      <p:pic>
        <p:nvPicPr>
          <p:cNvPr id="431" name="Google Shape;431;p50"/>
          <p:cNvPicPr preferRelativeResize="0"/>
          <p:nvPr/>
        </p:nvPicPr>
        <p:blipFill rotWithShape="1">
          <a:blip r:embed="rId5">
            <a:alphaModFix/>
          </a:blip>
          <a:srcRect b="48519" l="14487" r="35624" t="16318"/>
          <a:stretch/>
        </p:blipFill>
        <p:spPr>
          <a:xfrm>
            <a:off x="7104863" y="1282525"/>
            <a:ext cx="1723726" cy="16198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1"/>
          <p:cNvSpPr txBox="1"/>
          <p:nvPr/>
        </p:nvSpPr>
        <p:spPr>
          <a:xfrm>
            <a:off x="6206450" y="3000850"/>
            <a:ext cx="3162300" cy="706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lang="ru" sz="1100">
                <a:solidFill>
                  <a:schemeClr val="dk2"/>
                </a:solidFill>
                <a:latin typeface="Raleway"/>
                <a:ea typeface="Raleway"/>
                <a:cs typeface="Raleway"/>
                <a:sym typeface="Raleway"/>
              </a:rPr>
              <a:t>Уткин Антон Викторович </a:t>
            </a:r>
            <a:endParaRPr sz="1100">
              <a:solidFill>
                <a:schemeClr val="dk2"/>
              </a:solidFill>
              <a:latin typeface="Raleway"/>
              <a:ea typeface="Raleway"/>
              <a:cs typeface="Raleway"/>
              <a:sym typeface="Raleway"/>
            </a:endParaRPr>
          </a:p>
          <a:p>
            <a:pPr indent="0" lvl="0" marL="0" rtl="0" algn="ctr">
              <a:lnSpc>
                <a:spcPct val="90000"/>
              </a:lnSpc>
              <a:spcBef>
                <a:spcPts val="200"/>
              </a:spcBef>
              <a:spcAft>
                <a:spcPts val="200"/>
              </a:spcAft>
              <a:buNone/>
            </a:pPr>
            <a:r>
              <a:rPr lang="ru" sz="1100">
                <a:solidFill>
                  <a:schemeClr val="dk2"/>
                </a:solidFill>
                <a:latin typeface="Raleway"/>
                <a:ea typeface="Raleway"/>
                <a:cs typeface="Raleway"/>
                <a:sym typeface="Raleway"/>
              </a:rPr>
              <a:t>в.н.с. Лаборатория №37</a:t>
            </a:r>
            <a:endParaRPr sz="400">
              <a:solidFill>
                <a:schemeClr val="dk2"/>
              </a:solidFill>
              <a:latin typeface="Raleway"/>
              <a:ea typeface="Raleway"/>
              <a:cs typeface="Raleway"/>
              <a:sym typeface="Raleway"/>
            </a:endParaRPr>
          </a:p>
        </p:txBody>
      </p:sp>
      <p:sp>
        <p:nvSpPr>
          <p:cNvPr id="437" name="Google Shape;437;p51"/>
          <p:cNvSpPr txBox="1"/>
          <p:nvPr>
            <p:ph idx="1" type="body"/>
          </p:nvPr>
        </p:nvSpPr>
        <p:spPr>
          <a:xfrm>
            <a:off x="87600" y="1320475"/>
            <a:ext cx="30336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Font typeface="Raleway"/>
              <a:buChar char="●"/>
            </a:pPr>
            <a:r>
              <a:rPr lang="ru">
                <a:latin typeface="Raleway"/>
                <a:ea typeface="Raleway"/>
                <a:cs typeface="Raleway"/>
                <a:sym typeface="Raleway"/>
              </a:rPr>
              <a:t>Установлен бильярдный стол</a:t>
            </a:r>
            <a:endParaRPr>
              <a:latin typeface="Raleway"/>
              <a:ea typeface="Raleway"/>
              <a:cs typeface="Raleway"/>
              <a:sym typeface="Raleway"/>
            </a:endParaRPr>
          </a:p>
          <a:p>
            <a:pPr indent="-311150" lvl="0" marL="457200" rtl="0" algn="l">
              <a:spcBef>
                <a:spcPts val="0"/>
              </a:spcBef>
              <a:spcAft>
                <a:spcPts val="0"/>
              </a:spcAft>
              <a:buSzPts val="1300"/>
              <a:buFont typeface="Raleway"/>
              <a:buChar char="●"/>
            </a:pPr>
            <a:r>
              <a:rPr lang="ru">
                <a:latin typeface="Raleway"/>
                <a:ea typeface="Raleway"/>
                <a:cs typeface="Raleway"/>
                <a:sym typeface="Raleway"/>
              </a:rPr>
              <a:t>Проведено несколько партий и мини-турниров, в том числе 28.03.22.</a:t>
            </a:r>
            <a:endParaRPr>
              <a:latin typeface="Raleway"/>
              <a:ea typeface="Raleway"/>
              <a:cs typeface="Raleway"/>
              <a:sym typeface="Raleway"/>
            </a:endParaRPr>
          </a:p>
        </p:txBody>
      </p:sp>
      <p:pic>
        <p:nvPicPr>
          <p:cNvPr id="438" name="Google Shape;438;p51"/>
          <p:cNvPicPr preferRelativeResize="0"/>
          <p:nvPr/>
        </p:nvPicPr>
        <p:blipFill>
          <a:blip r:embed="rId3">
            <a:alphaModFix/>
          </a:blip>
          <a:stretch>
            <a:fillRect/>
          </a:stretch>
        </p:blipFill>
        <p:spPr>
          <a:xfrm>
            <a:off x="2461750" y="2227825"/>
            <a:ext cx="3731850" cy="2798875"/>
          </a:xfrm>
          <a:prstGeom prst="rect">
            <a:avLst/>
          </a:prstGeom>
          <a:noFill/>
          <a:ln>
            <a:noFill/>
          </a:ln>
        </p:spPr>
      </p:pic>
      <p:sp>
        <p:nvSpPr>
          <p:cNvPr id="439" name="Google Shape;439;p51"/>
          <p:cNvSpPr txBox="1"/>
          <p:nvPr>
            <p:ph type="title"/>
          </p:nvPr>
        </p:nvSpPr>
        <p:spPr>
          <a:xfrm>
            <a:off x="194675" y="0"/>
            <a:ext cx="54672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lang="ru">
                <a:solidFill>
                  <a:srgbClr val="080808"/>
                </a:solidFill>
              </a:rPr>
              <a:t>Бильярдный клуб</a:t>
            </a:r>
            <a:r>
              <a:rPr lang="ru">
                <a:solidFill>
                  <a:srgbClr val="080808"/>
                </a:solidFill>
              </a:rPr>
              <a:t> </a:t>
            </a:r>
            <a:endParaRPr/>
          </a:p>
          <a:p>
            <a:pPr indent="0" lvl="0" marL="0" rtl="0" algn="l">
              <a:lnSpc>
                <a:spcPct val="150000"/>
              </a:lnSpc>
              <a:spcBef>
                <a:spcPts val="0"/>
              </a:spcBef>
              <a:spcAft>
                <a:spcPts val="0"/>
              </a:spcAft>
              <a:buNone/>
            </a:pPr>
            <a:r>
              <a:rPr lang="ru"/>
              <a:t>Итоги первого месяца работы</a:t>
            </a:r>
            <a:endParaRPr/>
          </a:p>
        </p:txBody>
      </p:sp>
      <p:sp>
        <p:nvSpPr>
          <p:cNvPr id="440" name="Google Shape;440;p51"/>
          <p:cNvSpPr txBox="1"/>
          <p:nvPr/>
        </p:nvSpPr>
        <p:spPr>
          <a:xfrm>
            <a:off x="7285175" y="3344825"/>
            <a:ext cx="26193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100">
                <a:solidFill>
                  <a:schemeClr val="dk2"/>
                </a:solidFill>
                <a:latin typeface="Raleway"/>
                <a:ea typeface="Raleway"/>
                <a:cs typeface="Raleway"/>
                <a:sym typeface="Raleway"/>
              </a:rPr>
              <a:t>тел.1577</a:t>
            </a:r>
            <a:endParaRPr sz="11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rPr lang="ru" sz="1100">
                <a:solidFill>
                  <a:schemeClr val="dk2"/>
                </a:solidFill>
                <a:latin typeface="Raleway"/>
                <a:ea typeface="Raleway"/>
                <a:cs typeface="Raleway"/>
                <a:sym typeface="Raleway"/>
              </a:rPr>
              <a:t>8 (926) 237-07-07</a:t>
            </a:r>
            <a:endParaRPr sz="1200">
              <a:solidFill>
                <a:schemeClr val="dk2"/>
              </a:solidFill>
              <a:latin typeface="Raleway"/>
              <a:ea typeface="Raleway"/>
              <a:cs typeface="Raleway"/>
              <a:sym typeface="Raleway"/>
            </a:endParaRPr>
          </a:p>
        </p:txBody>
      </p:sp>
      <p:cxnSp>
        <p:nvCxnSpPr>
          <p:cNvPr id="441" name="Google Shape;441;p51"/>
          <p:cNvCxnSpPr/>
          <p:nvPr/>
        </p:nvCxnSpPr>
        <p:spPr>
          <a:xfrm>
            <a:off x="6459075" y="1390400"/>
            <a:ext cx="19500" cy="3636300"/>
          </a:xfrm>
          <a:prstGeom prst="straightConnector1">
            <a:avLst/>
          </a:prstGeom>
          <a:noFill/>
          <a:ln cap="flat" cmpd="sng" w="9525">
            <a:solidFill>
              <a:schemeClr val="dk2"/>
            </a:solidFill>
            <a:prstDash val="solid"/>
            <a:round/>
            <a:headEnd len="med" w="med" type="none"/>
            <a:tailEnd len="med" w="med" type="none"/>
          </a:ln>
        </p:spPr>
      </p:cxnSp>
      <p:pic>
        <p:nvPicPr>
          <p:cNvPr id="442" name="Google Shape;442;p51"/>
          <p:cNvPicPr preferRelativeResize="0"/>
          <p:nvPr/>
        </p:nvPicPr>
        <p:blipFill rotWithShape="1">
          <a:blip r:embed="rId4">
            <a:alphaModFix/>
          </a:blip>
          <a:srcRect b="0" l="29755" r="0" t="0"/>
          <a:stretch/>
        </p:blipFill>
        <p:spPr>
          <a:xfrm>
            <a:off x="6755725" y="1035875"/>
            <a:ext cx="2007275" cy="1905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2"/>
          <p:cNvSpPr txBox="1"/>
          <p:nvPr>
            <p:ph idx="1" type="body"/>
          </p:nvPr>
        </p:nvSpPr>
        <p:spPr>
          <a:xfrm>
            <a:off x="729450" y="1240675"/>
            <a:ext cx="3305700" cy="1155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ru">
                <a:latin typeface="Raleway"/>
                <a:ea typeface="Raleway"/>
                <a:cs typeface="Raleway"/>
                <a:sym typeface="Raleway"/>
              </a:rPr>
              <a:t>24 марта проведено первое занятие </a:t>
            </a:r>
            <a:endParaRPr>
              <a:latin typeface="Raleway"/>
              <a:ea typeface="Raleway"/>
              <a:cs typeface="Raleway"/>
              <a:sym typeface="Raleway"/>
            </a:endParaRPr>
          </a:p>
          <a:p>
            <a:pPr indent="0" lvl="0" marL="0" rtl="0" algn="l">
              <a:spcBef>
                <a:spcPts val="1200"/>
              </a:spcBef>
              <a:spcAft>
                <a:spcPts val="1200"/>
              </a:spcAft>
              <a:buNone/>
            </a:pPr>
            <a:r>
              <a:rPr lang="ru">
                <a:latin typeface="Raleway"/>
                <a:ea typeface="Raleway"/>
                <a:cs typeface="Raleway"/>
                <a:sym typeface="Raleway"/>
              </a:rPr>
              <a:t>Закуплены коврики и спортивный инвентарь (ремни, опорные блоки и блостеры (валики))</a:t>
            </a:r>
            <a:endParaRPr>
              <a:latin typeface="Raleway"/>
              <a:ea typeface="Raleway"/>
              <a:cs typeface="Raleway"/>
              <a:sym typeface="Raleway"/>
            </a:endParaRPr>
          </a:p>
        </p:txBody>
      </p:sp>
      <p:pic>
        <p:nvPicPr>
          <p:cNvPr id="448" name="Google Shape;448;p52"/>
          <p:cNvPicPr preferRelativeResize="0"/>
          <p:nvPr/>
        </p:nvPicPr>
        <p:blipFill>
          <a:blip r:embed="rId3">
            <a:alphaModFix/>
          </a:blip>
          <a:stretch>
            <a:fillRect/>
          </a:stretch>
        </p:blipFill>
        <p:spPr>
          <a:xfrm>
            <a:off x="385750" y="2571750"/>
            <a:ext cx="3065926" cy="2299450"/>
          </a:xfrm>
          <a:prstGeom prst="rect">
            <a:avLst/>
          </a:prstGeom>
          <a:noFill/>
          <a:ln>
            <a:noFill/>
          </a:ln>
        </p:spPr>
      </p:pic>
      <p:pic>
        <p:nvPicPr>
          <p:cNvPr id="449" name="Google Shape;449;p52"/>
          <p:cNvPicPr preferRelativeResize="0"/>
          <p:nvPr/>
        </p:nvPicPr>
        <p:blipFill>
          <a:blip r:embed="rId4">
            <a:alphaModFix/>
          </a:blip>
          <a:stretch>
            <a:fillRect/>
          </a:stretch>
        </p:blipFill>
        <p:spPr>
          <a:xfrm>
            <a:off x="3554450" y="2218527"/>
            <a:ext cx="2694326" cy="2020726"/>
          </a:xfrm>
          <a:prstGeom prst="rect">
            <a:avLst/>
          </a:prstGeom>
          <a:noFill/>
          <a:ln>
            <a:noFill/>
          </a:ln>
        </p:spPr>
      </p:pic>
      <p:sp>
        <p:nvSpPr>
          <p:cNvPr id="450" name="Google Shape;450;p52"/>
          <p:cNvSpPr txBox="1"/>
          <p:nvPr/>
        </p:nvSpPr>
        <p:spPr>
          <a:xfrm>
            <a:off x="6248775" y="3105150"/>
            <a:ext cx="3162300" cy="706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lang="ru" sz="1100">
                <a:solidFill>
                  <a:schemeClr val="dk2"/>
                </a:solidFill>
                <a:latin typeface="Raleway"/>
                <a:ea typeface="Raleway"/>
                <a:cs typeface="Raleway"/>
                <a:sym typeface="Raleway"/>
              </a:rPr>
              <a:t>Кокунько Юлия Георгиевна </a:t>
            </a:r>
            <a:endParaRPr sz="1100">
              <a:solidFill>
                <a:schemeClr val="dk2"/>
              </a:solidFill>
              <a:latin typeface="Raleway"/>
              <a:ea typeface="Raleway"/>
              <a:cs typeface="Raleway"/>
              <a:sym typeface="Raleway"/>
            </a:endParaRPr>
          </a:p>
          <a:p>
            <a:pPr indent="0" lvl="0" marL="0" rtl="0" algn="ctr">
              <a:lnSpc>
                <a:spcPct val="90000"/>
              </a:lnSpc>
              <a:spcBef>
                <a:spcPts val="200"/>
              </a:spcBef>
              <a:spcAft>
                <a:spcPts val="200"/>
              </a:spcAft>
              <a:buNone/>
            </a:pPr>
            <a:r>
              <a:rPr lang="ru" sz="1100">
                <a:solidFill>
                  <a:schemeClr val="dk2"/>
                </a:solidFill>
                <a:latin typeface="Raleway"/>
                <a:ea typeface="Raleway"/>
                <a:cs typeface="Raleway"/>
                <a:sym typeface="Raleway"/>
              </a:rPr>
              <a:t>м.н.с. Лаборатория №37</a:t>
            </a:r>
            <a:endParaRPr sz="400">
              <a:solidFill>
                <a:schemeClr val="dk2"/>
              </a:solidFill>
              <a:latin typeface="Raleway"/>
              <a:ea typeface="Raleway"/>
              <a:cs typeface="Raleway"/>
              <a:sym typeface="Raleway"/>
            </a:endParaRPr>
          </a:p>
        </p:txBody>
      </p:sp>
      <p:sp>
        <p:nvSpPr>
          <p:cNvPr id="451" name="Google Shape;451;p52"/>
          <p:cNvSpPr txBox="1"/>
          <p:nvPr>
            <p:ph type="title"/>
          </p:nvPr>
        </p:nvSpPr>
        <p:spPr>
          <a:xfrm>
            <a:off x="194675" y="0"/>
            <a:ext cx="54672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lang="ru"/>
              <a:t>Йога клуб</a:t>
            </a:r>
            <a:r>
              <a:rPr lang="ru">
                <a:solidFill>
                  <a:srgbClr val="080808"/>
                </a:solidFill>
              </a:rPr>
              <a:t> </a:t>
            </a:r>
            <a:endParaRPr/>
          </a:p>
          <a:p>
            <a:pPr indent="0" lvl="0" marL="0" rtl="0" algn="l">
              <a:lnSpc>
                <a:spcPct val="150000"/>
              </a:lnSpc>
              <a:spcBef>
                <a:spcPts val="0"/>
              </a:spcBef>
              <a:spcAft>
                <a:spcPts val="0"/>
              </a:spcAft>
              <a:buNone/>
            </a:pPr>
            <a:r>
              <a:rPr lang="ru"/>
              <a:t>Итоги первого месяца работы</a:t>
            </a:r>
            <a:endParaRPr/>
          </a:p>
        </p:txBody>
      </p:sp>
      <p:sp>
        <p:nvSpPr>
          <p:cNvPr id="452" name="Google Shape;452;p52"/>
          <p:cNvSpPr txBox="1"/>
          <p:nvPr/>
        </p:nvSpPr>
        <p:spPr>
          <a:xfrm>
            <a:off x="7096575" y="3529550"/>
            <a:ext cx="26193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100">
                <a:solidFill>
                  <a:schemeClr val="dk2"/>
                </a:solidFill>
                <a:latin typeface="Raleway"/>
                <a:ea typeface="Raleway"/>
                <a:cs typeface="Raleway"/>
                <a:sym typeface="Raleway"/>
              </a:rPr>
              <a:t>тел. 1577</a:t>
            </a:r>
            <a:endParaRPr sz="11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rPr lang="ru" sz="1100" u="sng">
                <a:solidFill>
                  <a:schemeClr val="hlink"/>
                </a:solidFill>
                <a:latin typeface="Raleway"/>
                <a:ea typeface="Raleway"/>
                <a:cs typeface="Raleway"/>
                <a:sym typeface="Raleway"/>
                <a:hlinkClick r:id="rId5"/>
              </a:rPr>
              <a:t>juliakokunko@gmail.com</a:t>
            </a:r>
            <a:endParaRPr sz="1100">
              <a:solidFill>
                <a:schemeClr val="dk2"/>
              </a:solidFill>
              <a:latin typeface="Raleway"/>
              <a:ea typeface="Raleway"/>
              <a:cs typeface="Raleway"/>
              <a:sym typeface="Raleway"/>
            </a:endParaRPr>
          </a:p>
        </p:txBody>
      </p:sp>
      <p:cxnSp>
        <p:nvCxnSpPr>
          <p:cNvPr id="453" name="Google Shape;453;p52"/>
          <p:cNvCxnSpPr/>
          <p:nvPr/>
        </p:nvCxnSpPr>
        <p:spPr>
          <a:xfrm>
            <a:off x="6459075" y="1390400"/>
            <a:ext cx="19500" cy="3636300"/>
          </a:xfrm>
          <a:prstGeom prst="straightConnector1">
            <a:avLst/>
          </a:prstGeom>
          <a:noFill/>
          <a:ln cap="flat" cmpd="sng" w="9525">
            <a:solidFill>
              <a:schemeClr val="dk2"/>
            </a:solidFill>
            <a:prstDash val="solid"/>
            <a:round/>
            <a:headEnd len="med" w="med" type="none"/>
            <a:tailEnd len="med" w="med" type="none"/>
          </a:ln>
        </p:spPr>
      </p:cxnSp>
      <p:pic>
        <p:nvPicPr>
          <p:cNvPr id="454" name="Google Shape;454;p52"/>
          <p:cNvPicPr preferRelativeResize="0"/>
          <p:nvPr/>
        </p:nvPicPr>
        <p:blipFill>
          <a:blip r:embed="rId6">
            <a:alphaModFix/>
          </a:blip>
          <a:stretch>
            <a:fillRect/>
          </a:stretch>
        </p:blipFill>
        <p:spPr>
          <a:xfrm>
            <a:off x="7103723" y="703375"/>
            <a:ext cx="1478575" cy="2356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53"/>
          <p:cNvSpPr txBox="1"/>
          <p:nvPr/>
        </p:nvSpPr>
        <p:spPr>
          <a:xfrm>
            <a:off x="281975" y="1798775"/>
            <a:ext cx="5124000" cy="10467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SzPts val="1400"/>
              <a:buFont typeface="Raleway"/>
              <a:buChar char="●"/>
            </a:pPr>
            <a:r>
              <a:rPr lang="ru">
                <a:latin typeface="Raleway"/>
                <a:ea typeface="Raleway"/>
                <a:cs typeface="Raleway"/>
                <a:sym typeface="Raleway"/>
              </a:rPr>
              <a:t>Открытие секции запланировано на май с открытием спортивного зала </a:t>
            </a:r>
            <a:endParaRPr>
              <a:latin typeface="Raleway"/>
              <a:ea typeface="Raleway"/>
              <a:cs typeface="Raleway"/>
              <a:sym typeface="Raleway"/>
            </a:endParaRPr>
          </a:p>
          <a:p>
            <a:pPr indent="-317500" lvl="0" marL="457200" rtl="0" algn="l">
              <a:lnSpc>
                <a:spcPct val="150000"/>
              </a:lnSpc>
              <a:spcBef>
                <a:spcPts val="0"/>
              </a:spcBef>
              <a:spcAft>
                <a:spcPts val="0"/>
              </a:spcAft>
              <a:buSzPts val="1400"/>
              <a:buFont typeface="Raleway"/>
              <a:buChar char="●"/>
            </a:pPr>
            <a:r>
              <a:rPr lang="ru">
                <a:latin typeface="Raleway"/>
                <a:ea typeface="Raleway"/>
                <a:cs typeface="Raleway"/>
                <a:sym typeface="Raleway"/>
              </a:rPr>
              <a:t>Большая часть</a:t>
            </a:r>
            <a:r>
              <a:rPr lang="ru">
                <a:latin typeface="Raleway"/>
                <a:ea typeface="Raleway"/>
                <a:cs typeface="Raleway"/>
                <a:sym typeface="Raleway"/>
              </a:rPr>
              <a:t> о</a:t>
            </a:r>
            <a:r>
              <a:rPr lang="ru">
                <a:latin typeface="Raleway"/>
                <a:ea typeface="Raleway"/>
                <a:cs typeface="Raleway"/>
                <a:sym typeface="Raleway"/>
              </a:rPr>
              <a:t>борудования в доставке</a:t>
            </a:r>
            <a:endParaRPr>
              <a:latin typeface="Raleway"/>
              <a:ea typeface="Raleway"/>
              <a:cs typeface="Raleway"/>
              <a:sym typeface="Raleway"/>
            </a:endParaRPr>
          </a:p>
        </p:txBody>
      </p:sp>
      <p:pic>
        <p:nvPicPr>
          <p:cNvPr id="460" name="Google Shape;460;p53"/>
          <p:cNvPicPr preferRelativeResize="0"/>
          <p:nvPr/>
        </p:nvPicPr>
        <p:blipFill rotWithShape="1">
          <a:blip r:embed="rId3">
            <a:alphaModFix/>
          </a:blip>
          <a:srcRect b="0" l="0" r="0" t="0"/>
          <a:stretch/>
        </p:blipFill>
        <p:spPr>
          <a:xfrm>
            <a:off x="723900" y="3444605"/>
            <a:ext cx="1445263" cy="1260920"/>
          </a:xfrm>
          <a:prstGeom prst="rect">
            <a:avLst/>
          </a:prstGeom>
          <a:noFill/>
          <a:ln>
            <a:noFill/>
          </a:ln>
        </p:spPr>
      </p:pic>
      <p:pic>
        <p:nvPicPr>
          <p:cNvPr id="461" name="Google Shape;461;p53"/>
          <p:cNvPicPr preferRelativeResize="0"/>
          <p:nvPr/>
        </p:nvPicPr>
        <p:blipFill rotWithShape="1">
          <a:blip r:embed="rId4">
            <a:alphaModFix/>
          </a:blip>
          <a:srcRect b="0" l="0" r="0" t="0"/>
          <a:stretch/>
        </p:blipFill>
        <p:spPr>
          <a:xfrm>
            <a:off x="2367685" y="3409950"/>
            <a:ext cx="1445264" cy="1260921"/>
          </a:xfrm>
          <a:prstGeom prst="rect">
            <a:avLst/>
          </a:prstGeom>
          <a:noFill/>
          <a:ln>
            <a:noFill/>
          </a:ln>
        </p:spPr>
      </p:pic>
      <p:sp>
        <p:nvSpPr>
          <p:cNvPr id="462" name="Google Shape;462;p53"/>
          <p:cNvSpPr txBox="1"/>
          <p:nvPr/>
        </p:nvSpPr>
        <p:spPr>
          <a:xfrm>
            <a:off x="6078075" y="2959075"/>
            <a:ext cx="3162300" cy="706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lang="ru" sz="1100">
                <a:solidFill>
                  <a:schemeClr val="dk2"/>
                </a:solidFill>
                <a:latin typeface="Raleway"/>
                <a:ea typeface="Raleway"/>
                <a:cs typeface="Raleway"/>
                <a:sym typeface="Raleway"/>
              </a:rPr>
              <a:t>Рыжов Максим Сергеевич </a:t>
            </a:r>
            <a:endParaRPr sz="1100">
              <a:solidFill>
                <a:schemeClr val="dk2"/>
              </a:solidFill>
              <a:latin typeface="Raleway"/>
              <a:ea typeface="Raleway"/>
              <a:cs typeface="Raleway"/>
              <a:sym typeface="Raleway"/>
            </a:endParaRPr>
          </a:p>
          <a:p>
            <a:pPr indent="0" lvl="0" marL="0" rtl="0" algn="ctr">
              <a:lnSpc>
                <a:spcPct val="90000"/>
              </a:lnSpc>
              <a:spcBef>
                <a:spcPts val="200"/>
              </a:spcBef>
              <a:spcAft>
                <a:spcPts val="200"/>
              </a:spcAft>
              <a:buNone/>
            </a:pPr>
            <a:r>
              <a:rPr lang="ru" sz="1100">
                <a:solidFill>
                  <a:schemeClr val="dk2"/>
                </a:solidFill>
                <a:latin typeface="Raleway"/>
                <a:ea typeface="Raleway"/>
                <a:cs typeface="Raleway"/>
                <a:sym typeface="Raleway"/>
              </a:rPr>
              <a:t>м.н.с. Лаборатория 38</a:t>
            </a:r>
            <a:endParaRPr sz="400">
              <a:solidFill>
                <a:schemeClr val="dk2"/>
              </a:solidFill>
              <a:latin typeface="Raleway"/>
              <a:ea typeface="Raleway"/>
              <a:cs typeface="Raleway"/>
              <a:sym typeface="Raleway"/>
            </a:endParaRPr>
          </a:p>
        </p:txBody>
      </p:sp>
      <p:sp>
        <p:nvSpPr>
          <p:cNvPr id="463" name="Google Shape;463;p53"/>
          <p:cNvSpPr txBox="1"/>
          <p:nvPr>
            <p:ph type="title"/>
          </p:nvPr>
        </p:nvSpPr>
        <p:spPr>
          <a:xfrm>
            <a:off x="194675" y="0"/>
            <a:ext cx="54672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lang="ru">
                <a:solidFill>
                  <a:schemeClr val="accent5"/>
                </a:solidFill>
              </a:rPr>
              <a:t>Секция Кендо и Нагината</a:t>
            </a:r>
            <a:endParaRPr>
              <a:solidFill>
                <a:schemeClr val="accent5"/>
              </a:solidFill>
            </a:endParaRPr>
          </a:p>
          <a:p>
            <a:pPr indent="0" lvl="0" marL="0" rtl="0" algn="l">
              <a:lnSpc>
                <a:spcPct val="150000"/>
              </a:lnSpc>
              <a:spcBef>
                <a:spcPts val="0"/>
              </a:spcBef>
              <a:spcAft>
                <a:spcPts val="0"/>
              </a:spcAft>
              <a:buNone/>
            </a:pPr>
            <a:r>
              <a:rPr lang="ru"/>
              <a:t>Итоги первого месяца работы</a:t>
            </a:r>
            <a:endParaRPr/>
          </a:p>
        </p:txBody>
      </p:sp>
      <p:sp>
        <p:nvSpPr>
          <p:cNvPr id="464" name="Google Shape;464;p53"/>
          <p:cNvSpPr txBox="1"/>
          <p:nvPr/>
        </p:nvSpPr>
        <p:spPr>
          <a:xfrm>
            <a:off x="6840275" y="3292200"/>
            <a:ext cx="26193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 sz="1300" u="sng">
                <a:solidFill>
                  <a:schemeClr val="hlink"/>
                </a:solidFill>
                <a:latin typeface="Raleway"/>
                <a:ea typeface="Raleway"/>
                <a:cs typeface="Raleway"/>
                <a:sym typeface="Raleway"/>
                <a:hlinkClick r:id="rId5"/>
              </a:rPr>
              <a:t>maksim.ryzhov@frtk.ru</a:t>
            </a:r>
            <a:endParaRPr sz="1300">
              <a:solidFill>
                <a:srgbClr val="31394D"/>
              </a:solidFill>
              <a:latin typeface="Raleway"/>
              <a:ea typeface="Raleway"/>
              <a:cs typeface="Raleway"/>
              <a:sym typeface="Raleway"/>
            </a:endParaRPr>
          </a:p>
          <a:p>
            <a:pPr indent="0" lvl="0" marL="0" rtl="0" algn="l">
              <a:spcBef>
                <a:spcPts val="0"/>
              </a:spcBef>
              <a:spcAft>
                <a:spcPts val="0"/>
              </a:spcAft>
              <a:buNone/>
            </a:pPr>
            <a:r>
              <a:rPr lang="ru" sz="1300">
                <a:solidFill>
                  <a:srgbClr val="31394D"/>
                </a:solidFill>
                <a:latin typeface="Raleway"/>
                <a:ea typeface="Raleway"/>
                <a:cs typeface="Raleway"/>
                <a:sym typeface="Raleway"/>
              </a:rPr>
              <a:t>+79154863626</a:t>
            </a:r>
            <a:endParaRPr sz="1000">
              <a:solidFill>
                <a:schemeClr val="dk2"/>
              </a:solidFill>
              <a:latin typeface="Raleway"/>
              <a:ea typeface="Raleway"/>
              <a:cs typeface="Raleway"/>
              <a:sym typeface="Raleway"/>
            </a:endParaRPr>
          </a:p>
        </p:txBody>
      </p:sp>
      <p:cxnSp>
        <p:nvCxnSpPr>
          <p:cNvPr id="465" name="Google Shape;465;p53"/>
          <p:cNvCxnSpPr/>
          <p:nvPr/>
        </p:nvCxnSpPr>
        <p:spPr>
          <a:xfrm>
            <a:off x="6078075" y="1390400"/>
            <a:ext cx="19500" cy="3636300"/>
          </a:xfrm>
          <a:prstGeom prst="straightConnector1">
            <a:avLst/>
          </a:prstGeom>
          <a:noFill/>
          <a:ln cap="flat" cmpd="sng" w="9525">
            <a:solidFill>
              <a:schemeClr val="dk2"/>
            </a:solidFill>
            <a:prstDash val="solid"/>
            <a:round/>
            <a:headEnd len="med" w="med" type="none"/>
            <a:tailEnd len="med" w="med" type="none"/>
          </a:ln>
        </p:spPr>
      </p:cxnSp>
      <p:pic>
        <p:nvPicPr>
          <p:cNvPr id="466" name="Google Shape;466;p53"/>
          <p:cNvPicPr preferRelativeResize="0"/>
          <p:nvPr/>
        </p:nvPicPr>
        <p:blipFill>
          <a:blip r:embed="rId6">
            <a:alphaModFix/>
          </a:blip>
          <a:stretch>
            <a:fillRect/>
          </a:stretch>
        </p:blipFill>
        <p:spPr>
          <a:xfrm>
            <a:off x="6998275" y="808600"/>
            <a:ext cx="1335475" cy="2086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4"/>
          <p:cNvSpPr txBox="1"/>
          <p:nvPr>
            <p:ph idx="4294967295" type="subTitle"/>
          </p:nvPr>
        </p:nvSpPr>
        <p:spPr>
          <a:xfrm>
            <a:off x="-76200" y="1242200"/>
            <a:ext cx="3072300" cy="3676500"/>
          </a:xfrm>
          <a:prstGeom prst="rect">
            <a:avLst/>
          </a:prstGeom>
        </p:spPr>
        <p:txBody>
          <a:bodyPr anchorCtr="0" anchor="t" bIns="91425" lIns="91425" spcFirstLastPara="1" rIns="91425" wrap="square" tIns="91425">
            <a:noAutofit/>
          </a:bodyPr>
          <a:lstStyle/>
          <a:p>
            <a:pPr indent="-300990" lvl="0" marL="457200" rtl="0" algn="l">
              <a:lnSpc>
                <a:spcPct val="90000"/>
              </a:lnSpc>
              <a:spcBef>
                <a:spcPts val="0"/>
              </a:spcBef>
              <a:spcAft>
                <a:spcPts val="0"/>
              </a:spcAft>
              <a:buSzPts val="1140"/>
              <a:buFont typeface="Raleway"/>
              <a:buChar char="●"/>
            </a:pPr>
            <a:r>
              <a:rPr lang="ru" sz="1140">
                <a:latin typeface="Raleway"/>
                <a:ea typeface="Raleway"/>
                <a:cs typeface="Raleway"/>
                <a:sym typeface="Raleway"/>
              </a:rPr>
              <a:t>Обустроили мастерскую: получили в пользование столы, стулья, тумбочки, появился мольберт.</a:t>
            </a:r>
            <a:endParaRPr sz="1140">
              <a:latin typeface="Raleway"/>
              <a:ea typeface="Raleway"/>
              <a:cs typeface="Raleway"/>
              <a:sym typeface="Raleway"/>
            </a:endParaRPr>
          </a:p>
          <a:p>
            <a:pPr indent="-300990" lvl="0" marL="457200" rtl="0" algn="l">
              <a:lnSpc>
                <a:spcPct val="90000"/>
              </a:lnSpc>
              <a:spcBef>
                <a:spcPts val="0"/>
              </a:spcBef>
              <a:spcAft>
                <a:spcPts val="0"/>
              </a:spcAft>
              <a:buSzPts val="1140"/>
              <a:buFont typeface="Raleway"/>
              <a:buChar char="●"/>
            </a:pPr>
            <a:r>
              <a:rPr lang="ru" sz="1140">
                <a:latin typeface="Raleway"/>
                <a:ea typeface="Raleway"/>
                <a:cs typeface="Raleway"/>
                <a:sym typeface="Raleway"/>
              </a:rPr>
              <a:t>Закупили часть оборудования и принесли из дома материалы для рисования: краски, кисти.</a:t>
            </a:r>
            <a:endParaRPr sz="1140">
              <a:latin typeface="Raleway"/>
              <a:ea typeface="Raleway"/>
              <a:cs typeface="Raleway"/>
              <a:sym typeface="Raleway"/>
            </a:endParaRPr>
          </a:p>
          <a:p>
            <a:pPr indent="-300990" lvl="0" marL="457200" rtl="0" algn="l">
              <a:lnSpc>
                <a:spcPct val="90000"/>
              </a:lnSpc>
              <a:spcBef>
                <a:spcPts val="0"/>
              </a:spcBef>
              <a:spcAft>
                <a:spcPts val="0"/>
              </a:spcAft>
              <a:buSzPts val="1140"/>
              <a:buFont typeface="Raleway"/>
              <a:buChar char="●"/>
            </a:pPr>
            <a:r>
              <a:rPr lang="ru" sz="1140">
                <a:latin typeface="Raleway"/>
                <a:ea typeface="Raleway"/>
                <a:cs typeface="Raleway"/>
                <a:sym typeface="Raleway"/>
              </a:rPr>
              <a:t>Протестировали материалы: эпоксидную смолу, акварель.</a:t>
            </a:r>
            <a:endParaRPr sz="1140">
              <a:latin typeface="Raleway"/>
              <a:ea typeface="Raleway"/>
              <a:cs typeface="Raleway"/>
              <a:sym typeface="Raleway"/>
            </a:endParaRPr>
          </a:p>
          <a:p>
            <a:pPr indent="-300990" lvl="0" marL="457200" rtl="0" algn="l">
              <a:lnSpc>
                <a:spcPct val="90000"/>
              </a:lnSpc>
              <a:spcBef>
                <a:spcPts val="0"/>
              </a:spcBef>
              <a:spcAft>
                <a:spcPts val="0"/>
              </a:spcAft>
              <a:buSzPts val="1140"/>
              <a:buFont typeface="Raleway"/>
              <a:buChar char="●"/>
            </a:pPr>
            <a:r>
              <a:rPr lang="ru" sz="1140">
                <a:latin typeface="Raleway"/>
                <a:ea typeface="Raleway"/>
                <a:cs typeface="Raleway"/>
                <a:sym typeface="Raleway"/>
              </a:rPr>
              <a:t>Пригласили для дальнейшей работы лекторов-искусствоведов из Москвы (для очных лекций) и из других городов (для дистанционных лекций).</a:t>
            </a:r>
            <a:endParaRPr sz="1140">
              <a:latin typeface="Raleway"/>
              <a:ea typeface="Raleway"/>
              <a:cs typeface="Raleway"/>
              <a:sym typeface="Raleway"/>
            </a:endParaRPr>
          </a:p>
          <a:p>
            <a:pPr indent="-300990" lvl="0" marL="457200" rtl="0" algn="l">
              <a:lnSpc>
                <a:spcPct val="90000"/>
              </a:lnSpc>
              <a:spcBef>
                <a:spcPts val="0"/>
              </a:spcBef>
              <a:spcAft>
                <a:spcPts val="0"/>
              </a:spcAft>
              <a:buSzPts val="1140"/>
              <a:buFont typeface="Raleway"/>
              <a:buChar char="●"/>
            </a:pPr>
            <a:r>
              <a:rPr lang="ru" sz="1140">
                <a:latin typeface="Raleway"/>
                <a:ea typeface="Raleway"/>
                <a:cs typeface="Raleway"/>
                <a:sym typeface="Raleway"/>
              </a:rPr>
              <a:t>Сделали страничку сайта клуба ART_SCIENCE.</a:t>
            </a:r>
            <a:endParaRPr sz="1140">
              <a:latin typeface="Raleway"/>
              <a:ea typeface="Raleway"/>
              <a:cs typeface="Raleway"/>
              <a:sym typeface="Raleway"/>
            </a:endParaRPr>
          </a:p>
        </p:txBody>
      </p:sp>
      <p:pic>
        <p:nvPicPr>
          <p:cNvPr id="472" name="Google Shape;472;p54"/>
          <p:cNvPicPr preferRelativeResize="0"/>
          <p:nvPr/>
        </p:nvPicPr>
        <p:blipFill>
          <a:blip r:embed="rId3">
            <a:alphaModFix/>
          </a:blip>
          <a:stretch>
            <a:fillRect/>
          </a:stretch>
        </p:blipFill>
        <p:spPr>
          <a:xfrm>
            <a:off x="3808087" y="1209800"/>
            <a:ext cx="2379482" cy="1755010"/>
          </a:xfrm>
          <a:prstGeom prst="rect">
            <a:avLst/>
          </a:prstGeom>
          <a:noFill/>
          <a:ln>
            <a:noFill/>
          </a:ln>
        </p:spPr>
      </p:pic>
      <p:pic>
        <p:nvPicPr>
          <p:cNvPr id="473" name="Google Shape;473;p54"/>
          <p:cNvPicPr preferRelativeResize="0"/>
          <p:nvPr/>
        </p:nvPicPr>
        <p:blipFill>
          <a:blip r:embed="rId4">
            <a:alphaModFix/>
          </a:blip>
          <a:stretch>
            <a:fillRect/>
          </a:stretch>
        </p:blipFill>
        <p:spPr>
          <a:xfrm>
            <a:off x="4485283" y="2964802"/>
            <a:ext cx="1549891" cy="2030096"/>
          </a:xfrm>
          <a:prstGeom prst="rect">
            <a:avLst/>
          </a:prstGeom>
          <a:noFill/>
          <a:ln>
            <a:noFill/>
          </a:ln>
        </p:spPr>
      </p:pic>
      <p:pic>
        <p:nvPicPr>
          <p:cNvPr id="474" name="Google Shape;474;p54"/>
          <p:cNvPicPr preferRelativeResize="0"/>
          <p:nvPr/>
        </p:nvPicPr>
        <p:blipFill>
          <a:blip r:embed="rId5">
            <a:alphaModFix/>
          </a:blip>
          <a:stretch>
            <a:fillRect/>
          </a:stretch>
        </p:blipFill>
        <p:spPr>
          <a:xfrm>
            <a:off x="3218375" y="1209802"/>
            <a:ext cx="1136712" cy="1490490"/>
          </a:xfrm>
          <a:prstGeom prst="rect">
            <a:avLst/>
          </a:prstGeom>
          <a:noFill/>
          <a:ln>
            <a:noFill/>
          </a:ln>
        </p:spPr>
      </p:pic>
      <p:pic>
        <p:nvPicPr>
          <p:cNvPr id="475" name="Google Shape;475;p54"/>
          <p:cNvPicPr preferRelativeResize="0"/>
          <p:nvPr/>
        </p:nvPicPr>
        <p:blipFill>
          <a:blip r:embed="rId6">
            <a:alphaModFix/>
          </a:blip>
          <a:stretch>
            <a:fillRect/>
          </a:stretch>
        </p:blipFill>
        <p:spPr>
          <a:xfrm>
            <a:off x="3192988" y="2663027"/>
            <a:ext cx="1339865" cy="1755011"/>
          </a:xfrm>
          <a:prstGeom prst="rect">
            <a:avLst/>
          </a:prstGeom>
          <a:noFill/>
          <a:ln>
            <a:noFill/>
          </a:ln>
        </p:spPr>
      </p:pic>
      <p:sp>
        <p:nvSpPr>
          <p:cNvPr id="476" name="Google Shape;476;p54"/>
          <p:cNvSpPr txBox="1"/>
          <p:nvPr>
            <p:ph type="title"/>
          </p:nvPr>
        </p:nvSpPr>
        <p:spPr>
          <a:xfrm>
            <a:off x="194675" y="0"/>
            <a:ext cx="54672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lang="ru">
                <a:solidFill>
                  <a:schemeClr val="accent5"/>
                </a:solidFill>
              </a:rPr>
              <a:t>Художественный клуб</a:t>
            </a:r>
            <a:endParaRPr>
              <a:solidFill>
                <a:schemeClr val="accent5"/>
              </a:solidFill>
            </a:endParaRPr>
          </a:p>
          <a:p>
            <a:pPr indent="0" lvl="0" marL="0" rtl="0" algn="l">
              <a:lnSpc>
                <a:spcPct val="150000"/>
              </a:lnSpc>
              <a:spcBef>
                <a:spcPts val="0"/>
              </a:spcBef>
              <a:spcAft>
                <a:spcPts val="0"/>
              </a:spcAft>
              <a:buNone/>
            </a:pPr>
            <a:r>
              <a:rPr lang="ru"/>
              <a:t>Итоги первого месяца работы</a:t>
            </a:r>
            <a:endParaRPr/>
          </a:p>
        </p:txBody>
      </p:sp>
      <p:sp>
        <p:nvSpPr>
          <p:cNvPr id="477" name="Google Shape;477;p54"/>
          <p:cNvSpPr txBox="1"/>
          <p:nvPr/>
        </p:nvSpPr>
        <p:spPr>
          <a:xfrm>
            <a:off x="6589800" y="2039000"/>
            <a:ext cx="2529900" cy="706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None/>
            </a:pPr>
            <a:r>
              <a:rPr lang="ru" sz="1000">
                <a:solidFill>
                  <a:srgbClr val="31394D"/>
                </a:solidFill>
                <a:latin typeface="Raleway"/>
                <a:ea typeface="Raleway"/>
                <a:cs typeface="Raleway"/>
                <a:sym typeface="Raleway"/>
              </a:rPr>
              <a:t>Шутова Ксения Юрьевна </a:t>
            </a:r>
            <a:endParaRPr sz="1000">
              <a:solidFill>
                <a:srgbClr val="31394D"/>
              </a:solidFill>
              <a:latin typeface="Raleway"/>
              <a:ea typeface="Raleway"/>
              <a:cs typeface="Raleway"/>
              <a:sym typeface="Raleway"/>
            </a:endParaRPr>
          </a:p>
          <a:p>
            <a:pPr indent="0" lvl="0" marL="0" rtl="0" algn="ctr">
              <a:spcBef>
                <a:spcPts val="0"/>
              </a:spcBef>
              <a:spcAft>
                <a:spcPts val="0"/>
              </a:spcAft>
              <a:buNone/>
            </a:pPr>
            <a:r>
              <a:rPr lang="ru" sz="1000">
                <a:solidFill>
                  <a:srgbClr val="31394D"/>
                </a:solidFill>
                <a:latin typeface="Raleway"/>
                <a:ea typeface="Raleway"/>
                <a:cs typeface="Raleway"/>
                <a:sym typeface="Raleway"/>
              </a:rPr>
              <a:t>инженер </a:t>
            </a:r>
            <a:endParaRPr sz="1000">
              <a:solidFill>
                <a:srgbClr val="31394D"/>
              </a:solidFill>
              <a:latin typeface="Raleway"/>
              <a:ea typeface="Raleway"/>
              <a:cs typeface="Raleway"/>
              <a:sym typeface="Raleway"/>
            </a:endParaRPr>
          </a:p>
          <a:p>
            <a:pPr indent="0" lvl="0" marL="0" rtl="0" algn="ctr">
              <a:spcBef>
                <a:spcPts val="0"/>
              </a:spcBef>
              <a:spcAft>
                <a:spcPts val="0"/>
              </a:spcAft>
              <a:buNone/>
            </a:pPr>
            <a:r>
              <a:rPr lang="ru" sz="1000">
                <a:solidFill>
                  <a:srgbClr val="31394D"/>
                </a:solidFill>
                <a:latin typeface="Raleway"/>
                <a:ea typeface="Raleway"/>
                <a:cs typeface="Raleway"/>
                <a:sym typeface="Raleway"/>
              </a:rPr>
              <a:t>Лаборатория № 18</a:t>
            </a:r>
            <a:endParaRPr sz="1000">
              <a:solidFill>
                <a:srgbClr val="31394D"/>
              </a:solidFill>
              <a:latin typeface="Raleway"/>
              <a:ea typeface="Raleway"/>
              <a:cs typeface="Raleway"/>
              <a:sym typeface="Raleway"/>
            </a:endParaRPr>
          </a:p>
          <a:p>
            <a:pPr indent="0" lvl="0" marL="0" rtl="0" algn="ctr">
              <a:spcBef>
                <a:spcPts val="0"/>
              </a:spcBef>
              <a:spcAft>
                <a:spcPts val="0"/>
              </a:spcAft>
              <a:buNone/>
            </a:pPr>
            <a:r>
              <a:rPr lang="ru" sz="1000">
                <a:solidFill>
                  <a:srgbClr val="31394D"/>
                </a:solidFill>
                <a:latin typeface="Raleway"/>
                <a:ea typeface="Raleway"/>
                <a:cs typeface="Raleway"/>
                <a:sym typeface="Raleway"/>
              </a:rPr>
              <a:t>+7(985)199-02-16</a:t>
            </a:r>
            <a:endParaRPr sz="1000">
              <a:solidFill>
                <a:srgbClr val="31394D"/>
              </a:solidFill>
              <a:latin typeface="Raleway"/>
              <a:ea typeface="Raleway"/>
              <a:cs typeface="Raleway"/>
              <a:sym typeface="Raleway"/>
            </a:endParaRPr>
          </a:p>
          <a:p>
            <a:pPr indent="0" lvl="0" marL="0" rtl="0" algn="ctr">
              <a:spcBef>
                <a:spcPts val="0"/>
              </a:spcBef>
              <a:spcAft>
                <a:spcPts val="0"/>
              </a:spcAft>
              <a:buNone/>
            </a:pPr>
            <a:r>
              <a:t/>
            </a:r>
            <a:endParaRPr sz="1300">
              <a:solidFill>
                <a:srgbClr val="31394D"/>
              </a:solidFill>
              <a:latin typeface="Calibri"/>
              <a:ea typeface="Calibri"/>
              <a:cs typeface="Calibri"/>
              <a:sym typeface="Calibri"/>
            </a:endParaRPr>
          </a:p>
          <a:p>
            <a:pPr indent="0" lvl="0" marL="0" rtl="0" algn="ctr">
              <a:spcBef>
                <a:spcPts val="0"/>
              </a:spcBef>
              <a:spcAft>
                <a:spcPts val="0"/>
              </a:spcAft>
              <a:buClr>
                <a:srgbClr val="000000"/>
              </a:buClr>
              <a:buFont typeface="Arial"/>
              <a:buNone/>
            </a:pPr>
            <a:r>
              <a:t/>
            </a:r>
            <a:endParaRPr sz="1300">
              <a:solidFill>
                <a:srgbClr val="31394D"/>
              </a:solidFill>
              <a:latin typeface="Calibri"/>
              <a:ea typeface="Calibri"/>
              <a:cs typeface="Calibri"/>
              <a:sym typeface="Calibri"/>
            </a:endParaRPr>
          </a:p>
          <a:p>
            <a:pPr indent="0" lvl="0" marL="0" rtl="0" algn="ctr">
              <a:lnSpc>
                <a:spcPct val="90000"/>
              </a:lnSpc>
              <a:spcBef>
                <a:spcPts val="0"/>
              </a:spcBef>
              <a:spcAft>
                <a:spcPts val="200"/>
              </a:spcAft>
              <a:buNone/>
            </a:pPr>
            <a:r>
              <a:t/>
            </a:r>
            <a:endParaRPr sz="1100">
              <a:solidFill>
                <a:schemeClr val="dk2"/>
              </a:solidFill>
              <a:latin typeface="Merriweather"/>
              <a:ea typeface="Merriweather"/>
              <a:cs typeface="Merriweather"/>
              <a:sym typeface="Merriweather"/>
            </a:endParaRPr>
          </a:p>
        </p:txBody>
      </p:sp>
      <p:sp>
        <p:nvSpPr>
          <p:cNvPr id="478" name="Google Shape;478;p54"/>
          <p:cNvSpPr txBox="1"/>
          <p:nvPr/>
        </p:nvSpPr>
        <p:spPr>
          <a:xfrm>
            <a:off x="6461400" y="4372450"/>
            <a:ext cx="2786700" cy="706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None/>
            </a:pPr>
            <a:r>
              <a:rPr lang="ru" sz="1000">
                <a:solidFill>
                  <a:srgbClr val="31394D"/>
                </a:solidFill>
                <a:latin typeface="Raleway"/>
                <a:ea typeface="Raleway"/>
                <a:cs typeface="Raleway"/>
                <a:sym typeface="Raleway"/>
              </a:rPr>
              <a:t>Нечаева Полина Александровна</a:t>
            </a:r>
            <a:br>
              <a:rPr lang="ru" sz="1000">
                <a:solidFill>
                  <a:srgbClr val="31394D"/>
                </a:solidFill>
                <a:latin typeface="Raleway"/>
                <a:ea typeface="Raleway"/>
                <a:cs typeface="Raleway"/>
                <a:sym typeface="Raleway"/>
              </a:rPr>
            </a:br>
            <a:r>
              <a:rPr lang="ru" sz="1000">
                <a:solidFill>
                  <a:srgbClr val="31394D"/>
                </a:solidFill>
                <a:latin typeface="Raleway"/>
                <a:ea typeface="Raleway"/>
                <a:cs typeface="Raleway"/>
                <a:sym typeface="Raleway"/>
              </a:rPr>
              <a:t>инженер-программист </a:t>
            </a:r>
            <a:endParaRPr sz="1000">
              <a:solidFill>
                <a:srgbClr val="31394D"/>
              </a:solidFill>
              <a:latin typeface="Raleway"/>
              <a:ea typeface="Raleway"/>
              <a:cs typeface="Raleway"/>
              <a:sym typeface="Raleway"/>
            </a:endParaRPr>
          </a:p>
          <a:p>
            <a:pPr indent="0" lvl="0" marL="0" rtl="0" algn="ctr">
              <a:spcBef>
                <a:spcPts val="0"/>
              </a:spcBef>
              <a:spcAft>
                <a:spcPts val="0"/>
              </a:spcAft>
              <a:buNone/>
            </a:pPr>
            <a:r>
              <a:rPr lang="ru" sz="1000">
                <a:solidFill>
                  <a:srgbClr val="31394D"/>
                </a:solidFill>
                <a:latin typeface="Raleway"/>
                <a:ea typeface="Raleway"/>
                <a:cs typeface="Raleway"/>
                <a:sym typeface="Raleway"/>
              </a:rPr>
              <a:t>Лаборатория № 11</a:t>
            </a:r>
            <a:endParaRPr sz="1000">
              <a:solidFill>
                <a:srgbClr val="31394D"/>
              </a:solidFill>
              <a:latin typeface="Raleway"/>
              <a:ea typeface="Raleway"/>
              <a:cs typeface="Raleway"/>
              <a:sym typeface="Raleway"/>
            </a:endParaRPr>
          </a:p>
          <a:p>
            <a:pPr indent="0" lvl="0" marL="0" rtl="0" algn="ctr">
              <a:spcBef>
                <a:spcPts val="0"/>
              </a:spcBef>
              <a:spcAft>
                <a:spcPts val="0"/>
              </a:spcAft>
              <a:buNone/>
            </a:pPr>
            <a:r>
              <a:rPr lang="ru" sz="1000">
                <a:solidFill>
                  <a:srgbClr val="31394D"/>
                </a:solidFill>
                <a:latin typeface="Raleway"/>
                <a:ea typeface="Raleway"/>
                <a:cs typeface="Raleway"/>
                <a:sym typeface="Raleway"/>
              </a:rPr>
              <a:t>+7(918)233-60-53</a:t>
            </a:r>
            <a:endParaRPr sz="1000">
              <a:solidFill>
                <a:srgbClr val="31394D"/>
              </a:solidFill>
              <a:latin typeface="Raleway"/>
              <a:ea typeface="Raleway"/>
              <a:cs typeface="Raleway"/>
              <a:sym typeface="Raleway"/>
            </a:endParaRPr>
          </a:p>
          <a:p>
            <a:pPr indent="0" lvl="0" marL="0" rtl="0" algn="ctr">
              <a:spcBef>
                <a:spcPts val="0"/>
              </a:spcBef>
              <a:spcAft>
                <a:spcPts val="0"/>
              </a:spcAft>
              <a:buNone/>
            </a:pPr>
            <a:r>
              <a:t/>
            </a:r>
            <a:endParaRPr sz="1300">
              <a:solidFill>
                <a:srgbClr val="31394D"/>
              </a:solidFill>
              <a:latin typeface="Calibri"/>
              <a:ea typeface="Calibri"/>
              <a:cs typeface="Calibri"/>
              <a:sym typeface="Calibri"/>
            </a:endParaRPr>
          </a:p>
          <a:p>
            <a:pPr indent="0" lvl="0" marL="0" rtl="0" algn="ctr">
              <a:spcBef>
                <a:spcPts val="0"/>
              </a:spcBef>
              <a:spcAft>
                <a:spcPts val="0"/>
              </a:spcAft>
              <a:buNone/>
            </a:pPr>
            <a:r>
              <a:t/>
            </a:r>
            <a:endParaRPr sz="1300">
              <a:solidFill>
                <a:srgbClr val="31394D"/>
              </a:solidFill>
              <a:latin typeface="Calibri"/>
              <a:ea typeface="Calibri"/>
              <a:cs typeface="Calibri"/>
              <a:sym typeface="Calibri"/>
            </a:endParaRPr>
          </a:p>
          <a:p>
            <a:pPr indent="0" lvl="0" marL="0" rtl="0" algn="ctr">
              <a:spcBef>
                <a:spcPts val="0"/>
              </a:spcBef>
              <a:spcAft>
                <a:spcPts val="0"/>
              </a:spcAft>
              <a:buNone/>
            </a:pPr>
            <a:r>
              <a:t/>
            </a:r>
            <a:endParaRPr sz="1300">
              <a:solidFill>
                <a:srgbClr val="31394D"/>
              </a:solidFill>
              <a:latin typeface="Calibri"/>
              <a:ea typeface="Calibri"/>
              <a:cs typeface="Calibri"/>
              <a:sym typeface="Calibri"/>
            </a:endParaRPr>
          </a:p>
          <a:p>
            <a:pPr indent="0" lvl="0" marL="0" rtl="0" algn="ctr">
              <a:spcBef>
                <a:spcPts val="0"/>
              </a:spcBef>
              <a:spcAft>
                <a:spcPts val="0"/>
              </a:spcAft>
              <a:buNone/>
            </a:pPr>
            <a:r>
              <a:t/>
            </a:r>
            <a:endParaRPr sz="1300">
              <a:solidFill>
                <a:srgbClr val="31394D"/>
              </a:solidFill>
              <a:latin typeface="Calibri"/>
              <a:ea typeface="Calibri"/>
              <a:cs typeface="Calibri"/>
              <a:sym typeface="Calibri"/>
            </a:endParaRPr>
          </a:p>
          <a:p>
            <a:pPr indent="0" lvl="0" marL="0" rtl="0" algn="ctr">
              <a:lnSpc>
                <a:spcPct val="90000"/>
              </a:lnSpc>
              <a:spcBef>
                <a:spcPts val="0"/>
              </a:spcBef>
              <a:spcAft>
                <a:spcPts val="200"/>
              </a:spcAft>
              <a:buNone/>
            </a:pPr>
            <a:r>
              <a:t/>
            </a:r>
            <a:endParaRPr sz="1100">
              <a:solidFill>
                <a:schemeClr val="dk2"/>
              </a:solidFill>
              <a:latin typeface="Merriweather"/>
              <a:ea typeface="Merriweather"/>
              <a:cs typeface="Merriweather"/>
              <a:sym typeface="Merriweather"/>
            </a:endParaRPr>
          </a:p>
        </p:txBody>
      </p:sp>
      <p:pic>
        <p:nvPicPr>
          <p:cNvPr id="479" name="Google Shape;479;p54"/>
          <p:cNvPicPr preferRelativeResize="0"/>
          <p:nvPr/>
        </p:nvPicPr>
        <p:blipFill>
          <a:blip r:embed="rId7">
            <a:alphaModFix/>
          </a:blip>
          <a:stretch>
            <a:fillRect/>
          </a:stretch>
        </p:blipFill>
        <p:spPr>
          <a:xfrm>
            <a:off x="7238038" y="2700300"/>
            <a:ext cx="1233425" cy="1625875"/>
          </a:xfrm>
          <a:prstGeom prst="rect">
            <a:avLst/>
          </a:prstGeom>
          <a:noFill/>
          <a:ln>
            <a:noFill/>
          </a:ln>
        </p:spPr>
      </p:pic>
      <p:pic>
        <p:nvPicPr>
          <p:cNvPr id="480" name="Google Shape;480;p54"/>
          <p:cNvPicPr preferRelativeResize="0"/>
          <p:nvPr/>
        </p:nvPicPr>
        <p:blipFill>
          <a:blip r:embed="rId8">
            <a:alphaModFix/>
          </a:blip>
          <a:stretch>
            <a:fillRect/>
          </a:stretch>
        </p:blipFill>
        <p:spPr>
          <a:xfrm>
            <a:off x="7261025" y="313028"/>
            <a:ext cx="1136700" cy="1751447"/>
          </a:xfrm>
          <a:prstGeom prst="rect">
            <a:avLst/>
          </a:prstGeom>
          <a:noFill/>
          <a:ln>
            <a:noFill/>
          </a:ln>
        </p:spPr>
      </p:pic>
      <p:cxnSp>
        <p:nvCxnSpPr>
          <p:cNvPr id="481" name="Google Shape;481;p54"/>
          <p:cNvCxnSpPr/>
          <p:nvPr/>
        </p:nvCxnSpPr>
        <p:spPr>
          <a:xfrm>
            <a:off x="6459075" y="1390400"/>
            <a:ext cx="19500" cy="3636300"/>
          </a:xfrm>
          <a:prstGeom prst="straightConnector1">
            <a:avLst/>
          </a:prstGeom>
          <a:noFill/>
          <a:ln cap="flat" cmpd="sng" w="9525">
            <a:solidFill>
              <a:schemeClr val="dk2"/>
            </a:solidFill>
            <a:prstDash val="solid"/>
            <a:round/>
            <a:headEnd len="med" w="med" type="none"/>
            <a:tailEnd len="med" w="med" type="none"/>
          </a:ln>
        </p:spPr>
      </p:cxnSp>
      <p:pic>
        <p:nvPicPr>
          <p:cNvPr id="482" name="Google Shape;482;p54"/>
          <p:cNvPicPr preferRelativeResize="0"/>
          <p:nvPr/>
        </p:nvPicPr>
        <p:blipFill>
          <a:blip r:embed="rId9">
            <a:alphaModFix/>
          </a:blip>
          <a:stretch>
            <a:fillRect/>
          </a:stretch>
        </p:blipFill>
        <p:spPr>
          <a:xfrm>
            <a:off x="502125" y="3989650"/>
            <a:ext cx="1136700" cy="1136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55"/>
          <p:cNvSpPr txBox="1"/>
          <p:nvPr/>
        </p:nvSpPr>
        <p:spPr>
          <a:xfrm>
            <a:off x="145850" y="1211425"/>
            <a:ext cx="3228000" cy="1885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ru" sz="1300">
                <a:latin typeface="Raleway"/>
                <a:ea typeface="Raleway"/>
                <a:cs typeface="Raleway"/>
                <a:sym typeface="Raleway"/>
              </a:rPr>
              <a:t>Подготовка к п</a:t>
            </a:r>
            <a:r>
              <a:rPr lang="ru" sz="1300">
                <a:latin typeface="Raleway"/>
                <a:ea typeface="Raleway"/>
                <a:cs typeface="Raleway"/>
                <a:sym typeface="Raleway"/>
              </a:rPr>
              <a:t>роведению музыкальных мероприятий: </a:t>
            </a:r>
            <a:r>
              <a:rPr lang="ru" sz="1300">
                <a:latin typeface="Raleway"/>
                <a:ea typeface="Raleway"/>
                <a:cs typeface="Raleway"/>
                <a:sym typeface="Raleway"/>
              </a:rPr>
              <a:t>новогодние вечера и дискотеки банкеты конференций и тематические коцерты.</a:t>
            </a:r>
            <a:endParaRPr sz="1300">
              <a:latin typeface="Raleway"/>
              <a:ea typeface="Raleway"/>
              <a:cs typeface="Raleway"/>
              <a:sym typeface="Raleway"/>
            </a:endParaRPr>
          </a:p>
          <a:p>
            <a:pPr indent="0" lvl="0" marL="0" rtl="0" algn="l">
              <a:lnSpc>
                <a:spcPct val="150000"/>
              </a:lnSpc>
              <a:spcBef>
                <a:spcPts val="0"/>
              </a:spcBef>
              <a:spcAft>
                <a:spcPts val="0"/>
              </a:spcAft>
              <a:buNone/>
            </a:pPr>
            <a:r>
              <a:rPr b="1" lang="ru" sz="1300">
                <a:latin typeface="Raleway"/>
                <a:ea typeface="Raleway"/>
                <a:cs typeface="Raleway"/>
                <a:sym typeface="Raleway"/>
              </a:rPr>
              <a:t>Регулярные концерты на УБС</a:t>
            </a:r>
            <a:endParaRPr b="1" sz="1300">
              <a:latin typeface="Raleway"/>
              <a:ea typeface="Raleway"/>
              <a:cs typeface="Raleway"/>
              <a:sym typeface="Raleway"/>
            </a:endParaRPr>
          </a:p>
        </p:txBody>
      </p:sp>
      <p:sp>
        <p:nvSpPr>
          <p:cNvPr id="488" name="Google Shape;488;p55"/>
          <p:cNvSpPr txBox="1"/>
          <p:nvPr/>
        </p:nvSpPr>
        <p:spPr>
          <a:xfrm>
            <a:off x="6147250" y="3040225"/>
            <a:ext cx="3162300" cy="706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lang="ru" sz="1100">
                <a:solidFill>
                  <a:schemeClr val="dk2"/>
                </a:solidFill>
                <a:latin typeface="Raleway"/>
                <a:ea typeface="Raleway"/>
                <a:cs typeface="Raleway"/>
                <a:sym typeface="Raleway"/>
              </a:rPr>
              <a:t>Кочетков Сергей Александрович </a:t>
            </a:r>
            <a:endParaRPr sz="1100">
              <a:solidFill>
                <a:schemeClr val="dk2"/>
              </a:solidFill>
              <a:latin typeface="Raleway"/>
              <a:ea typeface="Raleway"/>
              <a:cs typeface="Raleway"/>
              <a:sym typeface="Raleway"/>
            </a:endParaRPr>
          </a:p>
          <a:p>
            <a:pPr indent="0" lvl="0" marL="0" rtl="0" algn="ctr">
              <a:lnSpc>
                <a:spcPct val="90000"/>
              </a:lnSpc>
              <a:spcBef>
                <a:spcPts val="200"/>
              </a:spcBef>
              <a:spcAft>
                <a:spcPts val="200"/>
              </a:spcAft>
              <a:buNone/>
            </a:pPr>
            <a:r>
              <a:rPr lang="ru" sz="1100">
                <a:solidFill>
                  <a:schemeClr val="dk2"/>
                </a:solidFill>
                <a:latin typeface="Raleway"/>
                <a:ea typeface="Raleway"/>
                <a:cs typeface="Raleway"/>
                <a:sym typeface="Raleway"/>
              </a:rPr>
              <a:t>в.н.с. Лаборатория №37</a:t>
            </a:r>
            <a:endParaRPr sz="400">
              <a:solidFill>
                <a:schemeClr val="dk2"/>
              </a:solidFill>
              <a:latin typeface="Raleway"/>
              <a:ea typeface="Raleway"/>
              <a:cs typeface="Raleway"/>
              <a:sym typeface="Raleway"/>
            </a:endParaRPr>
          </a:p>
        </p:txBody>
      </p:sp>
      <p:sp>
        <p:nvSpPr>
          <p:cNvPr id="489" name="Google Shape;489;p55"/>
          <p:cNvSpPr txBox="1"/>
          <p:nvPr>
            <p:ph type="title"/>
          </p:nvPr>
        </p:nvSpPr>
        <p:spPr>
          <a:xfrm>
            <a:off x="194675" y="0"/>
            <a:ext cx="54672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lang="ru">
                <a:solidFill>
                  <a:schemeClr val="dk1"/>
                </a:solidFill>
              </a:rPr>
              <a:t>Музыкальный клуб</a:t>
            </a:r>
            <a:endParaRPr>
              <a:solidFill>
                <a:schemeClr val="dk1"/>
              </a:solidFill>
            </a:endParaRPr>
          </a:p>
          <a:p>
            <a:pPr indent="0" lvl="0" marL="0" rtl="0" algn="l">
              <a:lnSpc>
                <a:spcPct val="150000"/>
              </a:lnSpc>
              <a:spcBef>
                <a:spcPts val="0"/>
              </a:spcBef>
              <a:spcAft>
                <a:spcPts val="0"/>
              </a:spcAft>
              <a:buNone/>
            </a:pPr>
            <a:r>
              <a:rPr lang="ru"/>
              <a:t>Итоги первого месяца работы</a:t>
            </a:r>
            <a:endParaRPr/>
          </a:p>
        </p:txBody>
      </p:sp>
      <p:sp>
        <p:nvSpPr>
          <p:cNvPr id="490" name="Google Shape;490;p55"/>
          <p:cNvSpPr txBox="1"/>
          <p:nvPr/>
        </p:nvSpPr>
        <p:spPr>
          <a:xfrm>
            <a:off x="7010900" y="3388600"/>
            <a:ext cx="26193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 sz="1300" u="sng">
                <a:solidFill>
                  <a:schemeClr val="hlink"/>
                </a:solidFill>
                <a:latin typeface="Raleway"/>
                <a:ea typeface="Raleway"/>
                <a:cs typeface="Raleway"/>
                <a:sym typeface="Raleway"/>
                <a:hlinkClick r:id="rId3"/>
              </a:rPr>
              <a:t>kos@ipu.ru</a:t>
            </a:r>
            <a:endParaRPr sz="1300">
              <a:solidFill>
                <a:schemeClr val="dk2"/>
              </a:solidFill>
              <a:latin typeface="Raleway"/>
              <a:ea typeface="Raleway"/>
              <a:cs typeface="Raleway"/>
              <a:sym typeface="Raleway"/>
            </a:endParaRPr>
          </a:p>
          <a:p>
            <a:pPr indent="0" lvl="0" marL="0" rtl="0" algn="l">
              <a:spcBef>
                <a:spcPts val="0"/>
              </a:spcBef>
              <a:spcAft>
                <a:spcPts val="0"/>
              </a:spcAft>
              <a:buNone/>
            </a:pPr>
            <a:r>
              <a:rPr lang="ru" sz="1300">
                <a:solidFill>
                  <a:schemeClr val="dk2"/>
                </a:solidFill>
                <a:latin typeface="Raleway"/>
                <a:ea typeface="Raleway"/>
                <a:cs typeface="Raleway"/>
                <a:sym typeface="Raleway"/>
              </a:rPr>
              <a:t>+7 (963) 604-09-21</a:t>
            </a:r>
            <a:endParaRPr sz="1000">
              <a:solidFill>
                <a:schemeClr val="dk2"/>
              </a:solidFill>
              <a:latin typeface="Raleway"/>
              <a:ea typeface="Raleway"/>
              <a:cs typeface="Raleway"/>
              <a:sym typeface="Raleway"/>
            </a:endParaRPr>
          </a:p>
        </p:txBody>
      </p:sp>
      <p:pic>
        <p:nvPicPr>
          <p:cNvPr id="491" name="Google Shape;491;p55"/>
          <p:cNvPicPr preferRelativeResize="0"/>
          <p:nvPr/>
        </p:nvPicPr>
        <p:blipFill rotWithShape="1">
          <a:blip r:embed="rId4">
            <a:alphaModFix/>
          </a:blip>
          <a:srcRect b="0" l="0" r="0" t="0"/>
          <a:stretch/>
        </p:blipFill>
        <p:spPr>
          <a:xfrm>
            <a:off x="880475" y="3266625"/>
            <a:ext cx="5260114" cy="1751601"/>
          </a:xfrm>
          <a:prstGeom prst="rect">
            <a:avLst/>
          </a:prstGeom>
          <a:noFill/>
          <a:ln>
            <a:noFill/>
          </a:ln>
        </p:spPr>
      </p:pic>
      <p:cxnSp>
        <p:nvCxnSpPr>
          <p:cNvPr id="492" name="Google Shape;492;p55"/>
          <p:cNvCxnSpPr/>
          <p:nvPr/>
        </p:nvCxnSpPr>
        <p:spPr>
          <a:xfrm>
            <a:off x="6306675" y="1390400"/>
            <a:ext cx="19500" cy="3636300"/>
          </a:xfrm>
          <a:prstGeom prst="straightConnector1">
            <a:avLst/>
          </a:prstGeom>
          <a:noFill/>
          <a:ln cap="flat" cmpd="sng" w="9525">
            <a:solidFill>
              <a:schemeClr val="dk2"/>
            </a:solidFill>
            <a:prstDash val="solid"/>
            <a:round/>
            <a:headEnd len="med" w="med" type="none"/>
            <a:tailEnd len="med" w="med" type="none"/>
          </a:ln>
        </p:spPr>
      </p:cxnSp>
      <p:pic>
        <p:nvPicPr>
          <p:cNvPr id="493" name="Google Shape;493;p55"/>
          <p:cNvPicPr preferRelativeResize="0"/>
          <p:nvPr/>
        </p:nvPicPr>
        <p:blipFill rotWithShape="1">
          <a:blip r:embed="rId5">
            <a:alphaModFix/>
          </a:blip>
          <a:srcRect b="0" l="22827" r="10483" t="0"/>
          <a:stretch/>
        </p:blipFill>
        <p:spPr>
          <a:xfrm>
            <a:off x="6799600" y="1135225"/>
            <a:ext cx="1905700" cy="1905000"/>
          </a:xfrm>
          <a:prstGeom prst="rect">
            <a:avLst/>
          </a:prstGeom>
          <a:noFill/>
          <a:ln>
            <a:noFill/>
          </a:ln>
        </p:spPr>
      </p:pic>
      <p:pic>
        <p:nvPicPr>
          <p:cNvPr id="494" name="Google Shape;494;p55"/>
          <p:cNvPicPr preferRelativeResize="0"/>
          <p:nvPr/>
        </p:nvPicPr>
        <p:blipFill>
          <a:blip r:embed="rId6">
            <a:alphaModFix/>
          </a:blip>
          <a:stretch>
            <a:fillRect/>
          </a:stretch>
        </p:blipFill>
        <p:spPr>
          <a:xfrm>
            <a:off x="3461350" y="1364825"/>
            <a:ext cx="2628024" cy="175158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56"/>
          <p:cNvPicPr preferRelativeResize="0"/>
          <p:nvPr/>
        </p:nvPicPr>
        <p:blipFill>
          <a:blip r:embed="rId3">
            <a:alphaModFix/>
          </a:blip>
          <a:stretch>
            <a:fillRect/>
          </a:stretch>
        </p:blipFill>
        <p:spPr>
          <a:xfrm>
            <a:off x="5596000" y="1220825"/>
            <a:ext cx="2330425" cy="2021800"/>
          </a:xfrm>
          <a:prstGeom prst="rect">
            <a:avLst/>
          </a:prstGeom>
          <a:noFill/>
          <a:ln>
            <a:noFill/>
          </a:ln>
        </p:spPr>
      </p:pic>
      <p:sp>
        <p:nvSpPr>
          <p:cNvPr id="500" name="Google Shape;500;p56"/>
          <p:cNvSpPr txBox="1"/>
          <p:nvPr>
            <p:ph type="title"/>
          </p:nvPr>
        </p:nvSpPr>
        <p:spPr>
          <a:xfrm>
            <a:off x="443275" y="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t>Страницы СМУиС на сайте ИПУ РАН</a:t>
            </a:r>
            <a:endParaRPr/>
          </a:p>
        </p:txBody>
      </p:sp>
      <p:pic>
        <p:nvPicPr>
          <p:cNvPr id="501" name="Google Shape;501;p56"/>
          <p:cNvPicPr preferRelativeResize="0"/>
          <p:nvPr/>
        </p:nvPicPr>
        <p:blipFill>
          <a:blip r:embed="rId4">
            <a:alphaModFix/>
          </a:blip>
          <a:stretch>
            <a:fillRect/>
          </a:stretch>
        </p:blipFill>
        <p:spPr>
          <a:xfrm>
            <a:off x="7244450" y="582150"/>
            <a:ext cx="1863524" cy="2475326"/>
          </a:xfrm>
          <a:prstGeom prst="rect">
            <a:avLst/>
          </a:prstGeom>
          <a:noFill/>
          <a:ln>
            <a:noFill/>
          </a:ln>
        </p:spPr>
      </p:pic>
      <p:pic>
        <p:nvPicPr>
          <p:cNvPr id="502" name="Google Shape;502;p56"/>
          <p:cNvPicPr preferRelativeResize="0"/>
          <p:nvPr/>
        </p:nvPicPr>
        <p:blipFill>
          <a:blip r:embed="rId5">
            <a:alphaModFix/>
          </a:blip>
          <a:stretch>
            <a:fillRect/>
          </a:stretch>
        </p:blipFill>
        <p:spPr>
          <a:xfrm>
            <a:off x="6372700" y="2451491"/>
            <a:ext cx="2300075" cy="2598558"/>
          </a:xfrm>
          <a:prstGeom prst="rect">
            <a:avLst/>
          </a:prstGeom>
          <a:noFill/>
          <a:ln>
            <a:noFill/>
          </a:ln>
        </p:spPr>
      </p:pic>
      <p:pic>
        <p:nvPicPr>
          <p:cNvPr id="503" name="Google Shape;503;p56"/>
          <p:cNvPicPr preferRelativeResize="0"/>
          <p:nvPr/>
        </p:nvPicPr>
        <p:blipFill>
          <a:blip r:embed="rId6">
            <a:alphaModFix/>
          </a:blip>
          <a:stretch>
            <a:fillRect/>
          </a:stretch>
        </p:blipFill>
        <p:spPr>
          <a:xfrm>
            <a:off x="135575" y="1162000"/>
            <a:ext cx="5302275" cy="3281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57"/>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a:t>Вакансии (дополняется)</a:t>
            </a:r>
            <a:endParaRPr/>
          </a:p>
        </p:txBody>
      </p:sp>
      <p:sp>
        <p:nvSpPr>
          <p:cNvPr id="509" name="Google Shape;509;p57"/>
          <p:cNvSpPr txBox="1"/>
          <p:nvPr>
            <p:ph idx="1" type="body"/>
          </p:nvPr>
        </p:nvSpPr>
        <p:spPr>
          <a:xfrm>
            <a:off x="4692625" y="368025"/>
            <a:ext cx="4166400" cy="451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Font typeface="Raleway"/>
              <a:buChar char="●"/>
            </a:pPr>
            <a:r>
              <a:rPr lang="ru" sz="1200">
                <a:solidFill>
                  <a:schemeClr val="dk1"/>
                </a:solidFill>
                <a:latin typeface="Raleway"/>
                <a:ea typeface="Raleway"/>
                <a:cs typeface="Raleway"/>
                <a:sym typeface="Raleway"/>
              </a:rPr>
              <a:t>Прием заявок молодых ученых</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ru" sz="1200">
                <a:solidFill>
                  <a:schemeClr val="dk1"/>
                </a:solidFill>
                <a:latin typeface="Raleway"/>
                <a:ea typeface="Raleway"/>
                <a:cs typeface="Raleway"/>
                <a:sym typeface="Raleway"/>
              </a:rPr>
              <a:t>Создание коливингов для молодых ученых</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ru" sz="1200">
                <a:solidFill>
                  <a:schemeClr val="dk1"/>
                </a:solidFill>
                <a:latin typeface="Raleway"/>
                <a:ea typeface="Raleway"/>
                <a:cs typeface="Raleway"/>
                <a:sym typeface="Raleway"/>
              </a:rPr>
              <a:t>Организация жилищного кооператива</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ru" sz="1200">
                <a:solidFill>
                  <a:schemeClr val="dk1"/>
                </a:solidFill>
                <a:latin typeface="Raleway"/>
                <a:ea typeface="Raleway"/>
                <a:cs typeface="Raleway"/>
                <a:sym typeface="Raleway"/>
              </a:rPr>
              <a:t>Исследование биохакинга</a:t>
            </a:r>
            <a:endParaRPr sz="1200">
              <a:solidFill>
                <a:schemeClr val="dk1"/>
              </a:solidFill>
              <a:latin typeface="Raleway"/>
              <a:ea typeface="Raleway"/>
              <a:cs typeface="Raleway"/>
              <a:sym typeface="Raleway"/>
            </a:endParaRPr>
          </a:p>
          <a:p>
            <a:pPr indent="-304800" lvl="0" marL="457200" rtl="0" algn="l">
              <a:lnSpc>
                <a:spcPct val="95000"/>
              </a:lnSpc>
              <a:spcBef>
                <a:spcPts val="0"/>
              </a:spcBef>
              <a:spcAft>
                <a:spcPts val="0"/>
              </a:spcAft>
              <a:buClr>
                <a:schemeClr val="dk1"/>
              </a:buClr>
              <a:buSzPts val="1200"/>
              <a:buFont typeface="Raleway"/>
              <a:buChar char="●"/>
            </a:pPr>
            <a:r>
              <a:rPr lang="ru" sz="1200">
                <a:solidFill>
                  <a:schemeClr val="dk1"/>
                </a:solidFill>
                <a:latin typeface="Raleway"/>
                <a:ea typeface="Raleway"/>
                <a:cs typeface="Raleway"/>
                <a:sym typeface="Raleway"/>
              </a:rPr>
              <a:t>Помощь в сохранении традиций института: организация встреч ветеранов Института с молодыми учеными, поддержка создания и развития музея и другое</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ru" sz="1200">
                <a:solidFill>
                  <a:schemeClr val="dk1"/>
                </a:solidFill>
                <a:latin typeface="Raleway"/>
                <a:ea typeface="Raleway"/>
                <a:cs typeface="Raleway"/>
                <a:sym typeface="Raleway"/>
              </a:rPr>
              <a:t>Помощь в создании онлайн-курсов</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ru" sz="1200">
                <a:solidFill>
                  <a:schemeClr val="dk1"/>
                </a:solidFill>
                <a:latin typeface="Raleway"/>
                <a:ea typeface="Raleway"/>
                <a:cs typeface="Raleway"/>
                <a:sym typeface="Raleway"/>
              </a:rPr>
              <a:t>Ведение клуба английского языка </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ru" sz="1200">
                <a:solidFill>
                  <a:schemeClr val="dk1"/>
                </a:solidFill>
                <a:latin typeface="Raleway"/>
                <a:ea typeface="Raleway"/>
                <a:cs typeface="Raleway"/>
                <a:sym typeface="Raleway"/>
              </a:rPr>
              <a:t>Создание клуба квантовых вычислений</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ru" sz="1200">
                <a:solidFill>
                  <a:schemeClr val="dk1"/>
                </a:solidFill>
                <a:latin typeface="Raleway"/>
                <a:ea typeface="Raleway"/>
                <a:cs typeface="Raleway"/>
                <a:sym typeface="Raleway"/>
              </a:rPr>
              <a:t>Создание клуба нейроинтерфейсов</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ru" sz="1200">
                <a:solidFill>
                  <a:schemeClr val="dk1"/>
                </a:solidFill>
                <a:latin typeface="Raleway"/>
                <a:ea typeface="Raleway"/>
                <a:cs typeface="Raleway"/>
                <a:sym typeface="Raleway"/>
              </a:rPr>
              <a:t>Ведение киноклуба</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ru" sz="1200">
                <a:solidFill>
                  <a:schemeClr val="dk1"/>
                </a:solidFill>
                <a:latin typeface="Raleway"/>
                <a:ea typeface="Raleway"/>
                <a:cs typeface="Raleway"/>
                <a:sym typeface="Raleway"/>
              </a:rPr>
              <a:t>Ведение футбольного клуба</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ru" sz="1200">
                <a:solidFill>
                  <a:schemeClr val="dk1"/>
                </a:solidFill>
                <a:latin typeface="Raleway"/>
                <a:ea typeface="Raleway"/>
                <a:cs typeface="Raleway"/>
                <a:sym typeface="Raleway"/>
              </a:rPr>
              <a:t>Ведение волейбольного клуба</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ru" sz="1200">
                <a:solidFill>
                  <a:schemeClr val="dk1"/>
                </a:solidFill>
                <a:latin typeface="Raleway"/>
                <a:ea typeface="Raleway"/>
                <a:cs typeface="Raleway"/>
                <a:sym typeface="Raleway"/>
              </a:rPr>
              <a:t>Ведение баскетбольного клуба</a:t>
            </a:r>
            <a:endParaRPr sz="1200">
              <a:solidFill>
                <a:schemeClr val="dk1"/>
              </a:solidFill>
              <a:latin typeface="Raleway"/>
              <a:ea typeface="Raleway"/>
              <a:cs typeface="Raleway"/>
              <a:sym typeface="Raleway"/>
            </a:endParaRPr>
          </a:p>
          <a:p>
            <a:pPr indent="-304800" lvl="0" marL="457200" rtl="0" algn="l">
              <a:spcBef>
                <a:spcPts val="0"/>
              </a:spcBef>
              <a:spcAft>
                <a:spcPts val="0"/>
              </a:spcAft>
              <a:buClr>
                <a:schemeClr val="dk1"/>
              </a:buClr>
              <a:buSzPts val="1200"/>
              <a:buFont typeface="Raleway"/>
              <a:buChar char="●"/>
            </a:pPr>
            <a:r>
              <a:rPr lang="ru" sz="1200">
                <a:solidFill>
                  <a:schemeClr val="dk1"/>
                </a:solidFill>
                <a:latin typeface="Raleway"/>
                <a:ea typeface="Raleway"/>
                <a:cs typeface="Raleway"/>
                <a:sym typeface="Raleway"/>
              </a:rPr>
              <a:t>Ведение теннисного клуба </a:t>
            </a:r>
            <a:endParaRPr sz="1200">
              <a:solidFill>
                <a:schemeClr val="dk1"/>
              </a:solidFill>
              <a:latin typeface="Raleway"/>
              <a:ea typeface="Raleway"/>
              <a:cs typeface="Raleway"/>
              <a:sym typeface="Raleway"/>
            </a:endParaRPr>
          </a:p>
        </p:txBody>
      </p:sp>
      <p:pic>
        <p:nvPicPr>
          <p:cNvPr id="510" name="Google Shape;510;p57"/>
          <p:cNvPicPr preferRelativeResize="0"/>
          <p:nvPr/>
        </p:nvPicPr>
        <p:blipFill>
          <a:blip r:embed="rId3">
            <a:alphaModFix/>
          </a:blip>
          <a:stretch>
            <a:fillRect/>
          </a:stretch>
        </p:blipFill>
        <p:spPr>
          <a:xfrm>
            <a:off x="438475" y="1680050"/>
            <a:ext cx="2951399" cy="2951399"/>
          </a:xfrm>
          <a:prstGeom prst="rect">
            <a:avLst/>
          </a:prstGeom>
          <a:noFill/>
          <a:ln>
            <a:noFill/>
          </a:ln>
        </p:spPr>
      </p:pic>
      <p:sp>
        <p:nvSpPr>
          <p:cNvPr id="511" name="Google Shape;511;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58"/>
          <p:cNvSpPr txBox="1"/>
          <p:nvPr>
            <p:ph type="title"/>
          </p:nvPr>
        </p:nvSpPr>
        <p:spPr>
          <a:xfrm>
            <a:off x="68275" y="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solidFill>
                  <a:srgbClr val="168DBA"/>
                </a:solidFill>
              </a:rPr>
              <a:t>Контакты</a:t>
            </a:r>
            <a:endParaRPr>
              <a:solidFill>
                <a:srgbClr val="168DBA"/>
              </a:solidFill>
            </a:endParaRPr>
          </a:p>
        </p:txBody>
      </p:sp>
      <p:sp>
        <p:nvSpPr>
          <p:cNvPr id="517" name="Google Shape;517;p58"/>
          <p:cNvSpPr txBox="1"/>
          <p:nvPr/>
        </p:nvSpPr>
        <p:spPr>
          <a:xfrm>
            <a:off x="552450" y="1364050"/>
            <a:ext cx="7877100" cy="3498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None/>
            </a:pPr>
            <a:r>
              <a:rPr b="1" lang="ru">
                <a:solidFill>
                  <a:schemeClr val="dk2"/>
                </a:solidFill>
                <a:latin typeface="Raleway"/>
                <a:ea typeface="Raleway"/>
                <a:cs typeface="Raleway"/>
                <a:sym typeface="Raleway"/>
              </a:rPr>
              <a:t>Общий чат молодых ученых Института:</a:t>
            </a:r>
            <a:endParaRPr b="1">
              <a:solidFill>
                <a:schemeClr val="dk2"/>
              </a:solidFill>
              <a:latin typeface="Raleway"/>
              <a:ea typeface="Raleway"/>
              <a:cs typeface="Raleway"/>
              <a:sym typeface="Raleway"/>
            </a:endParaRPr>
          </a:p>
          <a:p>
            <a:pPr indent="0" lvl="0" marL="0" rtl="0" algn="l">
              <a:lnSpc>
                <a:spcPct val="90000"/>
              </a:lnSpc>
              <a:spcBef>
                <a:spcPts val="800"/>
              </a:spcBef>
              <a:spcAft>
                <a:spcPts val="0"/>
              </a:spcAft>
              <a:buNone/>
            </a:pPr>
            <a:r>
              <a:rPr b="1" lang="ru">
                <a:solidFill>
                  <a:schemeClr val="dk2"/>
                </a:solidFill>
                <a:latin typeface="Raleway"/>
                <a:ea typeface="Raleway"/>
                <a:cs typeface="Raleway"/>
                <a:sym typeface="Raleway"/>
              </a:rPr>
              <a:t>        </a:t>
            </a:r>
            <a:r>
              <a:rPr b="1" lang="ru" u="sng">
                <a:solidFill>
                  <a:schemeClr val="accent5"/>
                </a:solidFill>
                <a:latin typeface="Raleway"/>
                <a:ea typeface="Raleway"/>
                <a:cs typeface="Raleway"/>
                <a:sym typeface="Raleway"/>
                <a:hlinkClick r:id="rId3">
                  <a:extLst>
                    <a:ext uri="{A12FA001-AC4F-418D-AE19-62706E023703}">
                      <ahyp:hlinkClr val="tx"/>
                    </a:ext>
                  </a:extLst>
                </a:hlinkClick>
              </a:rPr>
              <a:t>https://t.me/+rLxo80NbBQA5YzE6</a:t>
            </a:r>
            <a:endParaRPr b="1">
              <a:solidFill>
                <a:schemeClr val="dk2"/>
              </a:solidFill>
              <a:latin typeface="Raleway"/>
              <a:ea typeface="Raleway"/>
              <a:cs typeface="Raleway"/>
              <a:sym typeface="Raleway"/>
            </a:endParaRPr>
          </a:p>
          <a:p>
            <a:pPr indent="-184150" lvl="0" marL="177800" rtl="0" algn="l">
              <a:lnSpc>
                <a:spcPct val="90000"/>
              </a:lnSpc>
              <a:spcBef>
                <a:spcPts val="800"/>
              </a:spcBef>
              <a:spcAft>
                <a:spcPts val="0"/>
              </a:spcAft>
              <a:buClr>
                <a:schemeClr val="dk2"/>
              </a:buClr>
              <a:buSzPts val="1100"/>
              <a:buFont typeface="Raleway"/>
              <a:buChar char="•"/>
            </a:pPr>
            <a:r>
              <a:rPr lang="ru">
                <a:solidFill>
                  <a:schemeClr val="dk2"/>
                </a:solidFill>
                <a:latin typeface="Raleway"/>
                <a:ea typeface="Raleway"/>
                <a:cs typeface="Raleway"/>
                <a:sym typeface="Raleway"/>
              </a:rPr>
              <a:t>Art Science:  </a:t>
            </a:r>
            <a:endParaRPr>
              <a:solidFill>
                <a:schemeClr val="dk2"/>
              </a:solidFill>
              <a:latin typeface="Raleway"/>
              <a:ea typeface="Raleway"/>
              <a:cs typeface="Raleway"/>
              <a:sym typeface="Raleway"/>
            </a:endParaRPr>
          </a:p>
          <a:p>
            <a:pPr indent="0" lvl="0" marL="457200" rtl="0" algn="l">
              <a:lnSpc>
                <a:spcPct val="90000"/>
              </a:lnSpc>
              <a:spcBef>
                <a:spcPts val="800"/>
              </a:spcBef>
              <a:spcAft>
                <a:spcPts val="0"/>
              </a:spcAft>
              <a:buNone/>
            </a:pPr>
            <a:r>
              <a:rPr lang="ru" u="sng">
                <a:solidFill>
                  <a:schemeClr val="hlink"/>
                </a:solidFill>
                <a:latin typeface="Raleway"/>
                <a:ea typeface="Raleway"/>
                <a:cs typeface="Raleway"/>
                <a:sym typeface="Raleway"/>
                <a:hlinkClick r:id="rId4"/>
              </a:rPr>
              <a:t>https://t.me/+N-CxlFGR2WNmOGQy</a:t>
            </a:r>
            <a:r>
              <a:rPr lang="ru">
                <a:solidFill>
                  <a:schemeClr val="dk2"/>
                </a:solidFill>
                <a:latin typeface="Raleway"/>
                <a:ea typeface="Raleway"/>
                <a:cs typeface="Raleway"/>
                <a:sym typeface="Raleway"/>
              </a:rPr>
              <a:t>  </a:t>
            </a:r>
            <a:endParaRPr>
              <a:solidFill>
                <a:schemeClr val="dk2"/>
              </a:solidFill>
              <a:latin typeface="Raleway"/>
              <a:ea typeface="Raleway"/>
              <a:cs typeface="Raleway"/>
              <a:sym typeface="Raleway"/>
            </a:endParaRPr>
          </a:p>
          <a:p>
            <a:pPr indent="-184150" lvl="0" marL="177800" rtl="0" algn="l">
              <a:lnSpc>
                <a:spcPct val="90000"/>
              </a:lnSpc>
              <a:spcBef>
                <a:spcPts val="800"/>
              </a:spcBef>
              <a:spcAft>
                <a:spcPts val="0"/>
              </a:spcAft>
              <a:buClr>
                <a:schemeClr val="dk2"/>
              </a:buClr>
              <a:buSzPts val="1100"/>
              <a:buFont typeface="Raleway"/>
              <a:buChar char="•"/>
            </a:pPr>
            <a:r>
              <a:rPr lang="ru">
                <a:solidFill>
                  <a:schemeClr val="dk2"/>
                </a:solidFill>
                <a:latin typeface="Raleway"/>
                <a:ea typeface="Raleway"/>
                <a:cs typeface="Raleway"/>
                <a:sym typeface="Raleway"/>
              </a:rPr>
              <a:t>Data Science:  </a:t>
            </a:r>
            <a:endParaRPr>
              <a:solidFill>
                <a:schemeClr val="dk2"/>
              </a:solidFill>
              <a:latin typeface="Raleway"/>
              <a:ea typeface="Raleway"/>
              <a:cs typeface="Raleway"/>
              <a:sym typeface="Raleway"/>
            </a:endParaRPr>
          </a:p>
          <a:p>
            <a:pPr indent="0" lvl="0" marL="457200" rtl="0" algn="l">
              <a:lnSpc>
                <a:spcPct val="90000"/>
              </a:lnSpc>
              <a:spcBef>
                <a:spcPts val="800"/>
              </a:spcBef>
              <a:spcAft>
                <a:spcPts val="0"/>
              </a:spcAft>
              <a:buNone/>
            </a:pPr>
            <a:r>
              <a:rPr lang="ru" u="sng">
                <a:solidFill>
                  <a:schemeClr val="hlink"/>
                </a:solidFill>
                <a:latin typeface="Raleway"/>
                <a:ea typeface="Raleway"/>
                <a:cs typeface="Raleway"/>
                <a:sym typeface="Raleway"/>
                <a:hlinkClick r:id="rId5"/>
              </a:rPr>
              <a:t>https://t.me/+oZeVkQPUZ54wZTZi</a:t>
            </a:r>
            <a:endParaRPr>
              <a:solidFill>
                <a:schemeClr val="dk2"/>
              </a:solidFill>
              <a:latin typeface="Raleway"/>
              <a:ea typeface="Raleway"/>
              <a:cs typeface="Raleway"/>
              <a:sym typeface="Raleway"/>
            </a:endParaRPr>
          </a:p>
          <a:p>
            <a:pPr indent="-184150" lvl="0" marL="177800" rtl="0" algn="l">
              <a:lnSpc>
                <a:spcPct val="90000"/>
              </a:lnSpc>
              <a:spcBef>
                <a:spcPts val="800"/>
              </a:spcBef>
              <a:spcAft>
                <a:spcPts val="0"/>
              </a:spcAft>
              <a:buClr>
                <a:schemeClr val="dk2"/>
              </a:buClr>
              <a:buSzPts val="1100"/>
              <a:buFont typeface="Raleway"/>
              <a:buChar char="•"/>
            </a:pPr>
            <a:r>
              <a:rPr lang="ru">
                <a:solidFill>
                  <a:schemeClr val="dk2"/>
                </a:solidFill>
                <a:latin typeface="Raleway"/>
                <a:ea typeface="Raleway"/>
                <a:cs typeface="Raleway"/>
                <a:sym typeface="Raleway"/>
              </a:rPr>
              <a:t>Баскетбол: </a:t>
            </a:r>
            <a:endParaRPr>
              <a:solidFill>
                <a:schemeClr val="dk2"/>
              </a:solidFill>
              <a:latin typeface="Raleway"/>
              <a:ea typeface="Raleway"/>
              <a:cs typeface="Raleway"/>
              <a:sym typeface="Raleway"/>
            </a:endParaRPr>
          </a:p>
          <a:p>
            <a:pPr indent="0" lvl="0" marL="457200" rtl="0" algn="l">
              <a:lnSpc>
                <a:spcPct val="90000"/>
              </a:lnSpc>
              <a:spcBef>
                <a:spcPts val="800"/>
              </a:spcBef>
              <a:spcAft>
                <a:spcPts val="0"/>
              </a:spcAft>
              <a:buNone/>
            </a:pPr>
            <a:r>
              <a:rPr lang="ru" u="sng">
                <a:solidFill>
                  <a:schemeClr val="hlink"/>
                </a:solidFill>
                <a:latin typeface="Raleway"/>
                <a:ea typeface="Raleway"/>
                <a:cs typeface="Raleway"/>
                <a:sym typeface="Raleway"/>
                <a:hlinkClick r:id="rId6"/>
              </a:rPr>
              <a:t>https://t.me/+Ej05NSyuGKe1lZLI</a:t>
            </a:r>
            <a:r>
              <a:rPr lang="ru">
                <a:solidFill>
                  <a:schemeClr val="dk2"/>
                </a:solidFill>
                <a:latin typeface="Raleway"/>
                <a:ea typeface="Raleway"/>
                <a:cs typeface="Raleway"/>
                <a:sym typeface="Raleway"/>
              </a:rPr>
              <a:t> </a:t>
            </a:r>
            <a:endParaRPr>
              <a:solidFill>
                <a:schemeClr val="dk2"/>
              </a:solidFill>
              <a:latin typeface="Raleway"/>
              <a:ea typeface="Raleway"/>
              <a:cs typeface="Raleway"/>
              <a:sym typeface="Raleway"/>
            </a:endParaRPr>
          </a:p>
          <a:p>
            <a:pPr indent="-184150" lvl="0" marL="177800" rtl="0" algn="l">
              <a:lnSpc>
                <a:spcPct val="90000"/>
              </a:lnSpc>
              <a:spcBef>
                <a:spcPts val="800"/>
              </a:spcBef>
              <a:spcAft>
                <a:spcPts val="0"/>
              </a:spcAft>
              <a:buClr>
                <a:schemeClr val="dk2"/>
              </a:buClr>
              <a:buSzPts val="1100"/>
              <a:buFont typeface="Raleway"/>
              <a:buChar char="•"/>
            </a:pPr>
            <a:r>
              <a:rPr lang="ru">
                <a:solidFill>
                  <a:schemeClr val="dk2"/>
                </a:solidFill>
                <a:latin typeface="Raleway"/>
                <a:ea typeface="Raleway"/>
                <a:cs typeface="Raleway"/>
                <a:sym typeface="Raleway"/>
              </a:rPr>
              <a:t>Беговой клуб:</a:t>
            </a:r>
            <a:endParaRPr>
              <a:solidFill>
                <a:schemeClr val="dk2"/>
              </a:solidFill>
              <a:latin typeface="Raleway"/>
              <a:ea typeface="Raleway"/>
              <a:cs typeface="Raleway"/>
              <a:sym typeface="Raleway"/>
            </a:endParaRPr>
          </a:p>
          <a:p>
            <a:pPr indent="0" lvl="0" marL="457200" rtl="0" algn="l">
              <a:lnSpc>
                <a:spcPct val="90000"/>
              </a:lnSpc>
              <a:spcBef>
                <a:spcPts val="800"/>
              </a:spcBef>
              <a:spcAft>
                <a:spcPts val="0"/>
              </a:spcAft>
              <a:buNone/>
            </a:pPr>
            <a:r>
              <a:rPr lang="ru" u="sng">
                <a:solidFill>
                  <a:schemeClr val="hlink"/>
                </a:solidFill>
                <a:latin typeface="Raleway"/>
                <a:ea typeface="Raleway"/>
                <a:cs typeface="Raleway"/>
                <a:sym typeface="Raleway"/>
                <a:hlinkClick r:id="rId7"/>
              </a:rPr>
              <a:t>https://t.me/+tFKG4niF1184NjM6</a:t>
            </a:r>
            <a:endParaRPr>
              <a:solidFill>
                <a:schemeClr val="dk2"/>
              </a:solidFill>
              <a:latin typeface="Raleway"/>
              <a:ea typeface="Raleway"/>
              <a:cs typeface="Raleway"/>
              <a:sym typeface="Raleway"/>
            </a:endParaRPr>
          </a:p>
          <a:p>
            <a:pPr indent="-184150" lvl="0" marL="177800" rtl="0" algn="l">
              <a:lnSpc>
                <a:spcPct val="90000"/>
              </a:lnSpc>
              <a:spcBef>
                <a:spcPts val="800"/>
              </a:spcBef>
              <a:spcAft>
                <a:spcPts val="0"/>
              </a:spcAft>
              <a:buClr>
                <a:schemeClr val="dk2"/>
              </a:buClr>
              <a:buSzPts val="1100"/>
              <a:buFont typeface="Raleway"/>
              <a:buChar char="•"/>
            </a:pPr>
            <a:r>
              <a:rPr lang="ru">
                <a:solidFill>
                  <a:schemeClr val="dk2"/>
                </a:solidFill>
                <a:latin typeface="Raleway"/>
                <a:ea typeface="Raleway"/>
                <a:cs typeface="Raleway"/>
                <a:sym typeface="Raleway"/>
              </a:rPr>
              <a:t>Игровой клуб:  </a:t>
            </a:r>
            <a:endParaRPr>
              <a:solidFill>
                <a:schemeClr val="dk2"/>
              </a:solidFill>
              <a:latin typeface="Raleway"/>
              <a:ea typeface="Raleway"/>
              <a:cs typeface="Raleway"/>
              <a:sym typeface="Raleway"/>
            </a:endParaRPr>
          </a:p>
          <a:p>
            <a:pPr indent="0" lvl="0" marL="457200" rtl="0" algn="l">
              <a:lnSpc>
                <a:spcPct val="90000"/>
              </a:lnSpc>
              <a:spcBef>
                <a:spcPts val="800"/>
              </a:spcBef>
              <a:spcAft>
                <a:spcPts val="0"/>
              </a:spcAft>
              <a:buNone/>
            </a:pPr>
            <a:r>
              <a:rPr lang="ru" u="sng">
                <a:solidFill>
                  <a:schemeClr val="hlink"/>
                </a:solidFill>
                <a:latin typeface="Raleway"/>
                <a:ea typeface="Raleway"/>
                <a:cs typeface="Raleway"/>
                <a:sym typeface="Raleway"/>
                <a:hlinkClick r:id="rId8"/>
              </a:rPr>
              <a:t>https://t.me/+nrPQ7T4W5aozMGYy</a:t>
            </a:r>
            <a:endParaRPr>
              <a:solidFill>
                <a:schemeClr val="dk2"/>
              </a:solidFill>
              <a:latin typeface="Raleway"/>
              <a:ea typeface="Raleway"/>
              <a:cs typeface="Raleway"/>
              <a:sym typeface="Raleway"/>
            </a:endParaRPr>
          </a:p>
          <a:p>
            <a:pPr indent="0" lvl="0" marL="457200" rtl="0" algn="l">
              <a:lnSpc>
                <a:spcPct val="90000"/>
              </a:lnSpc>
              <a:spcBef>
                <a:spcPts val="800"/>
              </a:spcBef>
              <a:spcAft>
                <a:spcPts val="0"/>
              </a:spcAft>
              <a:buNone/>
            </a:pPr>
            <a:r>
              <a:t/>
            </a:r>
            <a:endParaRPr>
              <a:solidFill>
                <a:schemeClr val="dk2"/>
              </a:solidFill>
              <a:latin typeface="Raleway"/>
              <a:ea typeface="Raleway"/>
              <a:cs typeface="Raleway"/>
              <a:sym typeface="Raleway"/>
            </a:endParaRPr>
          </a:p>
        </p:txBody>
      </p:sp>
      <p:sp>
        <p:nvSpPr>
          <p:cNvPr id="518" name="Google Shape;518;p58"/>
          <p:cNvSpPr txBox="1"/>
          <p:nvPr/>
        </p:nvSpPr>
        <p:spPr>
          <a:xfrm>
            <a:off x="4490250" y="1364050"/>
            <a:ext cx="3939300" cy="3498900"/>
          </a:xfrm>
          <a:prstGeom prst="rect">
            <a:avLst/>
          </a:prstGeom>
          <a:noFill/>
          <a:ln>
            <a:noFill/>
          </a:ln>
        </p:spPr>
        <p:txBody>
          <a:bodyPr anchorCtr="0" anchor="t" bIns="34275" lIns="68575" spcFirstLastPara="1" rIns="68575" wrap="square" tIns="34275">
            <a:noAutofit/>
          </a:bodyPr>
          <a:lstStyle/>
          <a:p>
            <a:pPr indent="-184150" lvl="0" marL="177800" rtl="0" algn="l">
              <a:lnSpc>
                <a:spcPct val="90000"/>
              </a:lnSpc>
              <a:spcBef>
                <a:spcPts val="800"/>
              </a:spcBef>
              <a:spcAft>
                <a:spcPts val="0"/>
              </a:spcAft>
              <a:buClr>
                <a:schemeClr val="dk2"/>
              </a:buClr>
              <a:buSzPts val="1100"/>
              <a:buFont typeface="Raleway"/>
              <a:buChar char="•"/>
            </a:pPr>
            <a:r>
              <a:rPr lang="ru">
                <a:solidFill>
                  <a:schemeClr val="dk2"/>
                </a:solidFill>
                <a:latin typeface="Raleway"/>
                <a:ea typeface="Raleway"/>
                <a:cs typeface="Raleway"/>
                <a:sym typeface="Raleway"/>
              </a:rPr>
              <a:t>Кендо и нагината:  </a:t>
            </a:r>
            <a:endParaRPr>
              <a:solidFill>
                <a:schemeClr val="dk2"/>
              </a:solidFill>
              <a:latin typeface="Raleway"/>
              <a:ea typeface="Raleway"/>
              <a:cs typeface="Raleway"/>
              <a:sym typeface="Raleway"/>
            </a:endParaRPr>
          </a:p>
          <a:p>
            <a:pPr indent="0" lvl="0" marL="457200" rtl="0" algn="l">
              <a:lnSpc>
                <a:spcPct val="90000"/>
              </a:lnSpc>
              <a:spcBef>
                <a:spcPts val="800"/>
              </a:spcBef>
              <a:spcAft>
                <a:spcPts val="0"/>
              </a:spcAft>
              <a:buNone/>
            </a:pPr>
            <a:r>
              <a:rPr lang="ru" u="sng">
                <a:solidFill>
                  <a:schemeClr val="hlink"/>
                </a:solidFill>
                <a:latin typeface="Raleway"/>
                <a:ea typeface="Raleway"/>
                <a:cs typeface="Raleway"/>
                <a:sym typeface="Raleway"/>
                <a:hlinkClick r:id="rId9"/>
              </a:rPr>
              <a:t>https://t.me/+ftOXIB13gL4xZDUy</a:t>
            </a:r>
            <a:endParaRPr>
              <a:solidFill>
                <a:schemeClr val="dk2"/>
              </a:solidFill>
              <a:latin typeface="Raleway"/>
              <a:ea typeface="Raleway"/>
              <a:cs typeface="Raleway"/>
              <a:sym typeface="Raleway"/>
            </a:endParaRPr>
          </a:p>
          <a:p>
            <a:pPr indent="-184150" lvl="0" marL="177800" rtl="0" algn="l">
              <a:lnSpc>
                <a:spcPct val="90000"/>
              </a:lnSpc>
              <a:spcBef>
                <a:spcPts val="800"/>
              </a:spcBef>
              <a:spcAft>
                <a:spcPts val="0"/>
              </a:spcAft>
              <a:buClr>
                <a:schemeClr val="dk2"/>
              </a:buClr>
              <a:buSzPts val="1100"/>
              <a:buFont typeface="Raleway"/>
              <a:buChar char="•"/>
            </a:pPr>
            <a:r>
              <a:rPr lang="ru">
                <a:solidFill>
                  <a:schemeClr val="dk2"/>
                </a:solidFill>
                <a:latin typeface="Raleway"/>
                <a:ea typeface="Raleway"/>
                <a:cs typeface="Raleway"/>
                <a:sym typeface="Raleway"/>
              </a:rPr>
              <a:t>Музыкальный клуб:  </a:t>
            </a:r>
            <a:endParaRPr>
              <a:solidFill>
                <a:schemeClr val="dk2"/>
              </a:solidFill>
              <a:latin typeface="Raleway"/>
              <a:ea typeface="Raleway"/>
              <a:cs typeface="Raleway"/>
              <a:sym typeface="Raleway"/>
            </a:endParaRPr>
          </a:p>
          <a:p>
            <a:pPr indent="0" lvl="0" marL="457200" rtl="0" algn="l">
              <a:lnSpc>
                <a:spcPct val="90000"/>
              </a:lnSpc>
              <a:spcBef>
                <a:spcPts val="800"/>
              </a:spcBef>
              <a:spcAft>
                <a:spcPts val="0"/>
              </a:spcAft>
              <a:buNone/>
            </a:pPr>
            <a:r>
              <a:rPr lang="ru" u="sng">
                <a:solidFill>
                  <a:schemeClr val="hlink"/>
                </a:solidFill>
                <a:latin typeface="Raleway"/>
                <a:ea typeface="Raleway"/>
                <a:cs typeface="Raleway"/>
                <a:sym typeface="Raleway"/>
                <a:hlinkClick r:id="rId10"/>
              </a:rPr>
              <a:t>https://t.me/+jNTWvCcI3aYwZTdi</a:t>
            </a:r>
            <a:r>
              <a:rPr lang="ru">
                <a:solidFill>
                  <a:schemeClr val="dk2"/>
                </a:solidFill>
                <a:latin typeface="Raleway"/>
                <a:ea typeface="Raleway"/>
                <a:cs typeface="Raleway"/>
                <a:sym typeface="Raleway"/>
              </a:rPr>
              <a:t>  </a:t>
            </a:r>
            <a:endParaRPr>
              <a:solidFill>
                <a:schemeClr val="dk2"/>
              </a:solidFill>
              <a:latin typeface="Raleway"/>
              <a:ea typeface="Raleway"/>
              <a:cs typeface="Raleway"/>
              <a:sym typeface="Raleway"/>
            </a:endParaRPr>
          </a:p>
          <a:p>
            <a:pPr indent="-184150" lvl="0" marL="177800" rtl="0" algn="l">
              <a:lnSpc>
                <a:spcPct val="90000"/>
              </a:lnSpc>
              <a:spcBef>
                <a:spcPts val="800"/>
              </a:spcBef>
              <a:spcAft>
                <a:spcPts val="0"/>
              </a:spcAft>
              <a:buClr>
                <a:schemeClr val="dk2"/>
              </a:buClr>
              <a:buSzPts val="1100"/>
              <a:buFont typeface="Raleway"/>
              <a:buChar char="•"/>
            </a:pPr>
            <a:r>
              <a:rPr lang="ru">
                <a:solidFill>
                  <a:schemeClr val="dk2"/>
                </a:solidFill>
                <a:latin typeface="Raleway"/>
                <a:ea typeface="Raleway"/>
                <a:cs typeface="Raleway"/>
                <a:sym typeface="Raleway"/>
              </a:rPr>
              <a:t>Робототехника и DIY-проекты:  </a:t>
            </a:r>
            <a:endParaRPr>
              <a:solidFill>
                <a:schemeClr val="dk2"/>
              </a:solidFill>
              <a:latin typeface="Raleway"/>
              <a:ea typeface="Raleway"/>
              <a:cs typeface="Raleway"/>
              <a:sym typeface="Raleway"/>
            </a:endParaRPr>
          </a:p>
          <a:p>
            <a:pPr indent="0" lvl="0" marL="457200" rtl="0" algn="l">
              <a:lnSpc>
                <a:spcPct val="90000"/>
              </a:lnSpc>
              <a:spcBef>
                <a:spcPts val="800"/>
              </a:spcBef>
              <a:spcAft>
                <a:spcPts val="0"/>
              </a:spcAft>
              <a:buNone/>
            </a:pPr>
            <a:r>
              <a:rPr lang="ru" u="sng">
                <a:solidFill>
                  <a:schemeClr val="hlink"/>
                </a:solidFill>
                <a:latin typeface="Raleway"/>
                <a:ea typeface="Raleway"/>
                <a:cs typeface="Raleway"/>
                <a:sym typeface="Raleway"/>
                <a:hlinkClick r:id="rId11"/>
              </a:rPr>
              <a:t>https://t.me/+_xrP4zCb8I41ZmUy</a:t>
            </a:r>
            <a:endParaRPr>
              <a:solidFill>
                <a:schemeClr val="dk2"/>
              </a:solidFill>
              <a:latin typeface="Raleway"/>
              <a:ea typeface="Raleway"/>
              <a:cs typeface="Raleway"/>
              <a:sym typeface="Raleway"/>
            </a:endParaRPr>
          </a:p>
          <a:p>
            <a:pPr indent="-184150" lvl="0" marL="177800" rtl="0" algn="l">
              <a:lnSpc>
                <a:spcPct val="90000"/>
              </a:lnSpc>
              <a:spcBef>
                <a:spcPts val="800"/>
              </a:spcBef>
              <a:spcAft>
                <a:spcPts val="0"/>
              </a:spcAft>
              <a:buClr>
                <a:schemeClr val="dk2"/>
              </a:buClr>
              <a:buSzPts val="1100"/>
              <a:buFont typeface="Raleway"/>
              <a:buChar char="•"/>
            </a:pPr>
            <a:r>
              <a:rPr lang="ru">
                <a:solidFill>
                  <a:schemeClr val="dk2"/>
                </a:solidFill>
                <a:latin typeface="Raleway"/>
                <a:ea typeface="Raleway"/>
                <a:cs typeface="Raleway"/>
                <a:sym typeface="Raleway"/>
              </a:rPr>
              <a:t>Спорт в ИПУ: </a:t>
            </a:r>
            <a:endParaRPr>
              <a:solidFill>
                <a:schemeClr val="dk2"/>
              </a:solidFill>
              <a:latin typeface="Raleway"/>
              <a:ea typeface="Raleway"/>
              <a:cs typeface="Raleway"/>
              <a:sym typeface="Raleway"/>
            </a:endParaRPr>
          </a:p>
          <a:p>
            <a:pPr indent="0" lvl="0" marL="457200" rtl="0" algn="l">
              <a:lnSpc>
                <a:spcPct val="90000"/>
              </a:lnSpc>
              <a:spcBef>
                <a:spcPts val="800"/>
              </a:spcBef>
              <a:spcAft>
                <a:spcPts val="0"/>
              </a:spcAft>
              <a:buNone/>
            </a:pPr>
            <a:r>
              <a:rPr lang="ru" u="sng">
                <a:solidFill>
                  <a:schemeClr val="hlink"/>
                </a:solidFill>
                <a:latin typeface="Raleway"/>
                <a:ea typeface="Raleway"/>
                <a:cs typeface="Raleway"/>
                <a:sym typeface="Raleway"/>
                <a:hlinkClick r:id="rId12"/>
              </a:rPr>
              <a:t>https://t.me/+V5AG2RJ8D784ZTNi</a:t>
            </a:r>
            <a:endParaRPr>
              <a:solidFill>
                <a:schemeClr val="dk2"/>
              </a:solidFill>
              <a:latin typeface="Raleway"/>
              <a:ea typeface="Raleway"/>
              <a:cs typeface="Raleway"/>
              <a:sym typeface="Raleway"/>
            </a:endParaRPr>
          </a:p>
          <a:p>
            <a:pPr indent="-184150" lvl="0" marL="177800" rtl="0" algn="l">
              <a:lnSpc>
                <a:spcPct val="90000"/>
              </a:lnSpc>
              <a:spcBef>
                <a:spcPts val="800"/>
              </a:spcBef>
              <a:spcAft>
                <a:spcPts val="0"/>
              </a:spcAft>
              <a:buClr>
                <a:schemeClr val="dk2"/>
              </a:buClr>
              <a:buSzPts val="1100"/>
              <a:buFont typeface="Raleway"/>
              <a:buChar char="•"/>
            </a:pPr>
            <a:r>
              <a:rPr lang="ru">
                <a:solidFill>
                  <a:schemeClr val="dk2"/>
                </a:solidFill>
                <a:latin typeface="Raleway"/>
                <a:ea typeface="Raleway"/>
                <a:cs typeface="Raleway"/>
                <a:sym typeface="Raleway"/>
              </a:rPr>
              <a:t>Шахматный клуб:  </a:t>
            </a:r>
            <a:endParaRPr>
              <a:solidFill>
                <a:schemeClr val="dk2"/>
              </a:solidFill>
              <a:latin typeface="Raleway"/>
              <a:ea typeface="Raleway"/>
              <a:cs typeface="Raleway"/>
              <a:sym typeface="Raleway"/>
            </a:endParaRPr>
          </a:p>
          <a:p>
            <a:pPr indent="0" lvl="0" marL="457200" rtl="0" algn="l">
              <a:lnSpc>
                <a:spcPct val="90000"/>
              </a:lnSpc>
              <a:spcBef>
                <a:spcPts val="800"/>
              </a:spcBef>
              <a:spcAft>
                <a:spcPts val="0"/>
              </a:spcAft>
              <a:buNone/>
            </a:pPr>
            <a:r>
              <a:rPr lang="ru" u="sng">
                <a:solidFill>
                  <a:schemeClr val="hlink"/>
                </a:solidFill>
                <a:latin typeface="Raleway"/>
                <a:ea typeface="Raleway"/>
                <a:cs typeface="Raleway"/>
                <a:sym typeface="Raleway"/>
                <a:hlinkClick r:id="rId13"/>
              </a:rPr>
              <a:t>https://t.me/+hWvOA5TBc9gyNDBi</a:t>
            </a:r>
            <a:endParaRPr>
              <a:solidFill>
                <a:schemeClr val="dk2"/>
              </a:solidFill>
              <a:latin typeface="Raleway"/>
              <a:ea typeface="Raleway"/>
              <a:cs typeface="Raleway"/>
              <a:sym typeface="Raleway"/>
            </a:endParaRPr>
          </a:p>
          <a:p>
            <a:pPr indent="-184150" lvl="0" marL="177800" rtl="0" algn="l">
              <a:lnSpc>
                <a:spcPct val="90000"/>
              </a:lnSpc>
              <a:spcBef>
                <a:spcPts val="800"/>
              </a:spcBef>
              <a:spcAft>
                <a:spcPts val="0"/>
              </a:spcAft>
              <a:buClr>
                <a:schemeClr val="dk2"/>
              </a:buClr>
              <a:buSzPts val="1100"/>
              <a:buFont typeface="Raleway"/>
              <a:buChar char="•"/>
            </a:pPr>
            <a:r>
              <a:rPr lang="ru">
                <a:solidFill>
                  <a:schemeClr val="dk2"/>
                </a:solidFill>
                <a:latin typeface="Raleway"/>
                <a:ea typeface="Raleway"/>
                <a:cs typeface="Raleway"/>
                <a:sym typeface="Raleway"/>
              </a:rPr>
              <a:t>Йога клуб:  </a:t>
            </a:r>
            <a:endParaRPr>
              <a:solidFill>
                <a:schemeClr val="dk2"/>
              </a:solidFill>
              <a:latin typeface="Raleway"/>
              <a:ea typeface="Raleway"/>
              <a:cs typeface="Raleway"/>
              <a:sym typeface="Raleway"/>
            </a:endParaRPr>
          </a:p>
          <a:p>
            <a:pPr indent="0" lvl="0" marL="457200" rtl="0" algn="l">
              <a:lnSpc>
                <a:spcPct val="90000"/>
              </a:lnSpc>
              <a:spcBef>
                <a:spcPts val="800"/>
              </a:spcBef>
              <a:spcAft>
                <a:spcPts val="0"/>
              </a:spcAft>
              <a:buNone/>
            </a:pPr>
            <a:r>
              <a:rPr lang="ru" u="sng">
                <a:solidFill>
                  <a:schemeClr val="accent5"/>
                </a:solidFill>
                <a:latin typeface="Raleway"/>
                <a:ea typeface="Raleway"/>
                <a:cs typeface="Raleway"/>
                <a:sym typeface="Raleway"/>
                <a:hlinkClick r:id="rId14">
                  <a:extLst>
                    <a:ext uri="{A12FA001-AC4F-418D-AE19-62706E023703}">
                      <ahyp:hlinkClr val="tx"/>
                    </a:ext>
                  </a:extLst>
                </a:hlinkClick>
              </a:rPr>
              <a:t>https://t.me/yoga_ipu</a:t>
            </a:r>
            <a:endParaRPr>
              <a:solidFill>
                <a:schemeClr val="dk2"/>
              </a:solidFill>
              <a:latin typeface="Raleway"/>
              <a:ea typeface="Raleway"/>
              <a:cs typeface="Raleway"/>
              <a:sym typeface="Raleway"/>
            </a:endParaRPr>
          </a:p>
          <a:p>
            <a:pPr indent="0" lvl="0" marL="0" rtl="0" algn="l">
              <a:lnSpc>
                <a:spcPct val="90000"/>
              </a:lnSpc>
              <a:spcBef>
                <a:spcPts val="800"/>
              </a:spcBef>
              <a:spcAft>
                <a:spcPts val="0"/>
              </a:spcAft>
              <a:buNone/>
            </a:pPr>
            <a:r>
              <a:t/>
            </a:r>
            <a:endParaRPr>
              <a:solidFill>
                <a:schemeClr val="dk2"/>
              </a:solidFill>
              <a:latin typeface="Calibri"/>
              <a:ea typeface="Calibri"/>
              <a:cs typeface="Calibri"/>
              <a:sym typeface="Calibri"/>
            </a:endParaRPr>
          </a:p>
        </p:txBody>
      </p:sp>
      <p:pic>
        <p:nvPicPr>
          <p:cNvPr id="519" name="Google Shape;519;p58"/>
          <p:cNvPicPr preferRelativeResize="0"/>
          <p:nvPr/>
        </p:nvPicPr>
        <p:blipFill>
          <a:blip r:embed="rId15">
            <a:alphaModFix/>
          </a:blip>
          <a:stretch>
            <a:fillRect/>
          </a:stretch>
        </p:blipFill>
        <p:spPr>
          <a:xfrm>
            <a:off x="1784349" y="29850"/>
            <a:ext cx="505350" cy="505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12" name="Shape 212"/>
        <p:cNvGrpSpPr/>
        <p:nvPr/>
      </p:nvGrpSpPr>
      <p:grpSpPr>
        <a:xfrm>
          <a:off x="0" y="0"/>
          <a:ext cx="0" cy="0"/>
          <a:chOff x="0" y="0"/>
          <a:chExt cx="0" cy="0"/>
        </a:xfrm>
      </p:grpSpPr>
      <p:sp>
        <p:nvSpPr>
          <p:cNvPr id="213" name="Google Shape;213;p32"/>
          <p:cNvSpPr txBox="1"/>
          <p:nvPr>
            <p:ph type="title"/>
          </p:nvPr>
        </p:nvSpPr>
        <p:spPr>
          <a:xfrm>
            <a:off x="752075" y="479675"/>
            <a:ext cx="7021200" cy="106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ru" sz="2900">
                <a:solidFill>
                  <a:srgbClr val="3333B2"/>
                </a:solidFill>
              </a:rPr>
              <a:t>Возможности СМУиС</a:t>
            </a:r>
            <a:r>
              <a:rPr lang="ru" sz="3300">
                <a:solidFill>
                  <a:srgbClr val="3333B2"/>
                </a:solidFill>
              </a:rPr>
              <a:t>:</a:t>
            </a:r>
            <a:endParaRPr sz="3300">
              <a:solidFill>
                <a:srgbClr val="3333B2"/>
              </a:solidFill>
            </a:endParaRPr>
          </a:p>
        </p:txBody>
      </p:sp>
      <p:sp>
        <p:nvSpPr>
          <p:cNvPr id="214" name="Google Shape;214;p32"/>
          <p:cNvSpPr txBox="1"/>
          <p:nvPr/>
        </p:nvSpPr>
        <p:spPr>
          <a:xfrm>
            <a:off x="886450" y="1354125"/>
            <a:ext cx="4822800" cy="33246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Char char="●"/>
            </a:pPr>
            <a:r>
              <a:rPr lang="ru" sz="1700">
                <a:latin typeface="Raleway"/>
                <a:ea typeface="Raleway"/>
                <a:cs typeface="Raleway"/>
                <a:sym typeface="Raleway"/>
              </a:rPr>
              <a:t>Создание условий </a:t>
            </a:r>
            <a:r>
              <a:rPr lang="ru" sz="1700">
                <a:latin typeface="Raleway"/>
                <a:ea typeface="Raleway"/>
                <a:cs typeface="Raleway"/>
                <a:sym typeface="Raleway"/>
              </a:rPr>
              <a:t>для получения, внедрения и популяризации научных результатов.</a:t>
            </a:r>
            <a:endParaRPr sz="1700">
              <a:latin typeface="Raleway"/>
              <a:ea typeface="Raleway"/>
              <a:cs typeface="Raleway"/>
              <a:sym typeface="Raleway"/>
            </a:endParaRPr>
          </a:p>
          <a:p>
            <a:pPr indent="0" lvl="0" marL="0" rtl="0" algn="l">
              <a:spcBef>
                <a:spcPts val="0"/>
              </a:spcBef>
              <a:spcAft>
                <a:spcPts val="0"/>
              </a:spcAft>
              <a:buNone/>
            </a:pPr>
            <a:r>
              <a:t/>
            </a:r>
            <a:endParaRPr sz="1700">
              <a:latin typeface="Raleway"/>
              <a:ea typeface="Raleway"/>
              <a:cs typeface="Raleway"/>
              <a:sym typeface="Raleway"/>
            </a:endParaRPr>
          </a:p>
          <a:p>
            <a:pPr indent="0" lvl="0" marL="457200" rtl="0" algn="l">
              <a:spcBef>
                <a:spcPts val="0"/>
              </a:spcBef>
              <a:spcAft>
                <a:spcPts val="0"/>
              </a:spcAft>
              <a:buNone/>
            </a:pPr>
            <a:r>
              <a:t/>
            </a:r>
            <a:endParaRPr sz="1700">
              <a:latin typeface="Raleway"/>
              <a:ea typeface="Raleway"/>
              <a:cs typeface="Raleway"/>
              <a:sym typeface="Raleway"/>
            </a:endParaRPr>
          </a:p>
          <a:p>
            <a:pPr indent="-336550" lvl="0" marL="457200" rtl="0" algn="l">
              <a:spcBef>
                <a:spcPts val="0"/>
              </a:spcBef>
              <a:spcAft>
                <a:spcPts val="0"/>
              </a:spcAft>
              <a:buSzPts val="1700"/>
              <a:buChar char="●"/>
            </a:pPr>
            <a:r>
              <a:rPr lang="ru" sz="1700">
                <a:latin typeface="Raleway"/>
                <a:ea typeface="Raleway"/>
                <a:cs typeface="Raleway"/>
                <a:sym typeface="Raleway"/>
              </a:rPr>
              <a:t>Обучающая площадка</a:t>
            </a:r>
            <a:r>
              <a:rPr b="1" lang="ru" sz="1700">
                <a:latin typeface="Raleway"/>
                <a:ea typeface="Raleway"/>
                <a:cs typeface="Raleway"/>
                <a:sym typeface="Raleway"/>
              </a:rPr>
              <a:t> </a:t>
            </a:r>
            <a:r>
              <a:rPr lang="ru" sz="1700">
                <a:latin typeface="Raleway"/>
                <a:ea typeface="Raleway"/>
                <a:cs typeface="Raleway"/>
                <a:sym typeface="Raleway"/>
              </a:rPr>
              <a:t>для управления ресурсами.</a:t>
            </a:r>
            <a:endParaRPr sz="1700">
              <a:latin typeface="Raleway"/>
              <a:ea typeface="Raleway"/>
              <a:cs typeface="Raleway"/>
              <a:sym typeface="Raleway"/>
            </a:endParaRPr>
          </a:p>
          <a:p>
            <a:pPr indent="0" lvl="0" marL="457200" rtl="0" algn="l">
              <a:spcBef>
                <a:spcPts val="0"/>
              </a:spcBef>
              <a:spcAft>
                <a:spcPts val="0"/>
              </a:spcAft>
              <a:buNone/>
            </a:pPr>
            <a:r>
              <a:t/>
            </a:r>
            <a:endParaRPr sz="1700">
              <a:latin typeface="Raleway"/>
              <a:ea typeface="Raleway"/>
              <a:cs typeface="Raleway"/>
              <a:sym typeface="Raleway"/>
            </a:endParaRPr>
          </a:p>
          <a:p>
            <a:pPr indent="0" lvl="0" marL="0" rtl="0" algn="l">
              <a:spcBef>
                <a:spcPts val="0"/>
              </a:spcBef>
              <a:spcAft>
                <a:spcPts val="0"/>
              </a:spcAft>
              <a:buNone/>
            </a:pPr>
            <a:r>
              <a:t/>
            </a:r>
            <a:endParaRPr sz="1700">
              <a:latin typeface="Raleway"/>
              <a:ea typeface="Raleway"/>
              <a:cs typeface="Raleway"/>
              <a:sym typeface="Raleway"/>
            </a:endParaRPr>
          </a:p>
          <a:p>
            <a:pPr indent="-336550" lvl="0" marL="457200" rtl="0" algn="l">
              <a:spcBef>
                <a:spcPts val="0"/>
              </a:spcBef>
              <a:spcAft>
                <a:spcPts val="0"/>
              </a:spcAft>
              <a:buSzPts val="1700"/>
              <a:buChar char="●"/>
            </a:pPr>
            <a:r>
              <a:rPr lang="ru" sz="1700">
                <a:latin typeface="Raleway"/>
                <a:ea typeface="Raleway"/>
                <a:cs typeface="Raleway"/>
                <a:sym typeface="Raleway"/>
              </a:rPr>
              <a:t>Поддержка своего тела, ума и творческого начала в отличной форме за счет ресурсов Института.</a:t>
            </a:r>
            <a:endParaRPr sz="1700">
              <a:latin typeface="Raleway"/>
              <a:ea typeface="Raleway"/>
              <a:cs typeface="Raleway"/>
              <a:sym typeface="Raleway"/>
            </a:endParaRPr>
          </a:p>
        </p:txBody>
      </p:sp>
      <p:pic>
        <p:nvPicPr>
          <p:cNvPr id="215" name="Google Shape;215;p32"/>
          <p:cNvPicPr preferRelativeResize="0"/>
          <p:nvPr/>
        </p:nvPicPr>
        <p:blipFill>
          <a:blip r:embed="rId3">
            <a:alphaModFix/>
          </a:blip>
          <a:stretch>
            <a:fillRect/>
          </a:stretch>
        </p:blipFill>
        <p:spPr>
          <a:xfrm>
            <a:off x="6508575" y="1098875"/>
            <a:ext cx="1689349" cy="1125951"/>
          </a:xfrm>
          <a:prstGeom prst="rect">
            <a:avLst/>
          </a:prstGeom>
          <a:noFill/>
          <a:ln>
            <a:noFill/>
          </a:ln>
        </p:spPr>
      </p:pic>
      <p:pic>
        <p:nvPicPr>
          <p:cNvPr id="216" name="Google Shape;216;p32"/>
          <p:cNvPicPr preferRelativeResize="0"/>
          <p:nvPr/>
        </p:nvPicPr>
        <p:blipFill>
          <a:blip r:embed="rId4">
            <a:alphaModFix/>
          </a:blip>
          <a:stretch>
            <a:fillRect/>
          </a:stretch>
        </p:blipFill>
        <p:spPr>
          <a:xfrm>
            <a:off x="6489602" y="2337963"/>
            <a:ext cx="1727299" cy="1295450"/>
          </a:xfrm>
          <a:prstGeom prst="rect">
            <a:avLst/>
          </a:prstGeom>
          <a:noFill/>
          <a:ln>
            <a:noFill/>
          </a:ln>
        </p:spPr>
      </p:pic>
      <p:pic>
        <p:nvPicPr>
          <p:cNvPr id="217" name="Google Shape;217;p32"/>
          <p:cNvPicPr preferRelativeResize="0"/>
          <p:nvPr/>
        </p:nvPicPr>
        <p:blipFill>
          <a:blip r:embed="rId5">
            <a:alphaModFix/>
          </a:blip>
          <a:stretch>
            <a:fillRect/>
          </a:stretch>
        </p:blipFill>
        <p:spPr>
          <a:xfrm>
            <a:off x="6489600" y="3678675"/>
            <a:ext cx="1727299" cy="12954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21" name="Shape 221"/>
        <p:cNvGrpSpPr/>
        <p:nvPr/>
      </p:nvGrpSpPr>
      <p:grpSpPr>
        <a:xfrm>
          <a:off x="0" y="0"/>
          <a:ext cx="0" cy="0"/>
          <a:chOff x="0" y="0"/>
          <a:chExt cx="0" cy="0"/>
        </a:xfrm>
      </p:grpSpPr>
      <p:sp>
        <p:nvSpPr>
          <p:cNvPr id="222" name="Google Shape;222;p33"/>
          <p:cNvSpPr txBox="1"/>
          <p:nvPr>
            <p:ph type="title"/>
          </p:nvPr>
        </p:nvSpPr>
        <p:spPr>
          <a:xfrm>
            <a:off x="4705475" y="265275"/>
            <a:ext cx="2874300" cy="1302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ru">
                <a:solidFill>
                  <a:schemeClr val="dk1"/>
                </a:solidFill>
              </a:rPr>
              <a:t>Структура</a:t>
            </a:r>
            <a:endParaRPr b="1">
              <a:solidFill>
                <a:schemeClr val="dk1"/>
              </a:solidFill>
            </a:endParaRPr>
          </a:p>
        </p:txBody>
      </p:sp>
      <p:sp>
        <p:nvSpPr>
          <p:cNvPr id="223" name="Google Shape;223;p33"/>
          <p:cNvSpPr txBox="1"/>
          <p:nvPr>
            <p:ph idx="12" type="sldNum"/>
          </p:nvPr>
        </p:nvSpPr>
        <p:spPr>
          <a:xfrm>
            <a:off x="8546627" y="474982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224" name="Google Shape;224;p33"/>
          <p:cNvSpPr/>
          <p:nvPr/>
        </p:nvSpPr>
        <p:spPr>
          <a:xfrm>
            <a:off x="1988075" y="1282225"/>
            <a:ext cx="1365600" cy="393600"/>
          </a:xfrm>
          <a:prstGeom prst="homePlate">
            <a:avLst>
              <a:gd fmla="val 50000"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Взаимодействие с Профкомом</a:t>
            </a:r>
            <a:endParaRPr b="1" sz="900">
              <a:latin typeface="Raleway"/>
              <a:ea typeface="Raleway"/>
              <a:cs typeface="Raleway"/>
              <a:sym typeface="Raleway"/>
            </a:endParaRPr>
          </a:p>
        </p:txBody>
      </p:sp>
      <p:sp>
        <p:nvSpPr>
          <p:cNvPr id="225" name="Google Shape;225;p33"/>
          <p:cNvSpPr/>
          <p:nvPr/>
        </p:nvSpPr>
        <p:spPr>
          <a:xfrm>
            <a:off x="1988075" y="2503075"/>
            <a:ext cx="1365600" cy="393600"/>
          </a:xfrm>
          <a:prstGeom prst="homePlate">
            <a:avLst>
              <a:gd fmla="val 50000"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Комитет НОЦ и УБС</a:t>
            </a:r>
            <a:endParaRPr b="1" sz="900">
              <a:latin typeface="Raleway"/>
              <a:ea typeface="Raleway"/>
              <a:cs typeface="Raleway"/>
              <a:sym typeface="Raleway"/>
            </a:endParaRPr>
          </a:p>
        </p:txBody>
      </p:sp>
      <p:sp>
        <p:nvSpPr>
          <p:cNvPr id="226" name="Google Shape;226;p33"/>
          <p:cNvSpPr/>
          <p:nvPr/>
        </p:nvSpPr>
        <p:spPr>
          <a:xfrm>
            <a:off x="1988075" y="1723225"/>
            <a:ext cx="1457400" cy="393600"/>
          </a:xfrm>
          <a:prstGeom prst="homePlate">
            <a:avLst>
              <a:gd fmla="val 50000"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Комитет по конкурсам и грантам</a:t>
            </a:r>
            <a:endParaRPr b="1" sz="900">
              <a:latin typeface="Raleway"/>
              <a:ea typeface="Raleway"/>
              <a:cs typeface="Raleway"/>
              <a:sym typeface="Raleway"/>
            </a:endParaRPr>
          </a:p>
        </p:txBody>
      </p:sp>
      <p:sp>
        <p:nvSpPr>
          <p:cNvPr id="227" name="Google Shape;227;p33"/>
          <p:cNvSpPr/>
          <p:nvPr/>
        </p:nvSpPr>
        <p:spPr>
          <a:xfrm>
            <a:off x="1988075" y="2935425"/>
            <a:ext cx="1365600" cy="393600"/>
          </a:xfrm>
          <a:prstGeom prst="homePlate">
            <a:avLst>
              <a:gd fmla="val 50000"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Сектор среднего образования</a:t>
            </a:r>
            <a:endParaRPr b="1" sz="900">
              <a:latin typeface="Raleway"/>
              <a:ea typeface="Raleway"/>
              <a:cs typeface="Raleway"/>
              <a:sym typeface="Raleway"/>
            </a:endParaRPr>
          </a:p>
        </p:txBody>
      </p:sp>
      <p:sp>
        <p:nvSpPr>
          <p:cNvPr id="228" name="Google Shape;228;p33"/>
          <p:cNvSpPr/>
          <p:nvPr/>
        </p:nvSpPr>
        <p:spPr>
          <a:xfrm>
            <a:off x="3209075" y="2935425"/>
            <a:ext cx="1496400" cy="393600"/>
          </a:xfrm>
          <a:prstGeom prst="chevron">
            <a:avLst>
              <a:gd fmla="val 50000"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Data Science клуб</a:t>
            </a:r>
            <a:endParaRPr b="1"/>
          </a:p>
        </p:txBody>
      </p:sp>
      <p:sp>
        <p:nvSpPr>
          <p:cNvPr id="229" name="Google Shape;229;p33"/>
          <p:cNvSpPr/>
          <p:nvPr/>
        </p:nvSpPr>
        <p:spPr>
          <a:xfrm>
            <a:off x="3285275" y="1723225"/>
            <a:ext cx="1425000" cy="393600"/>
          </a:xfrm>
          <a:prstGeom prst="chevron">
            <a:avLst>
              <a:gd fmla="val 50000"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Жилищный комитет</a:t>
            </a:r>
            <a:endParaRPr b="1"/>
          </a:p>
        </p:txBody>
      </p:sp>
      <p:sp>
        <p:nvSpPr>
          <p:cNvPr id="230" name="Google Shape;230;p33"/>
          <p:cNvSpPr/>
          <p:nvPr/>
        </p:nvSpPr>
        <p:spPr>
          <a:xfrm>
            <a:off x="3209075" y="2503075"/>
            <a:ext cx="1457400" cy="393600"/>
          </a:xfrm>
          <a:prstGeom prst="chevron">
            <a:avLst>
              <a:gd fmla="val 50000"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Секция робототехники</a:t>
            </a:r>
            <a:endParaRPr b="1"/>
          </a:p>
        </p:txBody>
      </p:sp>
      <p:sp>
        <p:nvSpPr>
          <p:cNvPr id="231" name="Google Shape;231;p33"/>
          <p:cNvSpPr/>
          <p:nvPr/>
        </p:nvSpPr>
        <p:spPr>
          <a:xfrm>
            <a:off x="3216150" y="3637313"/>
            <a:ext cx="1496400" cy="393600"/>
          </a:xfrm>
          <a:prstGeom prst="chevron">
            <a:avLst>
              <a:gd fmla="val 50000"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Шахматный клуб</a:t>
            </a:r>
            <a:endParaRPr b="1"/>
          </a:p>
        </p:txBody>
      </p:sp>
      <p:sp>
        <p:nvSpPr>
          <p:cNvPr id="232" name="Google Shape;232;p33"/>
          <p:cNvSpPr/>
          <p:nvPr/>
        </p:nvSpPr>
        <p:spPr>
          <a:xfrm>
            <a:off x="1988075" y="3637313"/>
            <a:ext cx="1365600" cy="393600"/>
          </a:xfrm>
          <a:prstGeom prst="homePlate">
            <a:avLst>
              <a:gd fmla="val 50000"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Книжный клуб</a:t>
            </a:r>
            <a:endParaRPr b="1" sz="900">
              <a:latin typeface="Raleway"/>
              <a:ea typeface="Raleway"/>
              <a:cs typeface="Raleway"/>
              <a:sym typeface="Raleway"/>
            </a:endParaRPr>
          </a:p>
        </p:txBody>
      </p:sp>
      <p:sp>
        <p:nvSpPr>
          <p:cNvPr id="233" name="Google Shape;233;p33"/>
          <p:cNvSpPr/>
          <p:nvPr/>
        </p:nvSpPr>
        <p:spPr>
          <a:xfrm>
            <a:off x="1988075" y="4083038"/>
            <a:ext cx="1365600" cy="393600"/>
          </a:xfrm>
          <a:prstGeom prst="homePlate">
            <a:avLst>
              <a:gd fmla="val 50000"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Клуб настольных и интеллектуальных игр</a:t>
            </a:r>
            <a:endParaRPr b="1" sz="900">
              <a:latin typeface="Raleway"/>
              <a:ea typeface="Raleway"/>
              <a:cs typeface="Raleway"/>
              <a:sym typeface="Raleway"/>
            </a:endParaRPr>
          </a:p>
        </p:txBody>
      </p:sp>
      <p:sp>
        <p:nvSpPr>
          <p:cNvPr id="234" name="Google Shape;234;p33"/>
          <p:cNvSpPr/>
          <p:nvPr/>
        </p:nvSpPr>
        <p:spPr>
          <a:xfrm>
            <a:off x="3216150" y="4083038"/>
            <a:ext cx="1496400" cy="393600"/>
          </a:xfrm>
          <a:prstGeom prst="chevron">
            <a:avLst>
              <a:gd fmla="val 50000"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Тренажерный зал</a:t>
            </a:r>
            <a:endParaRPr b="1"/>
          </a:p>
        </p:txBody>
      </p:sp>
      <p:sp>
        <p:nvSpPr>
          <p:cNvPr id="235" name="Google Shape;235;p33"/>
          <p:cNvSpPr/>
          <p:nvPr/>
        </p:nvSpPr>
        <p:spPr>
          <a:xfrm>
            <a:off x="4572000" y="3637300"/>
            <a:ext cx="1496400" cy="393600"/>
          </a:xfrm>
          <a:prstGeom prst="chevron">
            <a:avLst>
              <a:gd fmla="val 50000"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Беговой клуб</a:t>
            </a:r>
            <a:endParaRPr b="1"/>
          </a:p>
        </p:txBody>
      </p:sp>
      <p:sp>
        <p:nvSpPr>
          <p:cNvPr id="236" name="Google Shape;236;p33"/>
          <p:cNvSpPr/>
          <p:nvPr/>
        </p:nvSpPr>
        <p:spPr>
          <a:xfrm>
            <a:off x="4572000" y="4083025"/>
            <a:ext cx="1496400" cy="393600"/>
          </a:xfrm>
          <a:prstGeom prst="chevron">
            <a:avLst>
              <a:gd fmla="val 50000"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Бильярдный клуб</a:t>
            </a:r>
            <a:endParaRPr b="1"/>
          </a:p>
        </p:txBody>
      </p:sp>
      <p:sp>
        <p:nvSpPr>
          <p:cNvPr id="237" name="Google Shape;237;p33"/>
          <p:cNvSpPr/>
          <p:nvPr/>
        </p:nvSpPr>
        <p:spPr>
          <a:xfrm>
            <a:off x="5930975" y="3637313"/>
            <a:ext cx="1496400" cy="393600"/>
          </a:xfrm>
          <a:prstGeom prst="chevron">
            <a:avLst>
              <a:gd fmla="val 50000"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Йога клуб</a:t>
            </a:r>
            <a:endParaRPr b="1"/>
          </a:p>
        </p:txBody>
      </p:sp>
      <p:sp>
        <p:nvSpPr>
          <p:cNvPr id="238" name="Google Shape;238;p33"/>
          <p:cNvSpPr/>
          <p:nvPr/>
        </p:nvSpPr>
        <p:spPr>
          <a:xfrm>
            <a:off x="5930975" y="4083038"/>
            <a:ext cx="1496400" cy="393600"/>
          </a:xfrm>
          <a:prstGeom prst="chevron">
            <a:avLst>
              <a:gd fmla="val 50000"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Секция Кендо и Нагината</a:t>
            </a:r>
            <a:endParaRPr b="1"/>
          </a:p>
        </p:txBody>
      </p:sp>
      <p:sp>
        <p:nvSpPr>
          <p:cNvPr id="239" name="Google Shape;239;p33"/>
          <p:cNvSpPr/>
          <p:nvPr/>
        </p:nvSpPr>
        <p:spPr>
          <a:xfrm>
            <a:off x="7286725" y="3637300"/>
            <a:ext cx="1590300" cy="393600"/>
          </a:xfrm>
          <a:prstGeom prst="chevron">
            <a:avLst>
              <a:gd fmla="val 50000"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Художественный клуб ART_SCIENCE</a:t>
            </a:r>
            <a:endParaRPr b="1"/>
          </a:p>
        </p:txBody>
      </p:sp>
      <p:sp>
        <p:nvSpPr>
          <p:cNvPr id="240" name="Google Shape;240;p33"/>
          <p:cNvSpPr/>
          <p:nvPr/>
        </p:nvSpPr>
        <p:spPr>
          <a:xfrm>
            <a:off x="7286725" y="4083025"/>
            <a:ext cx="1629300" cy="393600"/>
          </a:xfrm>
          <a:prstGeom prst="chevron">
            <a:avLst>
              <a:gd fmla="val 50000"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ru" sz="900">
                <a:latin typeface="Raleway"/>
                <a:ea typeface="Raleway"/>
                <a:cs typeface="Raleway"/>
                <a:sym typeface="Raleway"/>
              </a:rPr>
              <a:t>Музыкальный клуб</a:t>
            </a:r>
            <a:endParaRPr b="1"/>
          </a:p>
        </p:txBody>
      </p:sp>
      <p:sp>
        <p:nvSpPr>
          <p:cNvPr id="241" name="Google Shape;241;p33"/>
          <p:cNvSpPr/>
          <p:nvPr/>
        </p:nvSpPr>
        <p:spPr>
          <a:xfrm>
            <a:off x="518500" y="3639675"/>
            <a:ext cx="1425000" cy="8346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ru">
                <a:latin typeface="Raleway"/>
                <a:ea typeface="Raleway"/>
                <a:cs typeface="Raleway"/>
                <a:sym typeface="Raleway"/>
              </a:rPr>
              <a:t>Досуг</a:t>
            </a:r>
            <a:endParaRPr b="1">
              <a:latin typeface="Raleway"/>
              <a:ea typeface="Raleway"/>
              <a:cs typeface="Raleway"/>
              <a:sym typeface="Raleway"/>
            </a:endParaRPr>
          </a:p>
        </p:txBody>
      </p:sp>
      <p:sp>
        <p:nvSpPr>
          <p:cNvPr id="242" name="Google Shape;242;p33"/>
          <p:cNvSpPr/>
          <p:nvPr/>
        </p:nvSpPr>
        <p:spPr>
          <a:xfrm>
            <a:off x="518500" y="2501425"/>
            <a:ext cx="1425000" cy="8346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ru">
                <a:latin typeface="Raleway"/>
                <a:ea typeface="Raleway"/>
                <a:cs typeface="Raleway"/>
                <a:sym typeface="Raleway"/>
              </a:rPr>
              <a:t>Обучающая площадка</a:t>
            </a:r>
            <a:endParaRPr b="1" sz="1500">
              <a:latin typeface="Raleway"/>
              <a:ea typeface="Raleway"/>
              <a:cs typeface="Raleway"/>
              <a:sym typeface="Raleway"/>
            </a:endParaRPr>
          </a:p>
        </p:txBody>
      </p:sp>
      <p:sp>
        <p:nvSpPr>
          <p:cNvPr id="243" name="Google Shape;243;p33"/>
          <p:cNvSpPr/>
          <p:nvPr/>
        </p:nvSpPr>
        <p:spPr>
          <a:xfrm>
            <a:off x="518500" y="1282225"/>
            <a:ext cx="1425000" cy="834600"/>
          </a:xfrm>
          <a:prstGeom prst="rect">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ru">
                <a:latin typeface="Raleway"/>
                <a:ea typeface="Raleway"/>
                <a:cs typeface="Raleway"/>
                <a:sym typeface="Raleway"/>
              </a:rPr>
              <a:t>Улучшение </a:t>
            </a:r>
            <a:endParaRPr b="1">
              <a:latin typeface="Raleway"/>
              <a:ea typeface="Raleway"/>
              <a:cs typeface="Raleway"/>
              <a:sym typeface="Raleway"/>
            </a:endParaRPr>
          </a:p>
          <a:p>
            <a:pPr indent="0" lvl="0" marL="0" rtl="0" algn="ctr">
              <a:spcBef>
                <a:spcPts val="0"/>
              </a:spcBef>
              <a:spcAft>
                <a:spcPts val="0"/>
              </a:spcAft>
              <a:buNone/>
            </a:pPr>
            <a:r>
              <a:rPr b="1" lang="ru">
                <a:latin typeface="Raleway"/>
                <a:ea typeface="Raleway"/>
                <a:cs typeface="Raleway"/>
                <a:sym typeface="Raleway"/>
              </a:rPr>
              <a:t>условий</a:t>
            </a:r>
            <a:endParaRPr b="1">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4"/>
          <p:cNvSpPr txBox="1"/>
          <p:nvPr>
            <p:ph type="title"/>
          </p:nvPr>
        </p:nvSpPr>
        <p:spPr>
          <a:xfrm>
            <a:off x="749950" y="516000"/>
            <a:ext cx="3162600" cy="66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solidFill>
                  <a:schemeClr val="accent3"/>
                </a:solidFill>
              </a:rPr>
              <a:t>Улучшаем условия</a:t>
            </a:r>
            <a:endParaRPr>
              <a:solidFill>
                <a:schemeClr val="accent3"/>
              </a:solidFill>
            </a:endParaRPr>
          </a:p>
        </p:txBody>
      </p:sp>
      <p:sp>
        <p:nvSpPr>
          <p:cNvPr id="249" name="Google Shape;249;p3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250" name="Google Shape;250;p34"/>
          <p:cNvPicPr preferRelativeResize="0"/>
          <p:nvPr/>
        </p:nvPicPr>
        <p:blipFill>
          <a:blip r:embed="rId3">
            <a:alphaModFix/>
          </a:blip>
          <a:stretch>
            <a:fillRect/>
          </a:stretch>
        </p:blipFill>
        <p:spPr>
          <a:xfrm>
            <a:off x="920100" y="1897175"/>
            <a:ext cx="4324275" cy="2882850"/>
          </a:xfrm>
          <a:prstGeom prst="rect">
            <a:avLst/>
          </a:prstGeom>
          <a:noFill/>
          <a:ln>
            <a:noFill/>
          </a:ln>
        </p:spPr>
      </p:pic>
      <p:pic>
        <p:nvPicPr>
          <p:cNvPr id="251" name="Google Shape;251;p34"/>
          <p:cNvPicPr preferRelativeResize="0"/>
          <p:nvPr/>
        </p:nvPicPr>
        <p:blipFill>
          <a:blip r:embed="rId4">
            <a:alphaModFix/>
          </a:blip>
          <a:stretch>
            <a:fillRect/>
          </a:stretch>
        </p:blipFill>
        <p:spPr>
          <a:xfrm>
            <a:off x="5501899" y="2786762"/>
            <a:ext cx="2554150" cy="1915625"/>
          </a:xfrm>
          <a:prstGeom prst="rect">
            <a:avLst/>
          </a:prstGeom>
          <a:noFill/>
          <a:ln>
            <a:noFill/>
          </a:ln>
        </p:spPr>
      </p:pic>
      <p:pic>
        <p:nvPicPr>
          <p:cNvPr id="252" name="Google Shape;252;p34"/>
          <p:cNvPicPr preferRelativeResize="0"/>
          <p:nvPr/>
        </p:nvPicPr>
        <p:blipFill>
          <a:blip r:embed="rId5">
            <a:alphaModFix/>
          </a:blip>
          <a:stretch>
            <a:fillRect/>
          </a:stretch>
        </p:blipFill>
        <p:spPr>
          <a:xfrm>
            <a:off x="5373700" y="555425"/>
            <a:ext cx="2643225" cy="19842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5"/>
          <p:cNvSpPr txBox="1"/>
          <p:nvPr/>
        </p:nvSpPr>
        <p:spPr>
          <a:xfrm>
            <a:off x="-425" y="1142450"/>
            <a:ext cx="6839700" cy="3958800"/>
          </a:xfrm>
          <a:prstGeom prst="rect">
            <a:avLst/>
          </a:prstGeom>
          <a:noFill/>
          <a:ln>
            <a:noFill/>
          </a:ln>
        </p:spPr>
        <p:txBody>
          <a:bodyPr anchorCtr="0" anchor="t" bIns="91425" lIns="91425" spcFirstLastPara="1" rIns="91425" wrap="square" tIns="91425">
            <a:spAutoFit/>
          </a:bodyPr>
          <a:lstStyle/>
          <a:p>
            <a:pPr indent="-190500" lvl="0" marL="177800" rtl="0" algn="l">
              <a:lnSpc>
                <a:spcPct val="90000"/>
              </a:lnSpc>
              <a:spcBef>
                <a:spcPts val="0"/>
              </a:spcBef>
              <a:spcAft>
                <a:spcPts val="0"/>
              </a:spcAft>
              <a:buClr>
                <a:srgbClr val="080808"/>
              </a:buClr>
              <a:buSzPts val="1200"/>
              <a:buFont typeface="Raleway"/>
              <a:buChar char="•"/>
            </a:pPr>
            <a:r>
              <a:rPr lang="ru" sz="1200">
                <a:solidFill>
                  <a:srgbClr val="080808"/>
                </a:solidFill>
                <a:latin typeface="Raleway"/>
                <a:ea typeface="Raleway"/>
                <a:cs typeface="Raleway"/>
                <a:sym typeface="Raleway"/>
              </a:rPr>
              <a:t>Информирование </a:t>
            </a:r>
            <a:r>
              <a:rPr lang="ru" sz="1200">
                <a:solidFill>
                  <a:srgbClr val="080808"/>
                </a:solidFill>
                <a:latin typeface="Raleway"/>
                <a:ea typeface="Raleway"/>
                <a:cs typeface="Raleway"/>
                <a:sym typeface="Raleway"/>
              </a:rPr>
              <a:t>Молодых ученых ИПУ РАН о возможности и процедуре участия в программе «Жилищный сертификат».</a:t>
            </a:r>
            <a:endParaRPr sz="1200">
              <a:solidFill>
                <a:srgbClr val="080808"/>
              </a:solidFill>
              <a:latin typeface="Raleway"/>
              <a:ea typeface="Raleway"/>
              <a:cs typeface="Raleway"/>
              <a:sym typeface="Raleway"/>
            </a:endParaRPr>
          </a:p>
          <a:p>
            <a:pPr indent="-190500" lvl="0" marL="177800" rtl="0" algn="l">
              <a:lnSpc>
                <a:spcPct val="90000"/>
              </a:lnSpc>
              <a:spcBef>
                <a:spcPts val="800"/>
              </a:spcBef>
              <a:spcAft>
                <a:spcPts val="0"/>
              </a:spcAft>
              <a:buClr>
                <a:srgbClr val="080808"/>
              </a:buClr>
              <a:buSzPts val="1200"/>
              <a:buFont typeface="Raleway"/>
              <a:buChar char="•"/>
            </a:pPr>
            <a:r>
              <a:rPr lang="ru" sz="1200">
                <a:solidFill>
                  <a:srgbClr val="080808"/>
                </a:solidFill>
                <a:latin typeface="Raleway"/>
                <a:ea typeface="Raleway"/>
                <a:cs typeface="Raleway"/>
                <a:sym typeface="Raleway"/>
              </a:rPr>
              <a:t>Разработка и СВОЕВРЕМЕННАЯ актуализация алгоритма (памятки/блок-схемы) для Молодых ученых ИПУ РАН возможностей участия в программе «Жилищный сертификат».</a:t>
            </a:r>
            <a:endParaRPr sz="1200">
              <a:solidFill>
                <a:srgbClr val="080808"/>
              </a:solidFill>
              <a:latin typeface="Raleway"/>
              <a:ea typeface="Raleway"/>
              <a:cs typeface="Raleway"/>
              <a:sym typeface="Raleway"/>
            </a:endParaRPr>
          </a:p>
          <a:p>
            <a:pPr indent="-190500" lvl="0" marL="177800" rtl="0" algn="l">
              <a:lnSpc>
                <a:spcPct val="90000"/>
              </a:lnSpc>
              <a:spcBef>
                <a:spcPts val="800"/>
              </a:spcBef>
              <a:spcAft>
                <a:spcPts val="0"/>
              </a:spcAft>
              <a:buClr>
                <a:srgbClr val="080808"/>
              </a:buClr>
              <a:buSzPts val="1200"/>
              <a:buFont typeface="Raleway"/>
              <a:buChar char="•"/>
            </a:pPr>
            <a:r>
              <a:rPr lang="ru" sz="1200">
                <a:solidFill>
                  <a:srgbClr val="080808"/>
                </a:solidFill>
                <a:latin typeface="Raleway"/>
                <a:ea typeface="Raleway"/>
                <a:cs typeface="Raleway"/>
                <a:sym typeface="Raleway"/>
              </a:rPr>
              <a:t>Разработка и СВОЕВРЕМЕННАЯ актуализация алгоритма (памятки/блок-схемы) для Молодых ученых ИПУ РАН по решению жилищного вопроса иными способами (общежитие, дружественные хостелы, строительный кооператив, аналитика по проверенным съемным (сдающимся в аренду) комнатам, квартирам)</a:t>
            </a:r>
            <a:endParaRPr sz="1200">
              <a:solidFill>
                <a:srgbClr val="080808"/>
              </a:solidFill>
              <a:latin typeface="Raleway"/>
              <a:ea typeface="Raleway"/>
              <a:cs typeface="Raleway"/>
              <a:sym typeface="Raleway"/>
            </a:endParaRPr>
          </a:p>
          <a:p>
            <a:pPr indent="-190500" lvl="0" marL="177800" rtl="0" algn="l">
              <a:lnSpc>
                <a:spcPct val="90000"/>
              </a:lnSpc>
              <a:spcBef>
                <a:spcPts val="800"/>
              </a:spcBef>
              <a:spcAft>
                <a:spcPts val="0"/>
              </a:spcAft>
              <a:buClr>
                <a:srgbClr val="080808"/>
              </a:buClr>
              <a:buSzPts val="1200"/>
              <a:buFont typeface="Raleway"/>
              <a:buChar char="•"/>
            </a:pPr>
            <a:r>
              <a:rPr lang="ru" sz="1200">
                <a:solidFill>
                  <a:srgbClr val="080808"/>
                </a:solidFill>
                <a:latin typeface="Raleway"/>
                <a:ea typeface="Raleway"/>
                <a:cs typeface="Raleway"/>
                <a:sym typeface="Raleway"/>
              </a:rPr>
              <a:t>Создание механизма взаимодействия решения жилищного вопроса Молодых ученых ИПУ РАН между Жилищной комиссией ИПУ РАН, Профсоюзом ИПУ РАН и СМУиС ИПУ РАН.</a:t>
            </a:r>
            <a:endParaRPr sz="1200">
              <a:solidFill>
                <a:srgbClr val="080808"/>
              </a:solidFill>
              <a:latin typeface="Raleway"/>
              <a:ea typeface="Raleway"/>
              <a:cs typeface="Raleway"/>
              <a:sym typeface="Raleway"/>
            </a:endParaRPr>
          </a:p>
          <a:p>
            <a:pPr indent="-190500" lvl="0" marL="177800" rtl="0" algn="l">
              <a:lnSpc>
                <a:spcPct val="90000"/>
              </a:lnSpc>
              <a:spcBef>
                <a:spcPts val="800"/>
              </a:spcBef>
              <a:spcAft>
                <a:spcPts val="0"/>
              </a:spcAft>
              <a:buClr>
                <a:srgbClr val="080808"/>
              </a:buClr>
              <a:buSzPts val="1200"/>
              <a:buFont typeface="Raleway"/>
              <a:buChar char="•"/>
            </a:pPr>
            <a:r>
              <a:rPr lang="ru" sz="1200">
                <a:solidFill>
                  <a:srgbClr val="080808"/>
                </a:solidFill>
                <a:latin typeface="Raleway"/>
                <a:ea typeface="Raleway"/>
                <a:cs typeface="Raleway"/>
                <a:sym typeface="Raleway"/>
              </a:rPr>
              <a:t>Разработка и СВОЕВРЕМЕННАЯ актуализация «реестра общежитий». Разработка и СВОЕВРЕМЕННАЯ актуализация «реестра проверенных съемных комнат/квартир» </a:t>
            </a:r>
            <a:endParaRPr sz="1200">
              <a:solidFill>
                <a:srgbClr val="080808"/>
              </a:solidFill>
              <a:latin typeface="Raleway"/>
              <a:ea typeface="Raleway"/>
              <a:cs typeface="Raleway"/>
              <a:sym typeface="Raleway"/>
            </a:endParaRPr>
          </a:p>
          <a:p>
            <a:pPr indent="-190500" lvl="0" marL="177800" rtl="0" algn="l">
              <a:lnSpc>
                <a:spcPct val="90000"/>
              </a:lnSpc>
              <a:spcBef>
                <a:spcPts val="800"/>
              </a:spcBef>
              <a:spcAft>
                <a:spcPts val="0"/>
              </a:spcAft>
              <a:buClr>
                <a:srgbClr val="080808"/>
              </a:buClr>
              <a:buSzPts val="1200"/>
              <a:buFont typeface="Raleway"/>
              <a:buChar char="•"/>
            </a:pPr>
            <a:r>
              <a:rPr lang="ru" sz="1200">
                <a:solidFill>
                  <a:srgbClr val="080808"/>
                </a:solidFill>
                <a:latin typeface="Raleway"/>
                <a:ea typeface="Raleway"/>
                <a:cs typeface="Raleway"/>
                <a:sym typeface="Raleway"/>
              </a:rPr>
              <a:t>Назначение </a:t>
            </a:r>
            <a:r>
              <a:rPr lang="ru" sz="1200">
                <a:solidFill>
                  <a:srgbClr val="080808"/>
                </a:solidFill>
                <a:latin typeface="Raleway"/>
                <a:ea typeface="Raleway"/>
                <a:cs typeface="Raleway"/>
                <a:sym typeface="Raleway"/>
              </a:rPr>
              <a:t>ответственных</a:t>
            </a:r>
            <a:r>
              <a:rPr lang="ru" sz="1200">
                <a:solidFill>
                  <a:srgbClr val="080808"/>
                </a:solidFill>
                <a:latin typeface="Raleway"/>
                <a:ea typeface="Raleway"/>
                <a:cs typeface="Raleway"/>
                <a:sym typeface="Raleway"/>
              </a:rPr>
              <a:t> ведущих реестров («реестра общежитий» , «реестра проверенных съемных комнат/квартир» , «реестра хостелов») и обеспечение преемственности при передаче материалов от одного ведущего к другому (в случае увольнения или смены ведущего)</a:t>
            </a:r>
            <a:endParaRPr sz="1200">
              <a:solidFill>
                <a:srgbClr val="080808"/>
              </a:solidFill>
              <a:latin typeface="Raleway"/>
              <a:ea typeface="Raleway"/>
              <a:cs typeface="Raleway"/>
              <a:sym typeface="Raleway"/>
            </a:endParaRPr>
          </a:p>
          <a:p>
            <a:pPr indent="-190500" lvl="0" marL="177800" rtl="0" algn="l">
              <a:lnSpc>
                <a:spcPct val="90000"/>
              </a:lnSpc>
              <a:spcBef>
                <a:spcPts val="800"/>
              </a:spcBef>
              <a:spcAft>
                <a:spcPts val="0"/>
              </a:spcAft>
              <a:buClr>
                <a:srgbClr val="080808"/>
              </a:buClr>
              <a:buSzPts val="1200"/>
              <a:buFont typeface="Raleway"/>
              <a:buChar char="•"/>
            </a:pPr>
            <a:r>
              <a:rPr lang="ru" sz="1200">
                <a:solidFill>
                  <a:srgbClr val="080808"/>
                </a:solidFill>
                <a:latin typeface="Raleway"/>
                <a:ea typeface="Raleway"/>
                <a:cs typeface="Raleway"/>
                <a:sym typeface="Raleway"/>
              </a:rPr>
              <a:t>Проработка новых способов решения жилищных вопросов Молодых ученых ИПУ РАН</a:t>
            </a:r>
            <a:endParaRPr sz="1500">
              <a:latin typeface="Raleway"/>
              <a:ea typeface="Raleway"/>
              <a:cs typeface="Raleway"/>
              <a:sym typeface="Raleway"/>
            </a:endParaRPr>
          </a:p>
        </p:txBody>
      </p:sp>
      <p:sp>
        <p:nvSpPr>
          <p:cNvPr id="258" name="Google Shape;258;p35"/>
          <p:cNvSpPr txBox="1"/>
          <p:nvPr>
            <p:ph type="title"/>
          </p:nvPr>
        </p:nvSpPr>
        <p:spPr>
          <a:xfrm>
            <a:off x="151985" y="617362"/>
            <a:ext cx="61431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lang="ru"/>
              <a:t>Итоги первого месяца работы: план</a:t>
            </a:r>
            <a:endParaRPr/>
          </a:p>
        </p:txBody>
      </p:sp>
      <p:sp>
        <p:nvSpPr>
          <p:cNvPr id="259" name="Google Shape;259;p35"/>
          <p:cNvSpPr txBox="1"/>
          <p:nvPr/>
        </p:nvSpPr>
        <p:spPr>
          <a:xfrm>
            <a:off x="6651400" y="1962150"/>
            <a:ext cx="2568300" cy="706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lang="ru" sz="1100">
                <a:solidFill>
                  <a:schemeClr val="dk2"/>
                </a:solidFill>
                <a:latin typeface="Raleway"/>
                <a:ea typeface="Raleway"/>
                <a:cs typeface="Raleway"/>
                <a:sym typeface="Raleway"/>
              </a:rPr>
              <a:t>Котюков Александр Михайлович </a:t>
            </a:r>
            <a:endParaRPr sz="1100">
              <a:solidFill>
                <a:schemeClr val="dk2"/>
              </a:solidFill>
              <a:latin typeface="Raleway"/>
              <a:ea typeface="Raleway"/>
              <a:cs typeface="Raleway"/>
              <a:sym typeface="Raleway"/>
            </a:endParaRPr>
          </a:p>
          <a:p>
            <a:pPr indent="0" lvl="0" marL="0" rtl="0" algn="ctr">
              <a:lnSpc>
                <a:spcPct val="90000"/>
              </a:lnSpc>
              <a:spcBef>
                <a:spcPts val="200"/>
              </a:spcBef>
              <a:spcAft>
                <a:spcPts val="200"/>
              </a:spcAft>
              <a:buNone/>
            </a:pPr>
            <a:r>
              <a:rPr lang="ru" sz="1100">
                <a:solidFill>
                  <a:schemeClr val="dk2"/>
                </a:solidFill>
                <a:latin typeface="Raleway"/>
                <a:ea typeface="Raleway"/>
                <a:cs typeface="Raleway"/>
                <a:sym typeface="Raleway"/>
              </a:rPr>
              <a:t>м.н.с. Лаборатория №45</a:t>
            </a:r>
            <a:endParaRPr sz="400">
              <a:solidFill>
                <a:schemeClr val="dk2"/>
              </a:solidFill>
              <a:latin typeface="Raleway"/>
              <a:ea typeface="Raleway"/>
              <a:cs typeface="Raleway"/>
              <a:sym typeface="Raleway"/>
            </a:endParaRPr>
          </a:p>
        </p:txBody>
      </p:sp>
      <p:sp>
        <p:nvSpPr>
          <p:cNvPr id="260" name="Google Shape;260;p35"/>
          <p:cNvSpPr txBox="1"/>
          <p:nvPr/>
        </p:nvSpPr>
        <p:spPr>
          <a:xfrm>
            <a:off x="7165337" y="2291625"/>
            <a:ext cx="1752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200" u="sng">
                <a:solidFill>
                  <a:schemeClr val="accent5"/>
                </a:solidFill>
                <a:latin typeface="Raleway"/>
                <a:ea typeface="Raleway"/>
                <a:cs typeface="Raleway"/>
                <a:sym typeface="Raleway"/>
                <a:hlinkClick r:id="rId3">
                  <a:extLst>
                    <a:ext uri="{A12FA001-AC4F-418D-AE19-62706E023703}">
                      <ahyp:hlinkClr val="tx"/>
                    </a:ext>
                  </a:extLst>
                </a:hlinkClick>
              </a:rPr>
              <a:t>amkotyukov@mail.ru</a:t>
            </a:r>
            <a:endParaRPr sz="1100">
              <a:solidFill>
                <a:schemeClr val="dk2"/>
              </a:solidFill>
              <a:latin typeface="Raleway"/>
              <a:ea typeface="Raleway"/>
              <a:cs typeface="Raleway"/>
              <a:sym typeface="Raleway"/>
            </a:endParaRPr>
          </a:p>
        </p:txBody>
      </p:sp>
      <p:sp>
        <p:nvSpPr>
          <p:cNvPr id="261" name="Google Shape;261;p35"/>
          <p:cNvSpPr txBox="1"/>
          <p:nvPr>
            <p:ph type="title"/>
          </p:nvPr>
        </p:nvSpPr>
        <p:spPr>
          <a:xfrm>
            <a:off x="65979" y="-7800"/>
            <a:ext cx="61431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lang="ru">
                <a:solidFill>
                  <a:schemeClr val="accent2"/>
                </a:solidFill>
              </a:rPr>
              <a:t>Жилищный комитет</a:t>
            </a:r>
            <a:endParaRPr>
              <a:solidFill>
                <a:schemeClr val="accent2"/>
              </a:solidFill>
            </a:endParaRPr>
          </a:p>
        </p:txBody>
      </p:sp>
      <p:cxnSp>
        <p:nvCxnSpPr>
          <p:cNvPr id="262" name="Google Shape;262;p35"/>
          <p:cNvCxnSpPr/>
          <p:nvPr/>
        </p:nvCxnSpPr>
        <p:spPr>
          <a:xfrm>
            <a:off x="6729025" y="1400100"/>
            <a:ext cx="19500" cy="3636300"/>
          </a:xfrm>
          <a:prstGeom prst="straightConnector1">
            <a:avLst/>
          </a:prstGeom>
          <a:noFill/>
          <a:ln cap="flat" cmpd="sng" w="9525">
            <a:solidFill>
              <a:schemeClr val="dk2"/>
            </a:solidFill>
            <a:prstDash val="solid"/>
            <a:round/>
            <a:headEnd len="med" w="med" type="none"/>
            <a:tailEnd len="med" w="med" type="none"/>
          </a:ln>
        </p:spPr>
      </p:cxnSp>
      <p:pic>
        <p:nvPicPr>
          <p:cNvPr id="263" name="Google Shape;263;p35"/>
          <p:cNvPicPr preferRelativeResize="0"/>
          <p:nvPr/>
        </p:nvPicPr>
        <p:blipFill>
          <a:blip r:embed="rId4">
            <a:alphaModFix/>
          </a:blip>
          <a:stretch>
            <a:fillRect/>
          </a:stretch>
        </p:blipFill>
        <p:spPr>
          <a:xfrm>
            <a:off x="7122613" y="312550"/>
            <a:ext cx="1631226" cy="1631226"/>
          </a:xfrm>
          <a:prstGeom prst="rect">
            <a:avLst/>
          </a:prstGeom>
          <a:noFill/>
          <a:ln>
            <a:noFill/>
          </a:ln>
        </p:spPr>
      </p:pic>
      <p:sp>
        <p:nvSpPr>
          <p:cNvPr id="264" name="Google Shape;264;p35"/>
          <p:cNvSpPr txBox="1"/>
          <p:nvPr/>
        </p:nvSpPr>
        <p:spPr>
          <a:xfrm>
            <a:off x="6977850" y="4298400"/>
            <a:ext cx="1924500" cy="692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200"/>
              </a:spcAft>
              <a:buNone/>
            </a:pPr>
            <a:r>
              <a:rPr lang="ru" sz="1100">
                <a:solidFill>
                  <a:schemeClr val="dk2"/>
                </a:solidFill>
                <a:latin typeface="Raleway"/>
                <a:ea typeface="Raleway"/>
                <a:cs typeface="Raleway"/>
                <a:sym typeface="Raleway"/>
              </a:rPr>
              <a:t>Ядыкин Василий Сергеевич </a:t>
            </a:r>
            <a:br>
              <a:rPr lang="ru" sz="1100">
                <a:solidFill>
                  <a:schemeClr val="dk2"/>
                </a:solidFill>
                <a:latin typeface="Raleway"/>
                <a:ea typeface="Raleway"/>
                <a:cs typeface="Raleway"/>
                <a:sym typeface="Raleway"/>
              </a:rPr>
            </a:br>
            <a:r>
              <a:rPr lang="ru" sz="1100">
                <a:solidFill>
                  <a:schemeClr val="dk2"/>
                </a:solidFill>
                <a:latin typeface="Raleway"/>
                <a:ea typeface="Raleway"/>
                <a:cs typeface="Raleway"/>
                <a:sym typeface="Raleway"/>
              </a:rPr>
              <a:t>Ведущий юрист ИПУ РАН</a:t>
            </a:r>
            <a:endParaRPr/>
          </a:p>
        </p:txBody>
      </p:sp>
      <p:sp>
        <p:nvSpPr>
          <p:cNvPr id="265" name="Google Shape;265;p35"/>
          <p:cNvSpPr txBox="1"/>
          <p:nvPr/>
        </p:nvSpPr>
        <p:spPr>
          <a:xfrm>
            <a:off x="7037775" y="4809800"/>
            <a:ext cx="19245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200" u="sng">
                <a:solidFill>
                  <a:schemeClr val="accent5"/>
                </a:solidFill>
                <a:latin typeface="Raleway"/>
                <a:ea typeface="Raleway"/>
                <a:cs typeface="Raleway"/>
                <a:sym typeface="Raleway"/>
                <a:hlinkClick r:id="rId5">
                  <a:extLst>
                    <a:ext uri="{A12FA001-AC4F-418D-AE19-62706E023703}">
                      <ahyp:hlinkClr val="tx"/>
                    </a:ext>
                  </a:extLst>
                </a:hlinkClick>
              </a:rPr>
              <a:t>desmo-analitika@mail.ru</a:t>
            </a:r>
            <a:endParaRPr/>
          </a:p>
        </p:txBody>
      </p:sp>
      <p:pic>
        <p:nvPicPr>
          <p:cNvPr id="266" name="Google Shape;266;p35"/>
          <p:cNvPicPr preferRelativeResize="0"/>
          <p:nvPr/>
        </p:nvPicPr>
        <p:blipFill rotWithShape="1">
          <a:blip r:embed="rId6">
            <a:alphaModFix/>
          </a:blip>
          <a:srcRect b="48519" l="14487" r="35624" t="16318"/>
          <a:stretch/>
        </p:blipFill>
        <p:spPr>
          <a:xfrm>
            <a:off x="7122675" y="2684225"/>
            <a:ext cx="1723726" cy="16198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6"/>
          <p:cNvSpPr txBox="1"/>
          <p:nvPr/>
        </p:nvSpPr>
        <p:spPr>
          <a:xfrm>
            <a:off x="282075" y="1302900"/>
            <a:ext cx="6456000" cy="3476400"/>
          </a:xfrm>
          <a:prstGeom prst="rect">
            <a:avLst/>
          </a:prstGeom>
          <a:solidFill>
            <a:schemeClr val="lt1"/>
          </a:solidFill>
          <a:ln>
            <a:noFill/>
          </a:ln>
        </p:spPr>
        <p:txBody>
          <a:bodyPr anchorCtr="0" anchor="t" bIns="34275" lIns="68575" spcFirstLastPara="1" rIns="68575" wrap="square" tIns="34275">
            <a:noAutofit/>
          </a:bodyPr>
          <a:lstStyle/>
          <a:p>
            <a:pPr indent="-184150" lvl="0" marL="177800" marR="0" rtl="0" algn="l">
              <a:lnSpc>
                <a:spcPct val="90000"/>
              </a:lnSpc>
              <a:spcBef>
                <a:spcPts val="0"/>
              </a:spcBef>
              <a:spcAft>
                <a:spcPts val="0"/>
              </a:spcAft>
              <a:buClr>
                <a:schemeClr val="dk2"/>
              </a:buClr>
              <a:buSzPts val="1300"/>
              <a:buFont typeface="Raleway"/>
              <a:buChar char="•"/>
            </a:pPr>
            <a:r>
              <a:rPr i="0" lang="ru" sz="1300" u="none">
                <a:solidFill>
                  <a:schemeClr val="dk2"/>
                </a:solidFill>
                <a:latin typeface="Raleway"/>
                <a:ea typeface="Raleway"/>
                <a:cs typeface="Raleway"/>
                <a:sym typeface="Raleway"/>
              </a:rPr>
              <a:t>Помощь в выборе фонда</a:t>
            </a:r>
            <a:r>
              <a:rPr lang="ru" sz="1300">
                <a:solidFill>
                  <a:schemeClr val="dk2"/>
                </a:solidFill>
                <a:latin typeface="Raleway"/>
                <a:ea typeface="Raleway"/>
                <a:cs typeface="Raleway"/>
                <a:sym typeface="Raleway"/>
              </a:rPr>
              <a:t> и </a:t>
            </a:r>
            <a:r>
              <a:rPr i="0" lang="ru" sz="1300" u="none">
                <a:solidFill>
                  <a:schemeClr val="dk2"/>
                </a:solidFill>
                <a:latin typeface="Raleway"/>
                <a:ea typeface="Raleway"/>
                <a:cs typeface="Raleway"/>
                <a:sym typeface="Raleway"/>
              </a:rPr>
              <a:t>подготовке заявок</a:t>
            </a:r>
            <a:endParaRPr sz="1300">
              <a:solidFill>
                <a:schemeClr val="dk2"/>
              </a:solidFill>
              <a:latin typeface="Raleway"/>
              <a:ea typeface="Raleway"/>
              <a:cs typeface="Raleway"/>
              <a:sym typeface="Raleway"/>
            </a:endParaRPr>
          </a:p>
          <a:p>
            <a:pPr indent="-184150" lvl="0" marL="177800" marR="0" rtl="0" algn="l">
              <a:lnSpc>
                <a:spcPct val="90000"/>
              </a:lnSpc>
              <a:spcBef>
                <a:spcPts val="800"/>
              </a:spcBef>
              <a:spcAft>
                <a:spcPts val="0"/>
              </a:spcAft>
              <a:buClr>
                <a:schemeClr val="dk2"/>
              </a:buClr>
              <a:buSzPts val="1300"/>
              <a:buFont typeface="Raleway"/>
              <a:buChar char="•"/>
            </a:pPr>
            <a:r>
              <a:rPr i="0" lang="ru" sz="1300" u="none">
                <a:solidFill>
                  <a:schemeClr val="dk2"/>
                </a:solidFill>
                <a:latin typeface="Raleway"/>
                <a:ea typeface="Raleway"/>
                <a:cs typeface="Raleway"/>
                <a:sym typeface="Raleway"/>
              </a:rPr>
              <a:t>Разъяснение особенностей конкурсов различных фондов</a:t>
            </a:r>
            <a:endParaRPr sz="1300">
              <a:solidFill>
                <a:schemeClr val="dk2"/>
              </a:solidFill>
              <a:latin typeface="Raleway"/>
              <a:ea typeface="Raleway"/>
              <a:cs typeface="Raleway"/>
              <a:sym typeface="Raleway"/>
            </a:endParaRPr>
          </a:p>
          <a:p>
            <a:pPr indent="-184150" lvl="0" marL="177800" marR="0" rtl="0" algn="l">
              <a:lnSpc>
                <a:spcPct val="90000"/>
              </a:lnSpc>
              <a:spcBef>
                <a:spcPts val="800"/>
              </a:spcBef>
              <a:spcAft>
                <a:spcPts val="0"/>
              </a:spcAft>
              <a:buClr>
                <a:schemeClr val="dk2"/>
              </a:buClr>
              <a:buSzPts val="1300"/>
              <a:buFont typeface="Raleway"/>
              <a:buChar char="•"/>
            </a:pPr>
            <a:r>
              <a:rPr i="0" lang="ru" sz="1300" u="none">
                <a:solidFill>
                  <a:schemeClr val="dk2"/>
                </a:solidFill>
                <a:latin typeface="Raleway"/>
                <a:ea typeface="Raleway"/>
                <a:cs typeface="Raleway"/>
                <a:sym typeface="Raleway"/>
              </a:rPr>
              <a:t>Учет особенностей подготовки документации на иностранных языках</a:t>
            </a:r>
            <a:endParaRPr sz="1300">
              <a:solidFill>
                <a:schemeClr val="dk2"/>
              </a:solidFill>
              <a:latin typeface="Raleway"/>
              <a:ea typeface="Raleway"/>
              <a:cs typeface="Raleway"/>
              <a:sym typeface="Raleway"/>
            </a:endParaRPr>
          </a:p>
          <a:p>
            <a:pPr indent="-184150" lvl="0" marL="177800" marR="0" rtl="0" algn="l">
              <a:lnSpc>
                <a:spcPct val="90000"/>
              </a:lnSpc>
              <a:spcBef>
                <a:spcPts val="800"/>
              </a:spcBef>
              <a:spcAft>
                <a:spcPts val="0"/>
              </a:spcAft>
              <a:buClr>
                <a:schemeClr val="dk2"/>
              </a:buClr>
              <a:buSzPts val="1300"/>
              <a:buFont typeface="Raleway"/>
              <a:buChar char="•"/>
            </a:pPr>
            <a:r>
              <a:rPr i="0" lang="ru" sz="1300" u="none">
                <a:solidFill>
                  <a:schemeClr val="dk2"/>
                </a:solidFill>
                <a:latin typeface="Raleway"/>
                <a:ea typeface="Raleway"/>
                <a:cs typeface="Raleway"/>
                <a:sym typeface="Raleway"/>
              </a:rPr>
              <a:t>Помощь в выборе коллектива для участия в конкурсах</a:t>
            </a:r>
            <a:endParaRPr sz="1300">
              <a:solidFill>
                <a:schemeClr val="dk2"/>
              </a:solidFill>
              <a:latin typeface="Raleway"/>
              <a:ea typeface="Raleway"/>
              <a:cs typeface="Raleway"/>
              <a:sym typeface="Raleway"/>
            </a:endParaRPr>
          </a:p>
          <a:p>
            <a:pPr indent="-184150" lvl="0" marL="177800" marR="0" rtl="0" algn="l">
              <a:lnSpc>
                <a:spcPct val="90000"/>
              </a:lnSpc>
              <a:spcBef>
                <a:spcPts val="800"/>
              </a:spcBef>
              <a:spcAft>
                <a:spcPts val="0"/>
              </a:spcAft>
              <a:buClr>
                <a:schemeClr val="dk2"/>
              </a:buClr>
              <a:buSzPts val="1300"/>
              <a:buFont typeface="Raleway"/>
              <a:buChar char="•"/>
            </a:pPr>
            <a:r>
              <a:rPr i="0" lang="ru" sz="1300" u="none">
                <a:solidFill>
                  <a:schemeClr val="dk2"/>
                </a:solidFill>
                <a:latin typeface="Raleway"/>
                <a:ea typeface="Raleway"/>
                <a:cs typeface="Raleway"/>
                <a:sym typeface="Raleway"/>
              </a:rPr>
              <a:t>Разъяснение в подготовке научных и финансовых отчетов по грантам</a:t>
            </a:r>
            <a:endParaRPr sz="1300">
              <a:solidFill>
                <a:schemeClr val="dk2"/>
              </a:solidFill>
              <a:latin typeface="Raleway"/>
              <a:ea typeface="Raleway"/>
              <a:cs typeface="Raleway"/>
              <a:sym typeface="Raleway"/>
            </a:endParaRPr>
          </a:p>
          <a:p>
            <a:pPr indent="-184150" lvl="0" marL="177800" marR="0" rtl="0" algn="l">
              <a:lnSpc>
                <a:spcPct val="90000"/>
              </a:lnSpc>
              <a:spcBef>
                <a:spcPts val="800"/>
              </a:spcBef>
              <a:spcAft>
                <a:spcPts val="0"/>
              </a:spcAft>
              <a:buClr>
                <a:schemeClr val="dk2"/>
              </a:buClr>
              <a:buSzPts val="1300"/>
              <a:buFont typeface="Raleway"/>
              <a:buChar char="•"/>
            </a:pPr>
            <a:r>
              <a:rPr i="0" lang="ru" sz="1300" u="none">
                <a:solidFill>
                  <a:schemeClr val="dk2"/>
                </a:solidFill>
                <a:latin typeface="Raleway"/>
                <a:ea typeface="Raleway"/>
                <a:cs typeface="Raleway"/>
                <a:sym typeface="Raleway"/>
              </a:rPr>
              <a:t>Сопровождение работы по грантам (подготовка документации по отчету по гранту (промежуточные документы) </a:t>
            </a:r>
            <a:endParaRPr b="1" i="0" sz="1300" u="none">
              <a:solidFill>
                <a:schemeClr val="dk2"/>
              </a:solidFill>
              <a:latin typeface="Raleway"/>
              <a:ea typeface="Raleway"/>
              <a:cs typeface="Raleway"/>
              <a:sym typeface="Raleway"/>
            </a:endParaRPr>
          </a:p>
          <a:p>
            <a:pPr indent="-184150" lvl="0" marL="177800" marR="0" rtl="0" algn="l">
              <a:lnSpc>
                <a:spcPct val="90000"/>
              </a:lnSpc>
              <a:spcBef>
                <a:spcPts val="800"/>
              </a:spcBef>
              <a:spcAft>
                <a:spcPts val="0"/>
              </a:spcAft>
              <a:buClr>
                <a:schemeClr val="dk2"/>
              </a:buClr>
              <a:buSzPts val="1300"/>
              <a:buFont typeface="Raleway"/>
              <a:buChar char="•"/>
            </a:pPr>
            <a:r>
              <a:rPr i="0" lang="ru" sz="1300" u="none">
                <a:solidFill>
                  <a:schemeClr val="dk2"/>
                </a:solidFill>
                <a:latin typeface="Raleway"/>
                <a:ea typeface="Raleway"/>
                <a:cs typeface="Raleway"/>
                <a:sym typeface="Raleway"/>
              </a:rPr>
              <a:t>Создание инфраструктуры взаимодействия с грантодающими фондами для выделения средств на существующие исследования Молодых ученых ИПУ РАН) </a:t>
            </a:r>
            <a:endParaRPr sz="1300">
              <a:solidFill>
                <a:schemeClr val="dk2"/>
              </a:solidFill>
              <a:latin typeface="Raleway"/>
              <a:ea typeface="Raleway"/>
              <a:cs typeface="Raleway"/>
              <a:sym typeface="Raleway"/>
            </a:endParaRPr>
          </a:p>
          <a:p>
            <a:pPr indent="-184150" lvl="0" marL="177800" marR="0" rtl="0" algn="l">
              <a:lnSpc>
                <a:spcPct val="90000"/>
              </a:lnSpc>
              <a:spcBef>
                <a:spcPts val="800"/>
              </a:spcBef>
              <a:spcAft>
                <a:spcPts val="0"/>
              </a:spcAft>
              <a:buClr>
                <a:schemeClr val="dk2"/>
              </a:buClr>
              <a:buSzPts val="1300"/>
              <a:buFont typeface="Raleway"/>
              <a:buChar char="•"/>
            </a:pPr>
            <a:r>
              <a:rPr i="0" lang="ru" sz="1300" u="none">
                <a:solidFill>
                  <a:schemeClr val="dk2"/>
                </a:solidFill>
                <a:latin typeface="Raleway"/>
                <a:ea typeface="Raleway"/>
                <a:cs typeface="Raleway"/>
                <a:sym typeface="Raleway"/>
              </a:rPr>
              <a:t>Содействие в участии и исполнении (в т.ч. итоговом и промежуточном отчете) межинститутских грантах (междисциплинарных/мультидисциплинарных исследованиях) </a:t>
            </a:r>
            <a:endParaRPr sz="1300">
              <a:solidFill>
                <a:schemeClr val="dk2"/>
              </a:solidFill>
              <a:latin typeface="Raleway"/>
              <a:ea typeface="Raleway"/>
              <a:cs typeface="Raleway"/>
              <a:sym typeface="Raleway"/>
            </a:endParaRPr>
          </a:p>
          <a:p>
            <a:pPr indent="-184150" lvl="0" marL="177800" marR="0" rtl="0" algn="l">
              <a:lnSpc>
                <a:spcPct val="90000"/>
              </a:lnSpc>
              <a:spcBef>
                <a:spcPts val="800"/>
              </a:spcBef>
              <a:spcAft>
                <a:spcPts val="0"/>
              </a:spcAft>
              <a:buClr>
                <a:schemeClr val="dk2"/>
              </a:buClr>
              <a:buSzPts val="1300"/>
              <a:buFont typeface="Raleway"/>
              <a:buChar char="•"/>
            </a:pPr>
            <a:r>
              <a:rPr i="0" lang="ru" sz="1300" u="none">
                <a:solidFill>
                  <a:schemeClr val="dk2"/>
                </a:solidFill>
                <a:latin typeface="Raleway"/>
                <a:ea typeface="Raleway"/>
                <a:cs typeface="Raleway"/>
                <a:sym typeface="Raleway"/>
              </a:rPr>
              <a:t>Создание системы своевременного/заблаговременного информирования Молодых ученых ИПУ РАН для ПЛАНОВОЙ работы по подготовке к гранту</a:t>
            </a:r>
            <a:endParaRPr sz="1300">
              <a:solidFill>
                <a:schemeClr val="dk2"/>
              </a:solidFill>
              <a:latin typeface="Raleway"/>
              <a:ea typeface="Raleway"/>
              <a:cs typeface="Raleway"/>
              <a:sym typeface="Raleway"/>
            </a:endParaRPr>
          </a:p>
        </p:txBody>
      </p:sp>
      <p:sp>
        <p:nvSpPr>
          <p:cNvPr id="272" name="Google Shape;272;p36"/>
          <p:cNvSpPr txBox="1"/>
          <p:nvPr>
            <p:ph type="title"/>
          </p:nvPr>
        </p:nvSpPr>
        <p:spPr>
          <a:xfrm>
            <a:off x="194675" y="0"/>
            <a:ext cx="54672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lang="ru">
                <a:solidFill>
                  <a:schemeClr val="dk1"/>
                </a:solidFill>
              </a:rPr>
              <a:t>Конкурсы и гранты</a:t>
            </a:r>
            <a:r>
              <a:rPr lang="ru">
                <a:solidFill>
                  <a:srgbClr val="080808"/>
                </a:solidFill>
              </a:rPr>
              <a:t> </a:t>
            </a:r>
            <a:endParaRPr/>
          </a:p>
          <a:p>
            <a:pPr indent="0" lvl="0" marL="0" rtl="0" algn="l">
              <a:lnSpc>
                <a:spcPct val="150000"/>
              </a:lnSpc>
              <a:spcBef>
                <a:spcPts val="0"/>
              </a:spcBef>
              <a:spcAft>
                <a:spcPts val="0"/>
              </a:spcAft>
              <a:buNone/>
            </a:pPr>
            <a:r>
              <a:rPr lang="ru"/>
              <a:t>Итоги первого месяца работы</a:t>
            </a:r>
            <a:endParaRPr/>
          </a:p>
        </p:txBody>
      </p:sp>
      <p:sp>
        <p:nvSpPr>
          <p:cNvPr id="273" name="Google Shape;273;p36"/>
          <p:cNvSpPr txBox="1"/>
          <p:nvPr/>
        </p:nvSpPr>
        <p:spPr>
          <a:xfrm>
            <a:off x="7046475" y="1941750"/>
            <a:ext cx="1924500" cy="706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200"/>
              </a:spcAft>
              <a:buNone/>
            </a:pPr>
            <a:r>
              <a:rPr lang="ru" sz="1100">
                <a:solidFill>
                  <a:schemeClr val="dk2"/>
                </a:solidFill>
                <a:latin typeface="Raleway"/>
                <a:ea typeface="Raleway"/>
                <a:cs typeface="Raleway"/>
                <a:sym typeface="Raleway"/>
              </a:rPr>
              <a:t>Филимонюк Леонид Юрьевич </a:t>
            </a:r>
            <a:br>
              <a:rPr lang="ru" sz="1100">
                <a:solidFill>
                  <a:schemeClr val="dk2"/>
                </a:solidFill>
                <a:latin typeface="Raleway"/>
                <a:ea typeface="Raleway"/>
                <a:cs typeface="Raleway"/>
                <a:sym typeface="Raleway"/>
              </a:rPr>
            </a:br>
            <a:r>
              <a:rPr lang="ru" sz="1100">
                <a:solidFill>
                  <a:schemeClr val="dk2"/>
                </a:solidFill>
                <a:latin typeface="Raleway"/>
                <a:ea typeface="Raleway"/>
                <a:cs typeface="Raleway"/>
                <a:sym typeface="Raleway"/>
              </a:rPr>
              <a:t>в. н. с. лаб. 27 д.т.н.</a:t>
            </a:r>
            <a:br>
              <a:rPr lang="ru" sz="1100">
                <a:solidFill>
                  <a:schemeClr val="dk2"/>
                </a:solidFill>
                <a:latin typeface="Raleway"/>
                <a:ea typeface="Raleway"/>
                <a:cs typeface="Raleway"/>
                <a:sym typeface="Raleway"/>
              </a:rPr>
            </a:br>
            <a:r>
              <a:rPr lang="ru" sz="1100">
                <a:solidFill>
                  <a:schemeClr val="dk2"/>
                </a:solidFill>
                <a:latin typeface="Raleway"/>
                <a:ea typeface="Raleway"/>
                <a:cs typeface="Raleway"/>
                <a:sym typeface="Raleway"/>
              </a:rPr>
              <a:t> </a:t>
            </a:r>
            <a:br>
              <a:rPr lang="ru" sz="1100">
                <a:solidFill>
                  <a:schemeClr val="dk2"/>
                </a:solidFill>
                <a:latin typeface="Raleway"/>
                <a:ea typeface="Raleway"/>
                <a:cs typeface="Raleway"/>
                <a:sym typeface="Raleway"/>
              </a:rPr>
            </a:br>
            <a:endParaRPr sz="400">
              <a:solidFill>
                <a:schemeClr val="dk2"/>
              </a:solidFill>
              <a:latin typeface="Raleway"/>
              <a:ea typeface="Raleway"/>
              <a:cs typeface="Raleway"/>
              <a:sym typeface="Raleway"/>
            </a:endParaRPr>
          </a:p>
        </p:txBody>
      </p:sp>
      <p:sp>
        <p:nvSpPr>
          <p:cNvPr id="274" name="Google Shape;274;p36"/>
          <p:cNvSpPr txBox="1"/>
          <p:nvPr/>
        </p:nvSpPr>
        <p:spPr>
          <a:xfrm>
            <a:off x="7196400" y="2372700"/>
            <a:ext cx="28245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200" u="sng">
                <a:solidFill>
                  <a:schemeClr val="accent5"/>
                </a:solidFill>
                <a:latin typeface="Raleway"/>
                <a:ea typeface="Raleway"/>
                <a:cs typeface="Raleway"/>
                <a:sym typeface="Raleway"/>
                <a:hlinkClick r:id="rId3">
                  <a:extLst>
                    <a:ext uri="{A12FA001-AC4F-418D-AE19-62706E023703}">
                      <ahyp:hlinkClr val="tx"/>
                    </a:ext>
                  </a:extLst>
                </a:hlinkClick>
              </a:rPr>
              <a:t>amkotyukov@mail.ru</a:t>
            </a:r>
            <a:endParaRPr sz="1200">
              <a:solidFill>
                <a:schemeClr val="dk2"/>
              </a:solidFill>
              <a:latin typeface="Raleway"/>
              <a:ea typeface="Raleway"/>
              <a:cs typeface="Raleway"/>
              <a:sym typeface="Raleway"/>
            </a:endParaRPr>
          </a:p>
        </p:txBody>
      </p:sp>
      <p:cxnSp>
        <p:nvCxnSpPr>
          <p:cNvPr id="275" name="Google Shape;275;p36"/>
          <p:cNvCxnSpPr/>
          <p:nvPr/>
        </p:nvCxnSpPr>
        <p:spPr>
          <a:xfrm>
            <a:off x="6916275" y="1390400"/>
            <a:ext cx="19500" cy="3636300"/>
          </a:xfrm>
          <a:prstGeom prst="straightConnector1">
            <a:avLst/>
          </a:prstGeom>
          <a:noFill/>
          <a:ln cap="flat" cmpd="sng" w="9525">
            <a:solidFill>
              <a:schemeClr val="dk2"/>
            </a:solidFill>
            <a:prstDash val="solid"/>
            <a:round/>
            <a:headEnd len="med" w="med" type="none"/>
            <a:tailEnd len="med" w="med" type="none"/>
          </a:ln>
        </p:spPr>
      </p:cxnSp>
      <p:sp>
        <p:nvSpPr>
          <p:cNvPr id="276" name="Google Shape;276;p36"/>
          <p:cNvSpPr txBox="1"/>
          <p:nvPr/>
        </p:nvSpPr>
        <p:spPr>
          <a:xfrm>
            <a:off x="7054050" y="4222200"/>
            <a:ext cx="1924500" cy="692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200"/>
              </a:spcAft>
              <a:buNone/>
            </a:pPr>
            <a:r>
              <a:rPr lang="ru" sz="1100">
                <a:solidFill>
                  <a:schemeClr val="dk2"/>
                </a:solidFill>
                <a:latin typeface="Raleway"/>
                <a:ea typeface="Raleway"/>
                <a:cs typeface="Raleway"/>
                <a:sym typeface="Raleway"/>
              </a:rPr>
              <a:t>Ядыкин Василий Сергеевич </a:t>
            </a:r>
            <a:br>
              <a:rPr lang="ru" sz="1100">
                <a:solidFill>
                  <a:schemeClr val="dk2"/>
                </a:solidFill>
                <a:latin typeface="Raleway"/>
                <a:ea typeface="Raleway"/>
                <a:cs typeface="Raleway"/>
                <a:sym typeface="Raleway"/>
              </a:rPr>
            </a:br>
            <a:r>
              <a:rPr lang="ru" sz="1100">
                <a:solidFill>
                  <a:schemeClr val="dk2"/>
                </a:solidFill>
                <a:latin typeface="Raleway"/>
                <a:ea typeface="Raleway"/>
                <a:cs typeface="Raleway"/>
                <a:sym typeface="Raleway"/>
              </a:rPr>
              <a:t>Ведущий юрист ИПУ РАН</a:t>
            </a:r>
            <a:endParaRPr/>
          </a:p>
        </p:txBody>
      </p:sp>
      <p:sp>
        <p:nvSpPr>
          <p:cNvPr id="277" name="Google Shape;277;p36"/>
          <p:cNvSpPr txBox="1"/>
          <p:nvPr/>
        </p:nvSpPr>
        <p:spPr>
          <a:xfrm>
            <a:off x="7113975" y="4733600"/>
            <a:ext cx="19245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200" u="sng">
                <a:solidFill>
                  <a:schemeClr val="accent5"/>
                </a:solidFill>
                <a:latin typeface="Raleway"/>
                <a:ea typeface="Raleway"/>
                <a:cs typeface="Raleway"/>
                <a:sym typeface="Raleway"/>
                <a:hlinkClick r:id="rId4">
                  <a:extLst>
                    <a:ext uri="{A12FA001-AC4F-418D-AE19-62706E023703}">
                      <ahyp:hlinkClr val="tx"/>
                    </a:ext>
                  </a:extLst>
                </a:hlinkClick>
              </a:rPr>
              <a:t>desmo-analitika@mail.ru</a:t>
            </a:r>
            <a:endParaRPr/>
          </a:p>
        </p:txBody>
      </p:sp>
      <p:pic>
        <p:nvPicPr>
          <p:cNvPr id="278" name="Google Shape;278;p36"/>
          <p:cNvPicPr preferRelativeResize="0"/>
          <p:nvPr/>
        </p:nvPicPr>
        <p:blipFill rotWithShape="1">
          <a:blip r:embed="rId5">
            <a:alphaModFix/>
          </a:blip>
          <a:srcRect b="48519" l="14487" r="35624" t="16318"/>
          <a:stretch/>
        </p:blipFill>
        <p:spPr>
          <a:xfrm>
            <a:off x="7198875" y="2730600"/>
            <a:ext cx="1674374" cy="1573450"/>
          </a:xfrm>
          <a:prstGeom prst="rect">
            <a:avLst/>
          </a:prstGeom>
          <a:noFill/>
          <a:ln>
            <a:noFill/>
          </a:ln>
        </p:spPr>
      </p:pic>
      <p:pic>
        <p:nvPicPr>
          <p:cNvPr id="279" name="Google Shape;279;p36"/>
          <p:cNvPicPr preferRelativeResize="0"/>
          <p:nvPr/>
        </p:nvPicPr>
        <p:blipFill>
          <a:blip r:embed="rId6">
            <a:alphaModFix/>
          </a:blip>
          <a:stretch>
            <a:fillRect/>
          </a:stretch>
        </p:blipFill>
        <p:spPr>
          <a:xfrm>
            <a:off x="7387325" y="365375"/>
            <a:ext cx="1242811" cy="1619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7"/>
          <p:cNvSpPr txBox="1"/>
          <p:nvPr/>
        </p:nvSpPr>
        <p:spPr>
          <a:xfrm>
            <a:off x="319576" y="1352400"/>
            <a:ext cx="6321300" cy="3498900"/>
          </a:xfrm>
          <a:prstGeom prst="rect">
            <a:avLst/>
          </a:prstGeom>
          <a:noFill/>
          <a:ln>
            <a:noFill/>
          </a:ln>
        </p:spPr>
        <p:txBody>
          <a:bodyPr anchorCtr="0" anchor="t" bIns="34275" lIns="68575" spcFirstLastPara="1" rIns="68575" wrap="square" tIns="34275">
            <a:noAutofit/>
          </a:bodyPr>
          <a:lstStyle/>
          <a:p>
            <a:pPr indent="-209550" lvl="0" marL="177800" marR="0" rtl="0" algn="l">
              <a:lnSpc>
                <a:spcPct val="90000"/>
              </a:lnSpc>
              <a:spcBef>
                <a:spcPts val="800"/>
              </a:spcBef>
              <a:spcAft>
                <a:spcPts val="0"/>
              </a:spcAft>
              <a:buClr>
                <a:schemeClr val="dk2"/>
              </a:buClr>
              <a:buSzPts val="1500"/>
              <a:buFont typeface="Raleway"/>
              <a:buChar char="•"/>
            </a:pPr>
            <a:r>
              <a:rPr lang="ru" sz="1500">
                <a:solidFill>
                  <a:schemeClr val="dk2"/>
                </a:solidFill>
                <a:latin typeface="Raleway"/>
                <a:ea typeface="Raleway"/>
                <a:cs typeface="Raleway"/>
                <a:sym typeface="Raleway"/>
              </a:rPr>
              <a:t>Отлаживание механизма взаимодействия «Профсоюз ИПУ РАН → Молодым ученым ИПУ РАН»</a:t>
            </a:r>
            <a:endParaRPr sz="1500">
              <a:solidFill>
                <a:schemeClr val="dk2"/>
              </a:solidFill>
              <a:latin typeface="Raleway"/>
              <a:ea typeface="Raleway"/>
              <a:cs typeface="Raleway"/>
              <a:sym typeface="Raleway"/>
            </a:endParaRPr>
          </a:p>
          <a:p>
            <a:pPr indent="-209550" lvl="0" marL="177800" marR="0" rtl="0" algn="l">
              <a:lnSpc>
                <a:spcPct val="90000"/>
              </a:lnSpc>
              <a:spcBef>
                <a:spcPts val="800"/>
              </a:spcBef>
              <a:spcAft>
                <a:spcPts val="0"/>
              </a:spcAft>
              <a:buClr>
                <a:schemeClr val="dk2"/>
              </a:buClr>
              <a:buSzPts val="1500"/>
              <a:buFont typeface="Raleway"/>
              <a:buChar char="•"/>
            </a:pPr>
            <a:r>
              <a:rPr lang="ru" sz="1500">
                <a:solidFill>
                  <a:schemeClr val="dk2"/>
                </a:solidFill>
                <a:latin typeface="Raleway"/>
                <a:ea typeface="Raleway"/>
                <a:cs typeface="Raleway"/>
                <a:sym typeface="Raleway"/>
              </a:rPr>
              <a:t>Информирование Молодых ученых о возможностях, предоставляемых профсоюзной организацией</a:t>
            </a:r>
            <a:endParaRPr sz="1500">
              <a:solidFill>
                <a:schemeClr val="dk2"/>
              </a:solidFill>
              <a:latin typeface="Raleway"/>
              <a:ea typeface="Raleway"/>
              <a:cs typeface="Raleway"/>
              <a:sym typeface="Raleway"/>
            </a:endParaRPr>
          </a:p>
          <a:p>
            <a:pPr indent="-209550" lvl="0" marL="177800" marR="0" rtl="0" algn="l">
              <a:lnSpc>
                <a:spcPct val="90000"/>
              </a:lnSpc>
              <a:spcBef>
                <a:spcPts val="800"/>
              </a:spcBef>
              <a:spcAft>
                <a:spcPts val="0"/>
              </a:spcAft>
              <a:buClr>
                <a:schemeClr val="dk2"/>
              </a:buClr>
              <a:buSzPts val="1500"/>
              <a:buFont typeface="Raleway"/>
              <a:buChar char="•"/>
            </a:pPr>
            <a:r>
              <a:rPr lang="ru" sz="1500">
                <a:solidFill>
                  <a:schemeClr val="dk2"/>
                </a:solidFill>
                <a:latin typeface="Raleway"/>
                <a:ea typeface="Raleway"/>
                <a:cs typeface="Raleway"/>
                <a:sym typeface="Raleway"/>
              </a:rPr>
              <a:t>Проработка направлений содействия в помощи профсоюзной организации РАН (жилищные сертификаты, детские сады для детей Молодых ученых, спортивные направления) </a:t>
            </a:r>
            <a:endParaRPr sz="1500">
              <a:solidFill>
                <a:schemeClr val="dk2"/>
              </a:solidFill>
              <a:latin typeface="Raleway"/>
              <a:ea typeface="Raleway"/>
              <a:cs typeface="Raleway"/>
              <a:sym typeface="Raleway"/>
            </a:endParaRPr>
          </a:p>
          <a:p>
            <a:pPr indent="-209550" lvl="0" marL="177800" marR="0" rtl="0" algn="l">
              <a:lnSpc>
                <a:spcPct val="90000"/>
              </a:lnSpc>
              <a:spcBef>
                <a:spcPts val="800"/>
              </a:spcBef>
              <a:spcAft>
                <a:spcPts val="0"/>
              </a:spcAft>
              <a:buClr>
                <a:schemeClr val="dk2"/>
              </a:buClr>
              <a:buSzPts val="1500"/>
              <a:buFont typeface="Raleway"/>
              <a:buChar char="•"/>
            </a:pPr>
            <a:r>
              <a:rPr lang="ru" sz="1500">
                <a:solidFill>
                  <a:schemeClr val="dk2"/>
                </a:solidFill>
                <a:latin typeface="Raleway"/>
                <a:ea typeface="Raleway"/>
                <a:cs typeface="Raleway"/>
                <a:sym typeface="Raleway"/>
              </a:rPr>
              <a:t>Разработка алгоритмов содействия профсоюза ИПУ РАН для участия Молодых ученых ИПУ РАН в профсоюзных проектах и мероприятиях Московской территориальной профсоюзной организации </a:t>
            </a:r>
            <a:endParaRPr sz="1500">
              <a:solidFill>
                <a:schemeClr val="dk2"/>
              </a:solidFill>
              <a:latin typeface="Raleway"/>
              <a:ea typeface="Raleway"/>
              <a:cs typeface="Raleway"/>
              <a:sym typeface="Raleway"/>
            </a:endParaRPr>
          </a:p>
          <a:p>
            <a:pPr indent="-190500" lvl="0" marL="177800" rtl="0" algn="l">
              <a:lnSpc>
                <a:spcPct val="90000"/>
              </a:lnSpc>
              <a:spcBef>
                <a:spcPts val="800"/>
              </a:spcBef>
              <a:spcAft>
                <a:spcPts val="0"/>
              </a:spcAft>
              <a:buClr>
                <a:schemeClr val="dk2"/>
              </a:buClr>
              <a:buSzPts val="1200"/>
              <a:buFont typeface="Raleway"/>
              <a:buChar char="•"/>
            </a:pPr>
            <a:r>
              <a:rPr lang="ru" sz="1500">
                <a:solidFill>
                  <a:schemeClr val="dk2"/>
                </a:solidFill>
                <a:latin typeface="Raleway"/>
                <a:ea typeface="Raleway"/>
                <a:cs typeface="Raleway"/>
                <a:sym typeface="Raleway"/>
              </a:rPr>
              <a:t>Разработка и внедрение механизма информирования Молодых ученых ИПУ РАН о мероприятиях и проектах планируемых профсоюзной организации Российской академии наук и Московской территориальной профсоюзной организации.</a:t>
            </a:r>
            <a:endParaRPr sz="1500">
              <a:solidFill>
                <a:schemeClr val="dk2"/>
              </a:solidFill>
              <a:latin typeface="Raleway"/>
              <a:ea typeface="Raleway"/>
              <a:cs typeface="Raleway"/>
              <a:sym typeface="Raleway"/>
            </a:endParaRPr>
          </a:p>
        </p:txBody>
      </p:sp>
      <p:sp>
        <p:nvSpPr>
          <p:cNvPr id="285" name="Google Shape;285;p37"/>
          <p:cNvSpPr txBox="1"/>
          <p:nvPr>
            <p:ph type="title"/>
          </p:nvPr>
        </p:nvSpPr>
        <p:spPr>
          <a:xfrm>
            <a:off x="194675" y="0"/>
            <a:ext cx="6166500" cy="5352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lang="ru">
                <a:solidFill>
                  <a:schemeClr val="accent3"/>
                </a:solidFill>
              </a:rPr>
              <a:t>Взаимодействие с Профкомом</a:t>
            </a:r>
            <a:r>
              <a:rPr lang="ru">
                <a:solidFill>
                  <a:srgbClr val="080808"/>
                </a:solidFill>
              </a:rPr>
              <a:t> </a:t>
            </a:r>
            <a:endParaRPr/>
          </a:p>
          <a:p>
            <a:pPr indent="0" lvl="0" marL="0" rtl="0" algn="l">
              <a:lnSpc>
                <a:spcPct val="150000"/>
              </a:lnSpc>
              <a:spcBef>
                <a:spcPts val="0"/>
              </a:spcBef>
              <a:spcAft>
                <a:spcPts val="0"/>
              </a:spcAft>
              <a:buNone/>
            </a:pPr>
            <a:r>
              <a:rPr lang="ru"/>
              <a:t>Итоги первого месяца работы </a:t>
            </a:r>
            <a:endParaRPr/>
          </a:p>
        </p:txBody>
      </p:sp>
      <p:sp>
        <p:nvSpPr>
          <p:cNvPr id="286" name="Google Shape;286;p37"/>
          <p:cNvSpPr txBox="1"/>
          <p:nvPr/>
        </p:nvSpPr>
        <p:spPr>
          <a:xfrm>
            <a:off x="6630225" y="2960450"/>
            <a:ext cx="2673000" cy="706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lang="ru" sz="1100">
                <a:solidFill>
                  <a:schemeClr val="dk2"/>
                </a:solidFill>
                <a:latin typeface="Raleway"/>
                <a:ea typeface="Raleway"/>
                <a:cs typeface="Raleway"/>
                <a:sym typeface="Raleway"/>
              </a:rPr>
              <a:t>Ядыкин Василий Сергеевич</a:t>
            </a:r>
            <a:endParaRPr sz="1100">
              <a:solidFill>
                <a:schemeClr val="dk2"/>
              </a:solidFill>
              <a:latin typeface="Raleway"/>
              <a:ea typeface="Raleway"/>
              <a:cs typeface="Raleway"/>
              <a:sym typeface="Raleway"/>
            </a:endParaRPr>
          </a:p>
          <a:p>
            <a:pPr indent="0" lvl="0" marL="0" rtl="0" algn="ctr">
              <a:lnSpc>
                <a:spcPct val="90000"/>
              </a:lnSpc>
              <a:spcBef>
                <a:spcPts val="200"/>
              </a:spcBef>
              <a:spcAft>
                <a:spcPts val="200"/>
              </a:spcAft>
              <a:buNone/>
            </a:pPr>
            <a:r>
              <a:rPr lang="ru" sz="1100">
                <a:solidFill>
                  <a:schemeClr val="dk2"/>
                </a:solidFill>
                <a:latin typeface="Raleway"/>
                <a:ea typeface="Raleway"/>
                <a:cs typeface="Raleway"/>
                <a:sym typeface="Raleway"/>
              </a:rPr>
              <a:t>ведущий юрист ИПУ РАН</a:t>
            </a:r>
            <a:endParaRPr sz="1100">
              <a:solidFill>
                <a:schemeClr val="dk2"/>
              </a:solidFill>
              <a:latin typeface="Raleway"/>
              <a:ea typeface="Raleway"/>
              <a:cs typeface="Raleway"/>
              <a:sym typeface="Raleway"/>
            </a:endParaRPr>
          </a:p>
        </p:txBody>
      </p:sp>
      <p:sp>
        <p:nvSpPr>
          <p:cNvPr id="287" name="Google Shape;287;p37"/>
          <p:cNvSpPr txBox="1"/>
          <p:nvPr/>
        </p:nvSpPr>
        <p:spPr>
          <a:xfrm>
            <a:off x="7032325" y="3403425"/>
            <a:ext cx="20961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300">
                <a:solidFill>
                  <a:schemeClr val="dk2"/>
                </a:solidFill>
                <a:latin typeface="Raleway"/>
                <a:ea typeface="Raleway"/>
                <a:cs typeface="Raleway"/>
                <a:sym typeface="Raleway"/>
              </a:rPr>
              <a:t>+7(968)-596-78-80</a:t>
            </a:r>
            <a:endParaRPr sz="13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rPr lang="ru" sz="1300" u="sng">
                <a:solidFill>
                  <a:schemeClr val="hlink"/>
                </a:solidFill>
                <a:latin typeface="Raleway"/>
                <a:ea typeface="Raleway"/>
                <a:cs typeface="Raleway"/>
                <a:sym typeface="Raleway"/>
                <a:hlinkClick r:id="rId3"/>
              </a:rPr>
              <a:t>desmo-analitika@mail.ru</a:t>
            </a:r>
            <a:endParaRPr sz="1200">
              <a:solidFill>
                <a:schemeClr val="dk2"/>
              </a:solidFill>
              <a:latin typeface="Raleway"/>
              <a:ea typeface="Raleway"/>
              <a:cs typeface="Raleway"/>
              <a:sym typeface="Raleway"/>
            </a:endParaRPr>
          </a:p>
        </p:txBody>
      </p:sp>
      <p:cxnSp>
        <p:nvCxnSpPr>
          <p:cNvPr id="288" name="Google Shape;288;p37"/>
          <p:cNvCxnSpPr/>
          <p:nvPr/>
        </p:nvCxnSpPr>
        <p:spPr>
          <a:xfrm>
            <a:off x="6763875" y="1390400"/>
            <a:ext cx="19500" cy="3636300"/>
          </a:xfrm>
          <a:prstGeom prst="straightConnector1">
            <a:avLst/>
          </a:prstGeom>
          <a:noFill/>
          <a:ln cap="flat" cmpd="sng" w="9525">
            <a:solidFill>
              <a:schemeClr val="dk2"/>
            </a:solidFill>
            <a:prstDash val="solid"/>
            <a:round/>
            <a:headEnd len="med" w="med" type="none"/>
            <a:tailEnd len="med" w="med" type="none"/>
          </a:ln>
        </p:spPr>
      </p:cxnSp>
      <p:pic>
        <p:nvPicPr>
          <p:cNvPr id="289" name="Google Shape;289;p37"/>
          <p:cNvPicPr preferRelativeResize="0"/>
          <p:nvPr/>
        </p:nvPicPr>
        <p:blipFill rotWithShape="1">
          <a:blip r:embed="rId4">
            <a:alphaModFix/>
          </a:blip>
          <a:srcRect b="48519" l="14487" r="35624" t="16318"/>
          <a:stretch/>
        </p:blipFill>
        <p:spPr>
          <a:xfrm>
            <a:off x="7104863" y="1254925"/>
            <a:ext cx="1723726" cy="16198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8"/>
          <p:cNvSpPr txBox="1"/>
          <p:nvPr>
            <p:ph type="title"/>
          </p:nvPr>
        </p:nvSpPr>
        <p:spPr>
          <a:xfrm>
            <a:off x="813625" y="530150"/>
            <a:ext cx="2568300" cy="66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a:solidFill>
                  <a:schemeClr val="dk1"/>
                </a:solidFill>
              </a:rPr>
              <a:t>Развиваемся</a:t>
            </a:r>
            <a:endParaRPr>
              <a:solidFill>
                <a:schemeClr val="dk1"/>
              </a:solidFill>
            </a:endParaRPr>
          </a:p>
        </p:txBody>
      </p:sp>
      <p:sp>
        <p:nvSpPr>
          <p:cNvPr id="295" name="Google Shape;295;p3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296" name="Google Shape;296;p38"/>
          <p:cNvPicPr preferRelativeResize="0"/>
          <p:nvPr/>
        </p:nvPicPr>
        <p:blipFill>
          <a:blip r:embed="rId3">
            <a:alphaModFix/>
          </a:blip>
          <a:stretch>
            <a:fillRect/>
          </a:stretch>
        </p:blipFill>
        <p:spPr>
          <a:xfrm>
            <a:off x="5027150" y="1311288"/>
            <a:ext cx="2737975" cy="2054034"/>
          </a:xfrm>
          <a:prstGeom prst="rect">
            <a:avLst/>
          </a:prstGeom>
          <a:noFill/>
          <a:ln>
            <a:noFill/>
          </a:ln>
        </p:spPr>
      </p:pic>
      <p:pic>
        <p:nvPicPr>
          <p:cNvPr id="297" name="Google Shape;297;p38"/>
          <p:cNvPicPr preferRelativeResize="0"/>
          <p:nvPr/>
        </p:nvPicPr>
        <p:blipFill>
          <a:blip r:embed="rId4">
            <a:alphaModFix/>
          </a:blip>
          <a:stretch>
            <a:fillRect/>
          </a:stretch>
        </p:blipFill>
        <p:spPr>
          <a:xfrm>
            <a:off x="700425" y="1747500"/>
            <a:ext cx="2737976" cy="1942516"/>
          </a:xfrm>
          <a:prstGeom prst="rect">
            <a:avLst/>
          </a:prstGeom>
          <a:noFill/>
          <a:ln>
            <a:noFill/>
          </a:ln>
        </p:spPr>
      </p:pic>
      <p:pic>
        <p:nvPicPr>
          <p:cNvPr id="298" name="Google Shape;298;p38"/>
          <p:cNvPicPr preferRelativeResize="0"/>
          <p:nvPr/>
        </p:nvPicPr>
        <p:blipFill>
          <a:blip r:embed="rId5">
            <a:alphaModFix/>
          </a:blip>
          <a:stretch>
            <a:fillRect/>
          </a:stretch>
        </p:blipFill>
        <p:spPr>
          <a:xfrm>
            <a:off x="2886600" y="2976175"/>
            <a:ext cx="2889766" cy="21673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