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29"/>
  </p:notesMasterIdLst>
  <p:sldIdLst>
    <p:sldId id="312" r:id="rId2"/>
    <p:sldId id="341" r:id="rId3"/>
    <p:sldId id="369" r:id="rId4"/>
    <p:sldId id="374" r:id="rId5"/>
    <p:sldId id="355" r:id="rId6"/>
    <p:sldId id="364" r:id="rId7"/>
    <p:sldId id="390" r:id="rId8"/>
    <p:sldId id="376" r:id="rId9"/>
    <p:sldId id="378" r:id="rId10"/>
    <p:sldId id="366" r:id="rId11"/>
    <p:sldId id="392" r:id="rId12"/>
    <p:sldId id="380" r:id="rId13"/>
    <p:sldId id="367" r:id="rId14"/>
    <p:sldId id="382" r:id="rId15"/>
    <p:sldId id="383" r:id="rId16"/>
    <p:sldId id="386" r:id="rId17"/>
    <p:sldId id="394" r:id="rId18"/>
    <p:sldId id="396" r:id="rId19"/>
    <p:sldId id="398" r:id="rId20"/>
    <p:sldId id="400" r:id="rId21"/>
    <p:sldId id="402" r:id="rId22"/>
    <p:sldId id="404" r:id="rId23"/>
    <p:sldId id="405" r:id="rId24"/>
    <p:sldId id="406" r:id="rId25"/>
    <p:sldId id="410" r:id="rId26"/>
    <p:sldId id="409" r:id="rId27"/>
    <p:sldId id="344" r:id="rId28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B9246-FFA0-4EC5-9583-7C6A3E4470A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561D12-6AD7-4A9B-A2BB-F63C02F2CC3E}">
      <dgm:prSet phldrT="[Текст]" phldr="1"/>
      <dgm:spPr/>
      <dgm:t>
        <a:bodyPr/>
        <a:lstStyle/>
        <a:p>
          <a:endParaRPr lang="ru-RU" dirty="0"/>
        </a:p>
      </dgm:t>
    </dgm:pt>
    <dgm:pt modelId="{CA202BD0-AD02-45AB-AB9F-871027A6A2CE}" type="parTrans" cxnId="{B152FE4E-BD23-47B3-B202-F2302567750F}">
      <dgm:prSet/>
      <dgm:spPr/>
      <dgm:t>
        <a:bodyPr/>
        <a:lstStyle/>
        <a:p>
          <a:endParaRPr lang="ru-RU"/>
        </a:p>
      </dgm:t>
    </dgm:pt>
    <dgm:pt modelId="{032C1DB2-3446-4047-95D9-31051D881CA7}" type="sibTrans" cxnId="{B152FE4E-BD23-47B3-B202-F2302567750F}">
      <dgm:prSet/>
      <dgm:spPr/>
      <dgm:t>
        <a:bodyPr/>
        <a:lstStyle/>
        <a:p>
          <a:endParaRPr lang="ru-RU"/>
        </a:p>
      </dgm:t>
    </dgm:pt>
    <dgm:pt modelId="{252079E2-EC3B-4AA6-9D4D-261179843144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Генетические ресурсы</a:t>
          </a:r>
        </a:p>
      </dgm:t>
    </dgm:pt>
    <dgm:pt modelId="{7FCA9ED3-2380-483D-B7E5-8F4F490A75A8}" type="parTrans" cxnId="{0423E2F8-87A8-480B-913B-0CC37FD194EF}">
      <dgm:prSet/>
      <dgm:spPr/>
      <dgm:t>
        <a:bodyPr/>
        <a:lstStyle/>
        <a:p>
          <a:endParaRPr lang="ru-RU"/>
        </a:p>
      </dgm:t>
    </dgm:pt>
    <dgm:pt modelId="{80824C58-E15C-49FD-8A6F-68D0864EB7AE}" type="sibTrans" cxnId="{0423E2F8-87A8-480B-913B-0CC37FD194EF}">
      <dgm:prSet/>
      <dgm:spPr/>
      <dgm:t>
        <a:bodyPr/>
        <a:lstStyle/>
        <a:p>
          <a:endParaRPr lang="ru-RU"/>
        </a:p>
      </dgm:t>
    </dgm:pt>
    <dgm:pt modelId="{1FC79D61-A5B0-479E-B919-331E7899253F}">
      <dgm:prSet phldrT="[Текст]" phldr="1"/>
      <dgm:spPr/>
      <dgm:t>
        <a:bodyPr/>
        <a:lstStyle/>
        <a:p>
          <a:endParaRPr lang="ru-RU" dirty="0"/>
        </a:p>
      </dgm:t>
    </dgm:pt>
    <dgm:pt modelId="{85DF375D-6B3A-4262-BB6A-B45D8EC59610}" type="parTrans" cxnId="{D55B672F-835B-4EDF-AF3E-F2EC413F7711}">
      <dgm:prSet/>
      <dgm:spPr/>
      <dgm:t>
        <a:bodyPr/>
        <a:lstStyle/>
        <a:p>
          <a:endParaRPr lang="ru-RU"/>
        </a:p>
      </dgm:t>
    </dgm:pt>
    <dgm:pt modelId="{F646BD4C-ABA5-473A-AA15-B248705B9BE3}" type="sibTrans" cxnId="{D55B672F-835B-4EDF-AF3E-F2EC413F7711}">
      <dgm:prSet/>
      <dgm:spPr/>
      <dgm:t>
        <a:bodyPr/>
        <a:lstStyle/>
        <a:p>
          <a:endParaRPr lang="ru-RU"/>
        </a:p>
      </dgm:t>
    </dgm:pt>
    <dgm:pt modelId="{23C9D8E0-89A7-485B-B28D-89436059052C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Селекция</a:t>
          </a:r>
        </a:p>
      </dgm:t>
    </dgm:pt>
    <dgm:pt modelId="{2BB6F57F-5672-4706-A6C5-E26F6FD9B848}" type="parTrans" cxnId="{1B4CE40A-83EF-4567-930C-61CD87B47A82}">
      <dgm:prSet/>
      <dgm:spPr/>
      <dgm:t>
        <a:bodyPr/>
        <a:lstStyle/>
        <a:p>
          <a:endParaRPr lang="ru-RU"/>
        </a:p>
      </dgm:t>
    </dgm:pt>
    <dgm:pt modelId="{4C423DD3-6A11-400C-BF5E-75128781330D}" type="sibTrans" cxnId="{1B4CE40A-83EF-4567-930C-61CD87B47A82}">
      <dgm:prSet/>
      <dgm:spPr/>
      <dgm:t>
        <a:bodyPr/>
        <a:lstStyle/>
        <a:p>
          <a:endParaRPr lang="ru-RU"/>
        </a:p>
      </dgm:t>
    </dgm:pt>
    <dgm:pt modelId="{4577BBC3-EDD0-4707-83B6-A3CAA953DEA1}">
      <dgm:prSet phldrT="[Текст]" phldr="1"/>
      <dgm:spPr/>
      <dgm:t>
        <a:bodyPr/>
        <a:lstStyle/>
        <a:p>
          <a:endParaRPr lang="ru-RU" dirty="0"/>
        </a:p>
      </dgm:t>
    </dgm:pt>
    <dgm:pt modelId="{7A193E99-BE62-4F8B-AF53-B8C7A3ED7EF2}" type="parTrans" cxnId="{94586F68-E2AF-4583-AD6A-483D601F9F73}">
      <dgm:prSet/>
      <dgm:spPr/>
      <dgm:t>
        <a:bodyPr/>
        <a:lstStyle/>
        <a:p>
          <a:endParaRPr lang="ru-RU"/>
        </a:p>
      </dgm:t>
    </dgm:pt>
    <dgm:pt modelId="{73631B31-C1E6-409A-A9A7-4675077661C8}" type="sibTrans" cxnId="{94586F68-E2AF-4583-AD6A-483D601F9F73}">
      <dgm:prSet/>
      <dgm:spPr/>
      <dgm:t>
        <a:bodyPr/>
        <a:lstStyle/>
        <a:p>
          <a:endParaRPr lang="ru-RU"/>
        </a:p>
      </dgm:t>
    </dgm:pt>
    <dgm:pt modelId="{99C52CD1-28A3-475C-A617-D12DD08C383F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0070C0"/>
              </a:solidFill>
            </a:rPr>
            <a:t>Семеноводство</a:t>
          </a:r>
        </a:p>
      </dgm:t>
    </dgm:pt>
    <dgm:pt modelId="{14BF4DD0-9C28-44DC-9086-80BBE73BB034}" type="parTrans" cxnId="{8B76D0D7-3D43-4646-B72E-A6A7A8605042}">
      <dgm:prSet/>
      <dgm:spPr/>
      <dgm:t>
        <a:bodyPr/>
        <a:lstStyle/>
        <a:p>
          <a:endParaRPr lang="ru-RU"/>
        </a:p>
      </dgm:t>
    </dgm:pt>
    <dgm:pt modelId="{4987E031-7AFD-436A-9D35-6DD27E5EF7BA}" type="sibTrans" cxnId="{8B76D0D7-3D43-4646-B72E-A6A7A8605042}">
      <dgm:prSet/>
      <dgm:spPr/>
      <dgm:t>
        <a:bodyPr/>
        <a:lstStyle/>
        <a:p>
          <a:endParaRPr lang="ru-RU"/>
        </a:p>
      </dgm:t>
    </dgm:pt>
    <dgm:pt modelId="{5D72D647-ECF2-41A8-A255-19B9CCF32D87}">
      <dgm:prSet/>
      <dgm:spPr/>
      <dgm:t>
        <a:bodyPr/>
        <a:lstStyle/>
        <a:p>
          <a:r>
            <a:rPr lang="ru-RU"/>
            <a:t>Семеноводство</a:t>
          </a:r>
        </a:p>
      </dgm:t>
    </dgm:pt>
    <dgm:pt modelId="{C586C62A-FE10-45DF-BA54-4A0F31B3C085}" type="parTrans" cxnId="{34D616D1-2AEE-4708-B887-8D6407750746}">
      <dgm:prSet/>
      <dgm:spPr/>
      <dgm:t>
        <a:bodyPr/>
        <a:lstStyle/>
        <a:p>
          <a:endParaRPr lang="ru-RU"/>
        </a:p>
      </dgm:t>
    </dgm:pt>
    <dgm:pt modelId="{B1278D88-561F-4936-9C04-09BFFAF1BA73}" type="sibTrans" cxnId="{34D616D1-2AEE-4708-B887-8D6407750746}">
      <dgm:prSet/>
      <dgm:spPr/>
      <dgm:t>
        <a:bodyPr/>
        <a:lstStyle/>
        <a:p>
          <a:endParaRPr lang="ru-RU"/>
        </a:p>
      </dgm:t>
    </dgm:pt>
    <dgm:pt modelId="{50052386-2B3B-4DA9-B7D4-AF76290D7769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solidFill>
                <a:srgbClr val="FF0000"/>
              </a:solidFill>
            </a:rPr>
            <a:t>ПРОИЗВОДСТВО</a:t>
          </a:r>
        </a:p>
      </dgm:t>
    </dgm:pt>
    <dgm:pt modelId="{1C582755-4F41-423D-A786-0D2E914168BE}" type="parTrans" cxnId="{86D77027-2B90-40C9-89D8-FA8FC4F8318A}">
      <dgm:prSet/>
      <dgm:spPr/>
      <dgm:t>
        <a:bodyPr/>
        <a:lstStyle/>
        <a:p>
          <a:endParaRPr lang="ru-RU"/>
        </a:p>
      </dgm:t>
    </dgm:pt>
    <dgm:pt modelId="{C8395787-72A4-4F1C-BF51-58437EFD7AB6}" type="sibTrans" cxnId="{86D77027-2B90-40C9-89D8-FA8FC4F8318A}">
      <dgm:prSet/>
      <dgm:spPr/>
      <dgm:t>
        <a:bodyPr/>
        <a:lstStyle/>
        <a:p>
          <a:endParaRPr lang="ru-RU"/>
        </a:p>
      </dgm:t>
    </dgm:pt>
    <dgm:pt modelId="{A1D73CEC-3B45-4507-A919-B10C212B430C}" type="pres">
      <dgm:prSet presAssocID="{517B9246-FFA0-4EC5-9583-7C6A3E4470A8}" presName="linearFlow" presStyleCnt="0">
        <dgm:presLayoutVars>
          <dgm:dir/>
          <dgm:animLvl val="lvl"/>
          <dgm:resizeHandles val="exact"/>
        </dgm:presLayoutVars>
      </dgm:prSet>
      <dgm:spPr/>
    </dgm:pt>
    <dgm:pt modelId="{E88D32BA-20AC-4772-9D2A-B9ED1F73ACDC}" type="pres">
      <dgm:prSet presAssocID="{8D561D12-6AD7-4A9B-A2BB-F63C02F2CC3E}" presName="composite" presStyleCnt="0"/>
      <dgm:spPr/>
    </dgm:pt>
    <dgm:pt modelId="{5D041D0A-F303-4C8B-AF66-5766F5288461}" type="pres">
      <dgm:prSet presAssocID="{8D561D12-6AD7-4A9B-A2BB-F63C02F2CC3E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3B089ED9-A136-402B-AAFE-CDAA026EF2CF}" type="pres">
      <dgm:prSet presAssocID="{8D561D12-6AD7-4A9B-A2BB-F63C02F2CC3E}" presName="descendantText" presStyleLbl="alignAcc1" presStyleIdx="0" presStyleCnt="4">
        <dgm:presLayoutVars>
          <dgm:bulletEnabled val="1"/>
        </dgm:presLayoutVars>
      </dgm:prSet>
      <dgm:spPr/>
    </dgm:pt>
    <dgm:pt modelId="{AF15ECF7-0827-49D8-B30F-11F5234503E3}" type="pres">
      <dgm:prSet presAssocID="{032C1DB2-3446-4047-95D9-31051D881CA7}" presName="sp" presStyleCnt="0"/>
      <dgm:spPr/>
    </dgm:pt>
    <dgm:pt modelId="{ABCA2765-8498-49D7-8ECA-5CB3C1AF96CA}" type="pres">
      <dgm:prSet presAssocID="{1FC79D61-A5B0-479E-B919-331E7899253F}" presName="composite" presStyleCnt="0"/>
      <dgm:spPr/>
    </dgm:pt>
    <dgm:pt modelId="{358D1AAF-5581-40B1-AD19-A76076E1ABA4}" type="pres">
      <dgm:prSet presAssocID="{1FC79D61-A5B0-479E-B919-331E7899253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B4390970-9F9C-431E-B52E-A8382DA91BA9}" type="pres">
      <dgm:prSet presAssocID="{1FC79D61-A5B0-479E-B919-331E7899253F}" presName="descendantText" presStyleLbl="alignAcc1" presStyleIdx="1" presStyleCnt="4">
        <dgm:presLayoutVars>
          <dgm:bulletEnabled val="1"/>
        </dgm:presLayoutVars>
      </dgm:prSet>
      <dgm:spPr/>
    </dgm:pt>
    <dgm:pt modelId="{30DFC1E6-2B2A-4E33-9609-BEE861109766}" type="pres">
      <dgm:prSet presAssocID="{F646BD4C-ABA5-473A-AA15-B248705B9BE3}" presName="sp" presStyleCnt="0"/>
      <dgm:spPr/>
    </dgm:pt>
    <dgm:pt modelId="{5F2C2FC0-DB86-4B3E-95CB-A57EE14D9D43}" type="pres">
      <dgm:prSet presAssocID="{4577BBC3-EDD0-4707-83B6-A3CAA953DEA1}" presName="composite" presStyleCnt="0"/>
      <dgm:spPr/>
    </dgm:pt>
    <dgm:pt modelId="{C3A9035B-FD5E-46A1-B0FA-BC0253AD9999}" type="pres">
      <dgm:prSet presAssocID="{4577BBC3-EDD0-4707-83B6-A3CAA953DEA1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F78B6D2-A77C-4D41-BFA3-15D37D0EAC1E}" type="pres">
      <dgm:prSet presAssocID="{4577BBC3-EDD0-4707-83B6-A3CAA953DEA1}" presName="descendantText" presStyleLbl="alignAcc1" presStyleIdx="2" presStyleCnt="4" custLinFactNeighborX="-450" custLinFactNeighborY="1167">
        <dgm:presLayoutVars>
          <dgm:bulletEnabled val="1"/>
        </dgm:presLayoutVars>
      </dgm:prSet>
      <dgm:spPr/>
    </dgm:pt>
    <dgm:pt modelId="{DFFE57A1-3E9B-4BD0-86F7-4D43C68928B9}" type="pres">
      <dgm:prSet presAssocID="{73631B31-C1E6-409A-A9A7-4675077661C8}" presName="sp" presStyleCnt="0"/>
      <dgm:spPr/>
    </dgm:pt>
    <dgm:pt modelId="{27F13B70-495B-4EC0-B139-960015941129}" type="pres">
      <dgm:prSet presAssocID="{5D72D647-ECF2-41A8-A255-19B9CCF32D87}" presName="composite" presStyleCnt="0"/>
      <dgm:spPr/>
    </dgm:pt>
    <dgm:pt modelId="{68A631E9-CE94-4F4E-A815-3AEF872823F4}" type="pres">
      <dgm:prSet presAssocID="{5D72D647-ECF2-41A8-A255-19B9CCF32D87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A42D9913-AD4E-439B-90FB-EF0CD4E28D81}" type="pres">
      <dgm:prSet presAssocID="{5D72D647-ECF2-41A8-A255-19B9CCF32D87}" presName="descendantText" presStyleLbl="alignAcc1" presStyleIdx="3" presStyleCnt="4" custLinFactNeighborY="-4202">
        <dgm:presLayoutVars>
          <dgm:bulletEnabled val="1"/>
        </dgm:presLayoutVars>
      </dgm:prSet>
      <dgm:spPr/>
    </dgm:pt>
  </dgm:ptLst>
  <dgm:cxnLst>
    <dgm:cxn modelId="{1B4CE40A-83EF-4567-930C-61CD87B47A82}" srcId="{1FC79D61-A5B0-479E-B919-331E7899253F}" destId="{23C9D8E0-89A7-485B-B28D-89436059052C}" srcOrd="0" destOrd="0" parTransId="{2BB6F57F-5672-4706-A6C5-E26F6FD9B848}" sibTransId="{4C423DD3-6A11-400C-BF5E-75128781330D}"/>
    <dgm:cxn modelId="{5D62341A-B2A9-4D51-95B6-82B294305CE3}" type="presOf" srcId="{517B9246-FFA0-4EC5-9583-7C6A3E4470A8}" destId="{A1D73CEC-3B45-4507-A919-B10C212B430C}" srcOrd="0" destOrd="0" presId="urn:microsoft.com/office/officeart/2005/8/layout/chevron2"/>
    <dgm:cxn modelId="{86D77027-2B90-40C9-89D8-FA8FC4F8318A}" srcId="{5D72D647-ECF2-41A8-A255-19B9CCF32D87}" destId="{50052386-2B3B-4DA9-B7D4-AF76290D7769}" srcOrd="0" destOrd="0" parTransId="{1C582755-4F41-423D-A786-0D2E914168BE}" sibTransId="{C8395787-72A4-4F1C-BF51-58437EFD7AB6}"/>
    <dgm:cxn modelId="{A4AB812C-F48A-4DCB-A407-440E32E99AE8}" type="presOf" srcId="{8D561D12-6AD7-4A9B-A2BB-F63C02F2CC3E}" destId="{5D041D0A-F303-4C8B-AF66-5766F5288461}" srcOrd="0" destOrd="0" presId="urn:microsoft.com/office/officeart/2005/8/layout/chevron2"/>
    <dgm:cxn modelId="{59C6572F-6880-4BC0-976E-E81D4545D5C9}" type="presOf" srcId="{50052386-2B3B-4DA9-B7D4-AF76290D7769}" destId="{A42D9913-AD4E-439B-90FB-EF0CD4E28D81}" srcOrd="0" destOrd="0" presId="urn:microsoft.com/office/officeart/2005/8/layout/chevron2"/>
    <dgm:cxn modelId="{D55B672F-835B-4EDF-AF3E-F2EC413F7711}" srcId="{517B9246-FFA0-4EC5-9583-7C6A3E4470A8}" destId="{1FC79D61-A5B0-479E-B919-331E7899253F}" srcOrd="1" destOrd="0" parTransId="{85DF375D-6B3A-4262-BB6A-B45D8EC59610}" sibTransId="{F646BD4C-ABA5-473A-AA15-B248705B9BE3}"/>
    <dgm:cxn modelId="{B152FE4E-BD23-47B3-B202-F2302567750F}" srcId="{517B9246-FFA0-4EC5-9583-7C6A3E4470A8}" destId="{8D561D12-6AD7-4A9B-A2BB-F63C02F2CC3E}" srcOrd="0" destOrd="0" parTransId="{CA202BD0-AD02-45AB-AB9F-871027A6A2CE}" sibTransId="{032C1DB2-3446-4047-95D9-31051D881CA7}"/>
    <dgm:cxn modelId="{AFDB7155-7873-475D-9838-13FB111B0478}" type="presOf" srcId="{5D72D647-ECF2-41A8-A255-19B9CCF32D87}" destId="{68A631E9-CE94-4F4E-A815-3AEF872823F4}" srcOrd="0" destOrd="0" presId="urn:microsoft.com/office/officeart/2005/8/layout/chevron2"/>
    <dgm:cxn modelId="{94586F68-E2AF-4583-AD6A-483D601F9F73}" srcId="{517B9246-FFA0-4EC5-9583-7C6A3E4470A8}" destId="{4577BBC3-EDD0-4707-83B6-A3CAA953DEA1}" srcOrd="2" destOrd="0" parTransId="{7A193E99-BE62-4F8B-AF53-B8C7A3ED7EF2}" sibTransId="{73631B31-C1E6-409A-A9A7-4675077661C8}"/>
    <dgm:cxn modelId="{F8B16669-3325-49A1-9FD6-F7199DD3244B}" type="presOf" srcId="{99C52CD1-28A3-475C-A617-D12DD08C383F}" destId="{0F78B6D2-A77C-4D41-BFA3-15D37D0EAC1E}" srcOrd="0" destOrd="0" presId="urn:microsoft.com/office/officeart/2005/8/layout/chevron2"/>
    <dgm:cxn modelId="{EB088B7A-ABBF-47D5-8730-A91DB75DD1D9}" type="presOf" srcId="{1FC79D61-A5B0-479E-B919-331E7899253F}" destId="{358D1AAF-5581-40B1-AD19-A76076E1ABA4}" srcOrd="0" destOrd="0" presId="urn:microsoft.com/office/officeart/2005/8/layout/chevron2"/>
    <dgm:cxn modelId="{1615539B-B5D2-43A2-804D-7CFF901D3225}" type="presOf" srcId="{4577BBC3-EDD0-4707-83B6-A3CAA953DEA1}" destId="{C3A9035B-FD5E-46A1-B0FA-BC0253AD9999}" srcOrd="0" destOrd="0" presId="urn:microsoft.com/office/officeart/2005/8/layout/chevron2"/>
    <dgm:cxn modelId="{D869A6A1-20E0-41E2-8769-F6D4DAB33278}" type="presOf" srcId="{23C9D8E0-89A7-485B-B28D-89436059052C}" destId="{B4390970-9F9C-431E-B52E-A8382DA91BA9}" srcOrd="0" destOrd="0" presId="urn:microsoft.com/office/officeart/2005/8/layout/chevron2"/>
    <dgm:cxn modelId="{34D616D1-2AEE-4708-B887-8D6407750746}" srcId="{517B9246-FFA0-4EC5-9583-7C6A3E4470A8}" destId="{5D72D647-ECF2-41A8-A255-19B9CCF32D87}" srcOrd="3" destOrd="0" parTransId="{C586C62A-FE10-45DF-BA54-4A0F31B3C085}" sibTransId="{B1278D88-561F-4936-9C04-09BFFAF1BA73}"/>
    <dgm:cxn modelId="{626F89D6-AF07-491C-89ED-160A4C817683}" type="presOf" srcId="{252079E2-EC3B-4AA6-9D4D-261179843144}" destId="{3B089ED9-A136-402B-AAFE-CDAA026EF2CF}" srcOrd="0" destOrd="0" presId="urn:microsoft.com/office/officeart/2005/8/layout/chevron2"/>
    <dgm:cxn modelId="{8B76D0D7-3D43-4646-B72E-A6A7A8605042}" srcId="{4577BBC3-EDD0-4707-83B6-A3CAA953DEA1}" destId="{99C52CD1-28A3-475C-A617-D12DD08C383F}" srcOrd="0" destOrd="0" parTransId="{14BF4DD0-9C28-44DC-9086-80BBE73BB034}" sibTransId="{4987E031-7AFD-436A-9D35-6DD27E5EF7BA}"/>
    <dgm:cxn modelId="{0423E2F8-87A8-480B-913B-0CC37FD194EF}" srcId="{8D561D12-6AD7-4A9B-A2BB-F63C02F2CC3E}" destId="{252079E2-EC3B-4AA6-9D4D-261179843144}" srcOrd="0" destOrd="0" parTransId="{7FCA9ED3-2380-483D-B7E5-8F4F490A75A8}" sibTransId="{80824C58-E15C-49FD-8A6F-68D0864EB7AE}"/>
    <dgm:cxn modelId="{E1914051-266D-4095-AE33-CBDF2E9055F5}" type="presParOf" srcId="{A1D73CEC-3B45-4507-A919-B10C212B430C}" destId="{E88D32BA-20AC-4772-9D2A-B9ED1F73ACDC}" srcOrd="0" destOrd="0" presId="urn:microsoft.com/office/officeart/2005/8/layout/chevron2"/>
    <dgm:cxn modelId="{94023956-DB76-490A-AA95-D4330778D5FD}" type="presParOf" srcId="{E88D32BA-20AC-4772-9D2A-B9ED1F73ACDC}" destId="{5D041D0A-F303-4C8B-AF66-5766F5288461}" srcOrd="0" destOrd="0" presId="urn:microsoft.com/office/officeart/2005/8/layout/chevron2"/>
    <dgm:cxn modelId="{144A85BB-D582-4222-B738-04FF8B2A3777}" type="presParOf" srcId="{E88D32BA-20AC-4772-9D2A-B9ED1F73ACDC}" destId="{3B089ED9-A136-402B-AAFE-CDAA026EF2CF}" srcOrd="1" destOrd="0" presId="urn:microsoft.com/office/officeart/2005/8/layout/chevron2"/>
    <dgm:cxn modelId="{4C7B2EA4-07B1-4975-A1A4-B3C076603A2A}" type="presParOf" srcId="{A1D73CEC-3B45-4507-A919-B10C212B430C}" destId="{AF15ECF7-0827-49D8-B30F-11F5234503E3}" srcOrd="1" destOrd="0" presId="urn:microsoft.com/office/officeart/2005/8/layout/chevron2"/>
    <dgm:cxn modelId="{7584CB93-AE91-4612-B02D-3366C2C0DFE9}" type="presParOf" srcId="{A1D73CEC-3B45-4507-A919-B10C212B430C}" destId="{ABCA2765-8498-49D7-8ECA-5CB3C1AF96CA}" srcOrd="2" destOrd="0" presId="urn:microsoft.com/office/officeart/2005/8/layout/chevron2"/>
    <dgm:cxn modelId="{20E690B5-99D9-4712-8181-1899C11441DB}" type="presParOf" srcId="{ABCA2765-8498-49D7-8ECA-5CB3C1AF96CA}" destId="{358D1AAF-5581-40B1-AD19-A76076E1ABA4}" srcOrd="0" destOrd="0" presId="urn:microsoft.com/office/officeart/2005/8/layout/chevron2"/>
    <dgm:cxn modelId="{CF71DB6B-2DAD-4402-B8A6-0CADBBDB8D9D}" type="presParOf" srcId="{ABCA2765-8498-49D7-8ECA-5CB3C1AF96CA}" destId="{B4390970-9F9C-431E-B52E-A8382DA91BA9}" srcOrd="1" destOrd="0" presId="urn:microsoft.com/office/officeart/2005/8/layout/chevron2"/>
    <dgm:cxn modelId="{4600AE02-F91B-424E-9822-AEE0483C44BD}" type="presParOf" srcId="{A1D73CEC-3B45-4507-A919-B10C212B430C}" destId="{30DFC1E6-2B2A-4E33-9609-BEE861109766}" srcOrd="3" destOrd="0" presId="urn:microsoft.com/office/officeart/2005/8/layout/chevron2"/>
    <dgm:cxn modelId="{B336B04D-021F-4722-A871-296520B9AB4D}" type="presParOf" srcId="{A1D73CEC-3B45-4507-A919-B10C212B430C}" destId="{5F2C2FC0-DB86-4B3E-95CB-A57EE14D9D43}" srcOrd="4" destOrd="0" presId="urn:microsoft.com/office/officeart/2005/8/layout/chevron2"/>
    <dgm:cxn modelId="{B4382B79-F277-47DD-80CB-F01D68D315D5}" type="presParOf" srcId="{5F2C2FC0-DB86-4B3E-95CB-A57EE14D9D43}" destId="{C3A9035B-FD5E-46A1-B0FA-BC0253AD9999}" srcOrd="0" destOrd="0" presId="urn:microsoft.com/office/officeart/2005/8/layout/chevron2"/>
    <dgm:cxn modelId="{3BB1ECC4-452E-436D-ADAB-C7B335E821C8}" type="presParOf" srcId="{5F2C2FC0-DB86-4B3E-95CB-A57EE14D9D43}" destId="{0F78B6D2-A77C-4D41-BFA3-15D37D0EAC1E}" srcOrd="1" destOrd="0" presId="urn:microsoft.com/office/officeart/2005/8/layout/chevron2"/>
    <dgm:cxn modelId="{B54EE4F8-77A8-4A8A-ACBC-9C0DD131D135}" type="presParOf" srcId="{A1D73CEC-3B45-4507-A919-B10C212B430C}" destId="{DFFE57A1-3E9B-4BD0-86F7-4D43C68928B9}" srcOrd="5" destOrd="0" presId="urn:microsoft.com/office/officeart/2005/8/layout/chevron2"/>
    <dgm:cxn modelId="{2E727CF1-B812-475C-8212-A8243FEA76BE}" type="presParOf" srcId="{A1D73CEC-3B45-4507-A919-B10C212B430C}" destId="{27F13B70-495B-4EC0-B139-960015941129}" srcOrd="6" destOrd="0" presId="urn:microsoft.com/office/officeart/2005/8/layout/chevron2"/>
    <dgm:cxn modelId="{9A8B338F-C4BF-4475-ACE8-B59C5303A416}" type="presParOf" srcId="{27F13B70-495B-4EC0-B139-960015941129}" destId="{68A631E9-CE94-4F4E-A815-3AEF872823F4}" srcOrd="0" destOrd="0" presId="urn:microsoft.com/office/officeart/2005/8/layout/chevron2"/>
    <dgm:cxn modelId="{92DD66CB-7ED0-48CF-8F9B-834879AA16DB}" type="presParOf" srcId="{27F13B70-495B-4EC0-B139-960015941129}" destId="{A42D9913-AD4E-439B-90FB-EF0CD4E28D8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41D0A-F303-4C8B-AF66-5766F5288461}">
      <dsp:nvSpPr>
        <dsp:cNvPr id="0" name=""/>
        <dsp:cNvSpPr/>
      </dsp:nvSpPr>
      <dsp:spPr>
        <a:xfrm rot="5400000">
          <a:off x="-185966" y="189497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 rot="-5400000">
        <a:off x="1" y="437452"/>
        <a:ext cx="867844" cy="371933"/>
      </dsp:txXfrm>
    </dsp:sp>
    <dsp:sp modelId="{3B089ED9-A136-402B-AAFE-CDAA026EF2CF}">
      <dsp:nvSpPr>
        <dsp:cNvPr id="0" name=""/>
        <dsp:cNvSpPr/>
      </dsp:nvSpPr>
      <dsp:spPr>
        <a:xfrm rot="5400000">
          <a:off x="5517394" y="-4646019"/>
          <a:ext cx="805855" cy="10104955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700" b="1" kern="1200" dirty="0">
              <a:solidFill>
                <a:srgbClr val="0070C0"/>
              </a:solidFill>
            </a:rPr>
            <a:t>Генетические ресурсы</a:t>
          </a:r>
        </a:p>
      </dsp:txBody>
      <dsp:txXfrm rot="-5400000">
        <a:off x="867845" y="42869"/>
        <a:ext cx="10065616" cy="727177"/>
      </dsp:txXfrm>
    </dsp:sp>
    <dsp:sp modelId="{358D1AAF-5581-40B1-AD19-A76076E1ABA4}">
      <dsp:nvSpPr>
        <dsp:cNvPr id="0" name=""/>
        <dsp:cNvSpPr/>
      </dsp:nvSpPr>
      <dsp:spPr>
        <a:xfrm rot="5400000">
          <a:off x="-185966" y="1282538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 rot="-5400000">
        <a:off x="1" y="1530493"/>
        <a:ext cx="867844" cy="371933"/>
      </dsp:txXfrm>
    </dsp:sp>
    <dsp:sp modelId="{B4390970-9F9C-431E-B52E-A8382DA91BA9}">
      <dsp:nvSpPr>
        <dsp:cNvPr id="0" name=""/>
        <dsp:cNvSpPr/>
      </dsp:nvSpPr>
      <dsp:spPr>
        <a:xfrm rot="5400000">
          <a:off x="5517394" y="-3552978"/>
          <a:ext cx="805855" cy="10104955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700" b="1" kern="1200" dirty="0">
              <a:solidFill>
                <a:srgbClr val="0070C0"/>
              </a:solidFill>
            </a:rPr>
            <a:t>Селекция</a:t>
          </a:r>
        </a:p>
      </dsp:txBody>
      <dsp:txXfrm rot="-5400000">
        <a:off x="867845" y="1135910"/>
        <a:ext cx="10065616" cy="727177"/>
      </dsp:txXfrm>
    </dsp:sp>
    <dsp:sp modelId="{C3A9035B-FD5E-46A1-B0FA-BC0253AD9999}">
      <dsp:nvSpPr>
        <dsp:cNvPr id="0" name=""/>
        <dsp:cNvSpPr/>
      </dsp:nvSpPr>
      <dsp:spPr>
        <a:xfrm rot="5400000">
          <a:off x="-185966" y="2375579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 rot="-5400000">
        <a:off x="1" y="2623534"/>
        <a:ext cx="867844" cy="371933"/>
      </dsp:txXfrm>
    </dsp:sp>
    <dsp:sp modelId="{0F78B6D2-A77C-4D41-BFA3-15D37D0EAC1E}">
      <dsp:nvSpPr>
        <dsp:cNvPr id="0" name=""/>
        <dsp:cNvSpPr/>
      </dsp:nvSpPr>
      <dsp:spPr>
        <a:xfrm rot="5400000">
          <a:off x="5471922" y="-2450532"/>
          <a:ext cx="805855" cy="10104955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700" b="1" kern="1200" dirty="0">
              <a:solidFill>
                <a:srgbClr val="0070C0"/>
              </a:solidFill>
            </a:rPr>
            <a:t>Семеноводство</a:t>
          </a:r>
        </a:p>
      </dsp:txBody>
      <dsp:txXfrm rot="-5400000">
        <a:off x="822373" y="2238356"/>
        <a:ext cx="10065616" cy="727177"/>
      </dsp:txXfrm>
    </dsp:sp>
    <dsp:sp modelId="{68A631E9-CE94-4F4E-A815-3AEF872823F4}">
      <dsp:nvSpPr>
        <dsp:cNvPr id="0" name=""/>
        <dsp:cNvSpPr/>
      </dsp:nvSpPr>
      <dsp:spPr>
        <a:xfrm rot="5400000">
          <a:off x="-185966" y="3468621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/>
            <a:t>Семеноводство</a:t>
          </a:r>
        </a:p>
      </dsp:txBody>
      <dsp:txXfrm rot="-5400000">
        <a:off x="1" y="3716576"/>
        <a:ext cx="867844" cy="371933"/>
      </dsp:txXfrm>
    </dsp:sp>
    <dsp:sp modelId="{A42D9913-AD4E-439B-90FB-EF0CD4E28D81}">
      <dsp:nvSpPr>
        <dsp:cNvPr id="0" name=""/>
        <dsp:cNvSpPr/>
      </dsp:nvSpPr>
      <dsp:spPr>
        <a:xfrm rot="5400000">
          <a:off x="5517394" y="-1400757"/>
          <a:ext cx="805855" cy="10104955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29845" rIns="29845" bIns="29845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4700" b="1" kern="1200" dirty="0">
              <a:solidFill>
                <a:srgbClr val="FF0000"/>
              </a:solidFill>
            </a:rPr>
            <a:t>ПРОИЗВОДСТВО</a:t>
          </a:r>
        </a:p>
      </dsp:txBody>
      <dsp:txXfrm rot="-5400000">
        <a:off x="867845" y="3288131"/>
        <a:ext cx="10065616" cy="727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F857B93-2246-A540-A132-7E8AF34A5D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BCB479-81AD-B24A-BA65-EB54D468D3A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DD73F54-27C1-1B41-A8C3-4BFC1CF65089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E06969EA-CD9B-5144-8388-53D8F6F959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9BDF505A-5C1C-8A4F-894C-FD8A3AB27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011311-C344-054D-925E-29E56A2FC9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76497-09EF-B148-86BD-03DD4BF71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F3FD072-61FB-3648-A166-B1CD793F37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8F83F3-0D0D-C641-8F5E-B1A8556F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2AE0E-8AD4-2A41-B893-EA8A8D8CC545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D1D5C-34AA-C548-A8EF-08D9F269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F8430-A7A4-084C-BE8F-2D99C533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AF788-6B12-9F47-A84F-27746B15B1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90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621FA4-5E2E-7248-9812-D0E6CDB8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4288-3B50-B444-A8AD-53633C6E2C7C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AB88C-D125-3E4B-B4D5-47D99324B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981B0B-CA0F-DB42-ADFB-19C97A20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3CCC4-879C-9D4A-8058-BA57ADAC91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355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325345-99B2-DA43-82D2-2E9A1AC9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536AB-A5D8-FF4D-89AA-2791755CED35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79805-2475-734F-A15B-D04F9341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F6F79E-50CA-A645-9EB5-6CF2E6EB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50714-C7E1-CF4C-97CE-2E7C06965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6671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D8A8E-B30A-7540-9B79-327057BC9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8F3CD-998F-9146-B5B9-8416E223D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989BB-E31C-5743-96F2-EC7843385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0E277A-3525-4540-B0D7-FC98A79F78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816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DE592-BC37-504A-A1D1-9BEDAA9F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BD0CF-142C-E543-A1C5-F433E0BFF9EE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FD0E-164B-574F-A70E-733324B82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AF13D1-FC9C-EA45-80C7-A93ADF19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58711-42CD-6B40-B31A-ACB65783A2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366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928496-1235-C242-B7CC-128528D9E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1DB10-37B7-1846-A551-7B208DC8BA45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0BFEC2-D739-5B4E-B7C4-35EEACC9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077146-9042-4D4E-8233-1EF1CFB7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6257F-0C33-DA4B-B58A-0DB817BA62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886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9588029-B8DB-D442-B7D4-8BA7B687E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D9A08-12DD-6047-A14A-AC7B476CB307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C70166E-0DE2-1947-BA0C-6D9D43DFB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F046796-4473-4648-8D0E-416B7047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8481A-9057-0C4D-B04D-B8A23ADF8A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619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78D07AF8-9808-B948-A7A4-4F45A340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8518E-1811-A64F-9B2F-0F687CCBDECF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EC6057E1-1B6B-064A-A051-0893EDE3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B288D5E-A5DF-EC4A-A680-82DAEFAE4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7B4D8-BEE9-274F-B3D1-F22ACF9F51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598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7DB9D081-6DA8-F049-89CB-F03BE85E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261D-57AE-474D-95D5-2FF7AF146811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A86E7F32-42C3-EA4D-833E-22894355E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F999359-F011-EE47-842D-3C642A6A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F0F75-F8C0-E243-AF67-49316C7F2B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693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6C0BE64-1507-B645-A8AF-858BF29C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DB55D-98D4-7D49-9565-2CC331B1FE70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F45ABE7-B3DE-D743-9B2B-07EC64DF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DAF2866-5402-2641-832D-CE31AB02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3AD2E-624A-9A4E-BA04-5191DB6241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881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A015AE5-78EB-4E4D-9E3B-6020680B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DA30F-4F11-AB46-B6CB-9917B910D80E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2805C59-7FB6-134F-B646-95921AA3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57DFE11-26A5-5C4E-8920-2077D034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0BB16-4B2A-494D-95DA-EAF7F8D516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325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A448F15-D439-1A4F-B813-2AA413095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4C42-9EFC-F843-8B88-D53365864D18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E288398-589F-7249-ACC2-74FE414B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8343BF2-0883-5347-AFF4-70653C6B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97931-3226-A04F-BA4C-D003FAF51E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089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E656FF49-E365-5040-AB97-D4A8FA806F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B7D3B523-41CE-254B-8A10-6F41A1AB43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EEF66E-EFF2-4C42-845D-7FE41B1DE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DEA65D-49C1-1748-943F-EF5B3BE0C7F7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9159F7-FA7E-3643-8643-7DFDB5F0A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549A1E-6B27-7F43-B310-E7FFCCE47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54F3C2-1ED5-9F44-A383-4602E1D618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5%D0%BC%D1%8F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s://ru.wikipedia.org/wiki/%D0%A0%D0%B0%D1%81%D1%82%D0%B5%D0%BD%D0%B8%D0%B5%D0%B2%D0%BE%D0%B4%D1%81%D1%82%D0%B2%D0%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s://ru.wikipedia.org/wiki/%D0%A1%D0%BE%D1%80%D1%8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3.jpeg"/><Relationship Id="rId7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5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2D977930-528C-594F-AD18-29C6B0284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38325"/>
            <a:ext cx="12065000" cy="2387600"/>
          </a:xfrm>
        </p:spPr>
        <p:txBody>
          <a:bodyPr/>
          <a:lstStyle/>
          <a:p>
            <a:br>
              <a:rPr lang="en-US" altLang="ru-RU" sz="4000" b="1">
                <a:solidFill>
                  <a:srgbClr val="002060"/>
                </a:solidFill>
              </a:rPr>
            </a:br>
            <a:br>
              <a:rPr lang="ru-RU" altLang="ru-RU" sz="4000" b="1">
                <a:solidFill>
                  <a:srgbClr val="002060"/>
                </a:solidFill>
              </a:rPr>
            </a:br>
            <a:br>
              <a:rPr lang="ru-RU" altLang="ru-RU" sz="4000" b="1">
                <a:solidFill>
                  <a:srgbClr val="002060"/>
                </a:solidFill>
              </a:rPr>
            </a:br>
            <a:br>
              <a:rPr lang="ru-RU" altLang="ru-RU" sz="4000" b="1">
                <a:solidFill>
                  <a:srgbClr val="002060"/>
                </a:solidFill>
              </a:rPr>
            </a:br>
            <a:br>
              <a:rPr lang="ru-RU" altLang="ru-RU" sz="4000" b="1">
                <a:solidFill>
                  <a:srgbClr val="002060"/>
                </a:solidFill>
              </a:rPr>
            </a:br>
            <a:br>
              <a:rPr lang="ru-RU" altLang="ru-RU" sz="4000" b="1">
                <a:solidFill>
                  <a:srgbClr val="002060"/>
                </a:solidFill>
              </a:rPr>
            </a:br>
            <a:br>
              <a:rPr lang="ru-RU" altLang="ru-RU" sz="4000" b="1">
                <a:solidFill>
                  <a:srgbClr val="002060"/>
                </a:solidFill>
              </a:rPr>
            </a:br>
            <a:r>
              <a:rPr lang="ru-RU" altLang="ru-RU" sz="3600" b="1">
                <a:solidFill>
                  <a:srgbClr val="002060"/>
                </a:solidFill>
              </a:rPr>
              <a:t>Научно-образовательная программа для школьников</a:t>
            </a:r>
            <a:br>
              <a:rPr lang="ru-RU" altLang="ru-RU" sz="3600" b="1">
                <a:solidFill>
                  <a:srgbClr val="002060"/>
                </a:solidFill>
              </a:rPr>
            </a:br>
            <a:r>
              <a:rPr lang="ru-RU" altLang="ru-RU" sz="3600" b="1"/>
              <a:t>“ЮНЫЙ СЕЛЕКЦИОНЕР”</a:t>
            </a:r>
            <a:br>
              <a:rPr lang="ru-RU" altLang="ru-RU" sz="3600" b="1"/>
            </a:br>
            <a:br>
              <a:rPr lang="ru-RU" altLang="ru-RU" sz="3600" b="1"/>
            </a:br>
            <a:r>
              <a:rPr lang="ru-RU" altLang="ru-RU" sz="3200" b="1" i="1">
                <a:solidFill>
                  <a:srgbClr val="FF0000"/>
                </a:solidFill>
              </a:rPr>
              <a:t>занятие № 3</a:t>
            </a:r>
            <a:br>
              <a:rPr lang="ru-RU" altLang="ru-RU" sz="3200" b="1" i="1">
                <a:solidFill>
                  <a:srgbClr val="FF0000"/>
                </a:solidFill>
              </a:rPr>
            </a:br>
            <a:endParaRPr lang="ru-RU" altLang="ru-RU" sz="3200" i="1">
              <a:solidFill>
                <a:srgbClr val="FF0000"/>
              </a:solidFill>
            </a:endParaRPr>
          </a:p>
        </p:txBody>
      </p:sp>
      <p:sp>
        <p:nvSpPr>
          <p:cNvPr id="4099" name="Прямоугольник 4">
            <a:extLst>
              <a:ext uri="{FF2B5EF4-FFF2-40B4-BE49-F238E27FC236}">
                <a16:creationId xmlns:a16="http://schemas.microsoft.com/office/drawing/2014/main" id="{3490E80F-32DA-E549-B0B2-F521186E6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25" y="4179888"/>
            <a:ext cx="101219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Журавлева Екатерина Васильевна,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помощник министра науки и высшего образования Российской Федерации,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доктор сельскохозяйственных наук, профессор РАН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b="1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b="1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914420A-F9F5-494B-B232-941B4D19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0E7AD-05DC-A640-BC0E-AC3A7BE487CA}"/>
              </a:ext>
            </a:extLst>
          </p:cNvPr>
          <p:cNvSpPr txBox="1"/>
          <p:nvPr/>
        </p:nvSpPr>
        <p:spPr>
          <a:xfrm>
            <a:off x="0" y="115888"/>
            <a:ext cx="12192000" cy="477837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Оздоровление сорта методом апикальной меристемы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6202862-6667-F94C-B49E-36F20C968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700213"/>
            <a:ext cx="4716462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7693220D-8B8F-9247-ADE1-24EFCB594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773238"/>
            <a:ext cx="3875088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Line 4">
            <a:extLst>
              <a:ext uri="{FF2B5EF4-FFF2-40B4-BE49-F238E27FC236}">
                <a16:creationId xmlns:a16="http://schemas.microsoft.com/office/drawing/2014/main" id="{BC57B00E-5B62-354E-8874-74A9E0F1E2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71813" y="692150"/>
            <a:ext cx="0" cy="16573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1" name="Line 5">
            <a:extLst>
              <a:ext uri="{FF2B5EF4-FFF2-40B4-BE49-F238E27FC236}">
                <a16:creationId xmlns:a16="http://schemas.microsoft.com/office/drawing/2014/main" id="{6676D834-2135-8B44-AD81-91E084E30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692150"/>
            <a:ext cx="59039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BF4345EF-78DD-FC4F-9802-6D052E2A9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5725" y="692150"/>
            <a:ext cx="0" cy="15843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5DBC4337-4FDA-4E49-8F21-2DCB5469C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1484313"/>
            <a:ext cx="431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>
            <a:extLst>
              <a:ext uri="{FF2B5EF4-FFF2-40B4-BE49-F238E27FC236}">
                <a16:creationId xmlns:a16="http://schemas.microsoft.com/office/drawing/2014/main" id="{4197AC5F-AD93-084D-8CE6-F881E8B67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42863"/>
            <a:ext cx="1144587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  <a:cs typeface="Arial" charset="0"/>
              </a:rPr>
              <a:t>Начало программы – 2017 год – получение из </a:t>
            </a:r>
            <a:r>
              <a:rPr lang="ru-RU" altLang="ru-RU" sz="2000" b="1" dirty="0" err="1">
                <a:solidFill>
                  <a:srgbClr val="002060"/>
                </a:solidFill>
                <a:latin typeface="+mj-lt"/>
                <a:cs typeface="Arial" charset="0"/>
              </a:rPr>
              <a:t>микрорастений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  <a:cs typeface="Arial" charset="0"/>
              </a:rPr>
              <a:t> </a:t>
            </a:r>
            <a:r>
              <a:rPr lang="ru-RU" altLang="ru-RU" sz="2000" b="1" dirty="0" err="1">
                <a:solidFill>
                  <a:srgbClr val="002060"/>
                </a:solidFill>
                <a:latin typeface="+mj-lt"/>
                <a:cs typeface="Arial" charset="0"/>
              </a:rPr>
              <a:t>миниклубней</a:t>
            </a:r>
            <a:endParaRPr lang="ru-RU" altLang="ru-RU" sz="2000" b="1" dirty="0">
              <a:solidFill>
                <a:srgbClr val="002060"/>
              </a:solidFill>
              <a:latin typeface="+mj-lt"/>
              <a:cs typeface="Arial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2717DC5A-064C-0149-B08D-EEF6E40A5F1E}"/>
              </a:ext>
            </a:extLst>
          </p:cNvPr>
          <p:cNvGraphicFramePr>
            <a:graphicFrameLocks noGrp="1"/>
          </p:cNvGraphicFramePr>
          <p:nvPr/>
        </p:nvGraphicFramePr>
        <p:xfrm>
          <a:off x="760413" y="2641600"/>
          <a:ext cx="10361612" cy="2668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8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3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733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Категория семенного картофеля</a:t>
                      </a:r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Микрорастение</a:t>
                      </a:r>
                      <a:endParaRPr lang="ru-RU" sz="1800" dirty="0"/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Миниклубни</a:t>
                      </a:r>
                      <a:endParaRPr lang="ru-RU" sz="1800" dirty="0"/>
                    </a:p>
                  </a:txBody>
                  <a:tcPr marL="91436" marR="91436" marT="45731" marB="457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Год</a:t>
                      </a: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 – 2018</a:t>
                      </a:r>
                    </a:p>
                  </a:txBody>
                  <a:tcPr marL="91436" marR="91436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2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Новый сорт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16 шт.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1" marB="4573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2,5 кг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1" marB="45731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3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Контрольный сорт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16 шт.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1" marB="4573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2,5 кг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1" marB="45731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4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Необходимая для выращивания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площадь, </a:t>
                      </a:r>
                      <a:r>
                        <a:rPr lang="ru-RU" sz="1600" dirty="0" err="1"/>
                        <a:t>кв.м</a:t>
                      </a:r>
                      <a:r>
                        <a:rPr lang="ru-RU" sz="1600" dirty="0"/>
                        <a:t>.</a:t>
                      </a:r>
                    </a:p>
                  </a:txBody>
                  <a:tcPr marL="91436" marR="91436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0,64</a:t>
                      </a:r>
                    </a:p>
                  </a:txBody>
                  <a:tcPr marL="91436" marR="91436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21</a:t>
                      </a:r>
                    </a:p>
                  </a:txBody>
                  <a:tcPr marL="91436" marR="91436" marT="45731" marB="4573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5389" name="Группа 4">
            <a:extLst>
              <a:ext uri="{FF2B5EF4-FFF2-40B4-BE49-F238E27FC236}">
                <a16:creationId xmlns:a16="http://schemas.microsoft.com/office/drawing/2014/main" id="{E08B7778-ED52-9949-9AAE-589B27CBD754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569913"/>
            <a:ext cx="10017125" cy="2012950"/>
            <a:chOff x="523471" y="4398642"/>
            <a:chExt cx="10016165" cy="2012462"/>
          </a:xfrm>
        </p:grpSpPr>
        <p:pic>
          <p:nvPicPr>
            <p:cNvPr id="15391" name="Picture 4" descr="P3210760">
              <a:extLst>
                <a:ext uri="{FF2B5EF4-FFF2-40B4-BE49-F238E27FC236}">
                  <a16:creationId xmlns:a16="http://schemas.microsoft.com/office/drawing/2014/main" id="{AC716E4A-26FD-1D45-B7FD-813A36B09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756" y="4401942"/>
              <a:ext cx="2678880" cy="2009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люс 1">
              <a:extLst>
                <a:ext uri="{FF2B5EF4-FFF2-40B4-BE49-F238E27FC236}">
                  <a16:creationId xmlns:a16="http://schemas.microsoft.com/office/drawing/2014/main" id="{DD45CFF6-AD40-B444-9CA0-1DDF6A0E7457}"/>
                </a:ext>
              </a:extLst>
            </p:cNvPr>
            <p:cNvSpPr/>
            <p:nvPr/>
          </p:nvSpPr>
          <p:spPr>
            <a:xfrm>
              <a:off x="2931478" y="5116018"/>
              <a:ext cx="495253" cy="509463"/>
            </a:xfrm>
            <a:prstGeom prst="mathPlus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3" name="Равно 2">
              <a:extLst>
                <a:ext uri="{FF2B5EF4-FFF2-40B4-BE49-F238E27FC236}">
                  <a16:creationId xmlns:a16="http://schemas.microsoft.com/office/drawing/2014/main" id="{CCBEDBA2-B79A-CA4F-96E6-4C311E5748E4}"/>
                </a:ext>
              </a:extLst>
            </p:cNvPr>
            <p:cNvSpPr/>
            <p:nvPr/>
          </p:nvSpPr>
          <p:spPr>
            <a:xfrm>
              <a:off x="6783971" y="5116018"/>
              <a:ext cx="588907" cy="545968"/>
            </a:xfrm>
            <a:prstGeom prst="mathEqual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5394" name="Picture 2" descr="http://vniikh.com/wp-content/uploads/2014/08/2.png">
              <a:extLst>
                <a:ext uri="{FF2B5EF4-FFF2-40B4-BE49-F238E27FC236}">
                  <a16:creationId xmlns:a16="http://schemas.microsoft.com/office/drawing/2014/main" id="{D2E5C850-DCA7-B743-BF25-38D10837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589" y="4401943"/>
              <a:ext cx="2704058" cy="2009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95" name="Группа 3">
              <a:extLst>
                <a:ext uri="{FF2B5EF4-FFF2-40B4-BE49-F238E27FC236}">
                  <a16:creationId xmlns:a16="http://schemas.microsoft.com/office/drawing/2014/main" id="{E69FF750-8B6A-D240-8C52-AC99246CAB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471" y="4398642"/>
              <a:ext cx="2179913" cy="2012461"/>
              <a:chOff x="313189" y="4059304"/>
              <a:chExt cx="2606757" cy="2755900"/>
            </a:xfrm>
          </p:grpSpPr>
          <p:pic>
            <p:nvPicPr>
              <p:cNvPr id="15396" name="Picture 4" descr="http://lib2.podelise.ru/tw_files2/urls_555/24/d-23340/23340_html_6c4641c4.jpg">
                <a:extLst>
                  <a:ext uri="{FF2B5EF4-FFF2-40B4-BE49-F238E27FC236}">
                    <a16:creationId xmlns:a16="http://schemas.microsoft.com/office/drawing/2014/main" id="{CC1DA43B-3E7F-254E-B976-A40EF2B641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9" y="4059304"/>
                <a:ext cx="2606757" cy="275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7" name="Picture 8" descr="http://intellectrossii.ru/upload_modules/goods/goods/full/4caa0eaff54cabf5614a56bea8145321.jpg">
                <a:extLst>
                  <a:ext uri="{FF2B5EF4-FFF2-40B4-BE49-F238E27FC236}">
                    <a16:creationId xmlns:a16="http://schemas.microsoft.com/office/drawing/2014/main" id="{E13D5441-9722-2F43-9454-A904179976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334" y="4346184"/>
                <a:ext cx="616709" cy="41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" name="Text Box 16">
            <a:extLst>
              <a:ext uri="{FF2B5EF4-FFF2-40B4-BE49-F238E27FC236}">
                <a16:creationId xmlns:a16="http://schemas.microsoft.com/office/drawing/2014/main" id="{8D81B0E0-C20C-7E4E-8D57-850D7E5AB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5691188"/>
            <a:ext cx="12192000" cy="922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+mj-lt"/>
                <a:cs typeface="Arial" charset="0"/>
              </a:rPr>
              <a:t>Осенью 2017 года </a:t>
            </a:r>
            <a:r>
              <a:rPr lang="ru-RU" altLang="ru-RU" sz="1800" dirty="0">
                <a:solidFill>
                  <a:srgbClr val="002060"/>
                </a:solidFill>
                <a:latin typeface="+mj-lt"/>
                <a:cs typeface="Arial" charset="0"/>
              </a:rPr>
              <a:t>будет проведена научная конференция студентов – участников проекта с обсуждением полученных результатов, закладкой </a:t>
            </a:r>
            <a:r>
              <a:rPr lang="ru-RU" altLang="ru-RU" sz="1800" dirty="0" err="1">
                <a:solidFill>
                  <a:srgbClr val="002060"/>
                </a:solidFill>
                <a:latin typeface="+mj-lt"/>
                <a:cs typeface="Arial" charset="0"/>
              </a:rPr>
              <a:t>миниклубней</a:t>
            </a:r>
            <a:r>
              <a:rPr lang="ru-RU" altLang="ru-RU" sz="1800" dirty="0">
                <a:solidFill>
                  <a:srgbClr val="002060"/>
                </a:solidFill>
                <a:latin typeface="+mj-lt"/>
                <a:cs typeface="Arial" charset="0"/>
              </a:rPr>
              <a:t> на хранение до весны 2018 года, а также с </a:t>
            </a:r>
            <a:r>
              <a:rPr lang="ru-RU" altLang="ru-RU" sz="1800" b="1" dirty="0">
                <a:solidFill>
                  <a:srgbClr val="002060"/>
                </a:solidFill>
                <a:latin typeface="+mj-lt"/>
                <a:cs typeface="Arial" charset="0"/>
              </a:rPr>
              <a:t>дегустацией</a:t>
            </a:r>
            <a:r>
              <a:rPr lang="ru-RU" altLang="ru-RU" sz="1800" dirty="0">
                <a:solidFill>
                  <a:srgbClr val="002060"/>
                </a:solidFill>
                <a:latin typeface="+mj-lt"/>
                <a:cs typeface="Arial" charset="0"/>
              </a:rPr>
              <a:t> новых отечественных сортов картофеля и </a:t>
            </a:r>
            <a:r>
              <a:rPr lang="ru-RU" altLang="ru-RU" sz="1800" b="1" dirty="0">
                <a:solidFill>
                  <a:srgbClr val="002060"/>
                </a:solidFill>
                <a:latin typeface="+mj-lt"/>
                <a:cs typeface="Arial" charset="0"/>
              </a:rPr>
              <a:t>поощрением авторов </a:t>
            </a:r>
            <a:r>
              <a:rPr lang="ru-RU" altLang="ru-RU" sz="1800" dirty="0">
                <a:solidFill>
                  <a:srgbClr val="002060"/>
                </a:solidFill>
                <a:latin typeface="+mj-lt"/>
                <a:cs typeface="Arial" charset="0"/>
              </a:rPr>
              <a:t>лучших научно-исследовательских работ!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7E1BF0E-F462-A341-B519-69DFA0959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8F4C80-AFC0-5F4A-849C-8620E98FCF2F}"/>
              </a:ext>
            </a:extLst>
          </p:cNvPr>
          <p:cNvSpPr txBox="1"/>
          <p:nvPr/>
        </p:nvSpPr>
        <p:spPr>
          <a:xfrm>
            <a:off x="3119438" y="115888"/>
            <a:ext cx="6721475" cy="862012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eaLnBrk="1" hangingPunct="1">
              <a:defRPr/>
            </a:pPr>
            <a:r>
              <a:rPr lang="ru-RU" dirty="0"/>
              <a:t>Массовое производство пробирочного материала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7ADE4C1-2C1D-CC4F-8410-A9D929F1F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65088"/>
            <a:ext cx="10260012" cy="1009650"/>
          </a:xfrm>
        </p:spPr>
        <p:txBody>
          <a:bodyPr/>
          <a:lstStyle/>
          <a:p>
            <a:pPr algn="ctr" eaLnBrk="1" hangingPunct="1"/>
            <a:r>
              <a:rPr lang="ru-RU" altLang="ru-RU"/>
              <a:t>Аэропонная установка</a:t>
            </a:r>
            <a:endParaRPr lang="en-US" altLang="ru-RU"/>
          </a:p>
        </p:txBody>
      </p:sp>
      <p:graphicFrame>
        <p:nvGraphicFramePr>
          <p:cNvPr id="17411" name="Object 3">
            <a:extLst>
              <a:ext uri="{FF2B5EF4-FFF2-40B4-BE49-F238E27FC236}">
                <a16:creationId xmlns:a16="http://schemas.microsoft.com/office/drawing/2014/main" id="{1C4DF5AB-FBC1-DA45-80E4-BA279AE227D9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379413" y="1074738"/>
          <a:ext cx="5256212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Точечный рисунок" r:id="rId3" imgW="3390900" imgH="2743200" progId="Paint.Picture">
                  <p:embed/>
                </p:oleObj>
              </mc:Choice>
              <mc:Fallback>
                <p:oleObj name="Точечный рисунок" r:id="rId3" imgW="3390900" imgH="274320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3" y="1074738"/>
                        <a:ext cx="5256212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Rectangle 4">
            <a:extLst>
              <a:ext uri="{FF2B5EF4-FFF2-40B4-BE49-F238E27FC236}">
                <a16:creationId xmlns:a16="http://schemas.microsoft.com/office/drawing/2014/main" id="{9B117C27-58BA-EC49-8C31-60B735757DE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77850" y="5929313"/>
            <a:ext cx="4616450" cy="863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/>
              <a:t>Принципиальная схема</a:t>
            </a:r>
            <a:endParaRPr lang="en-US" altLang="ru-RU"/>
          </a:p>
        </p:txBody>
      </p:sp>
      <p:pic>
        <p:nvPicPr>
          <p:cNvPr id="17413" name="Рисунок 1" descr="C:\Users\Елена\Desktop\fvvdUmWATuE.jpg">
            <a:extLst>
              <a:ext uri="{FF2B5EF4-FFF2-40B4-BE49-F238E27FC236}">
                <a16:creationId xmlns:a16="http://schemas.microsoft.com/office/drawing/2014/main" id="{7A16AD9C-3C07-A24B-8E62-7B879DBCD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0"/>
          <a:stretch>
            <a:fillRect/>
          </a:stretch>
        </p:blipFill>
        <p:spPr bwMode="auto">
          <a:xfrm>
            <a:off x="5884863" y="1879600"/>
            <a:ext cx="59340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4">
            <a:extLst>
              <a:ext uri="{FF2B5EF4-FFF2-40B4-BE49-F238E27FC236}">
                <a16:creationId xmlns:a16="http://schemas.microsoft.com/office/drawing/2014/main" id="{08ADC141-3C94-954A-A5D7-8D33D123A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675" y="5929313"/>
            <a:ext cx="49625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/>
              <a:t>СибНИИСХиТ, г. Томск, 2017 г.</a:t>
            </a:r>
            <a:endParaRPr lang="en-US" alt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3310538">
            <a:extLst>
              <a:ext uri="{FF2B5EF4-FFF2-40B4-BE49-F238E27FC236}">
                <a16:creationId xmlns:a16="http://schemas.microsoft.com/office/drawing/2014/main" id="{90D9C5D5-47BA-1249-B924-D2F578E98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60350"/>
            <a:ext cx="403225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Группа аэропонных технологий выращивания растений">
            <a:extLst>
              <a:ext uri="{FF2B5EF4-FFF2-40B4-BE49-F238E27FC236}">
                <a16:creationId xmlns:a16="http://schemas.microsoft.com/office/drawing/2014/main" id="{24B8BC71-D194-2B47-8A52-24891E7E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492375"/>
            <a:ext cx="287972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Группа аэропонных технологий выращивания растений">
            <a:extLst>
              <a:ext uri="{FF2B5EF4-FFF2-40B4-BE49-F238E27FC236}">
                <a16:creationId xmlns:a16="http://schemas.microsoft.com/office/drawing/2014/main" id="{0D2C1022-345B-2E4C-A8BF-EFD12BA2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581525"/>
            <a:ext cx="2951162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97017C28-7272-0743-9611-056F0C4C0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6237288"/>
            <a:ext cx="8985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С использованием новой технологии выращивания оздоровленного семенного картофеля в аэропонных условиях можно получить от 100 до 250 клубней с куста за вегетацию в  зависимости от сорта</a:t>
            </a:r>
          </a:p>
        </p:txBody>
      </p:sp>
      <p:pic>
        <p:nvPicPr>
          <p:cNvPr id="18438" name="Picture 6" descr="IMG_4341">
            <a:extLst>
              <a:ext uri="{FF2B5EF4-FFF2-40B4-BE49-F238E27FC236}">
                <a16:creationId xmlns:a16="http://schemas.microsoft.com/office/drawing/2014/main" id="{D584E6B9-0BD9-714B-B8B5-C0010C8AF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6035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>
            <a:extLst>
              <a:ext uri="{FF2B5EF4-FFF2-40B4-BE49-F238E27FC236}">
                <a16:creationId xmlns:a16="http://schemas.microsoft.com/office/drawing/2014/main" id="{EF4396BB-7B56-5D45-A869-571F89619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42863"/>
            <a:ext cx="11445875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  <a:cs typeface="Arial" charset="0"/>
              </a:rPr>
              <a:t>2018 год – получение из </a:t>
            </a:r>
            <a:r>
              <a:rPr lang="ru-RU" altLang="ru-RU" sz="2000" b="1" dirty="0" err="1">
                <a:solidFill>
                  <a:srgbClr val="002060"/>
                </a:solidFill>
                <a:latin typeface="+mj-lt"/>
                <a:cs typeface="Arial" charset="0"/>
              </a:rPr>
              <a:t>миниклубней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  <a:cs typeface="Arial" charset="0"/>
              </a:rPr>
              <a:t> первого полевого поколения семенного картофеля (ПП-1)</a:t>
            </a:r>
            <a:r>
              <a:rPr lang="ru-RU" altLang="ru-RU" sz="2000" b="1" dirty="0">
                <a:solidFill>
                  <a:srgbClr val="002060"/>
                </a:solidFill>
                <a:cs typeface="Arial" charset="0"/>
              </a:rPr>
              <a:t> </a:t>
            </a:r>
            <a:endParaRPr lang="ru-RU" altLang="ru-RU" sz="2000" b="1" dirty="0">
              <a:solidFill>
                <a:srgbClr val="002060"/>
              </a:solidFill>
              <a:latin typeface="+mj-lt"/>
              <a:cs typeface="Arial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AC21C5B2-CE7C-334C-832B-75171C719EFF}"/>
              </a:ext>
            </a:extLst>
          </p:cNvPr>
          <p:cNvGraphicFramePr>
            <a:graphicFrameLocks noGrp="1"/>
          </p:cNvGraphicFramePr>
          <p:nvPr/>
        </p:nvGraphicFramePr>
        <p:xfrm>
          <a:off x="933450" y="2620963"/>
          <a:ext cx="10360025" cy="2613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7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3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2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Категория семенного картофеля</a:t>
                      </a:r>
                    </a:p>
                  </a:txBody>
                  <a:tcPr marL="91422" marR="91422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/>
                        <a:t>Миниклубни</a:t>
                      </a:r>
                      <a:endParaRPr lang="ru-RU" sz="1800" dirty="0"/>
                    </a:p>
                  </a:txBody>
                  <a:tcPr marL="91422" marR="91422" marT="45742" marB="4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Первое полевое поколение</a:t>
                      </a:r>
                    </a:p>
                  </a:txBody>
                  <a:tcPr marL="91422" marR="91422" marT="45742" marB="4574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2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Год</a:t>
                      </a:r>
                    </a:p>
                  </a:txBody>
                  <a:tcPr marL="91422" marR="91422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marL="91422" marR="91422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 – 2018 </a:t>
                      </a:r>
                    </a:p>
                  </a:txBody>
                  <a:tcPr marL="91422" marR="91422" marT="45742" marB="4574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8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Новый сорт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42" marB="4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2,5 кг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42" marB="45742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30 кг</a:t>
                      </a:r>
                    </a:p>
                  </a:txBody>
                  <a:tcPr marL="91422" marR="91422" marT="45742" marB="45742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0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Контрольный сорт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2,5 кг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42" marB="45742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30 кг</a:t>
                      </a:r>
                    </a:p>
                  </a:txBody>
                  <a:tcPr marL="91422" marR="91422" marT="45742" marB="4574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15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Необходимая для выращивания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площадь земли, </a:t>
                      </a:r>
                      <a:r>
                        <a:rPr lang="ru-RU" sz="1600" dirty="0" err="1"/>
                        <a:t>кв.м</a:t>
                      </a:r>
                      <a:r>
                        <a:rPr lang="ru-RU" sz="1600" dirty="0"/>
                        <a:t>.</a:t>
                      </a:r>
                    </a:p>
                  </a:txBody>
                  <a:tcPr marL="91422" marR="91422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21</a:t>
                      </a:r>
                    </a:p>
                  </a:txBody>
                  <a:tcPr marL="91422" marR="91422" marT="45742" marB="4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105 </a:t>
                      </a:r>
                    </a:p>
                  </a:txBody>
                  <a:tcPr marL="91422" marR="91422" marT="45742" marB="4574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9485" name="Группа 6">
            <a:extLst>
              <a:ext uri="{FF2B5EF4-FFF2-40B4-BE49-F238E27FC236}">
                <a16:creationId xmlns:a16="http://schemas.microsoft.com/office/drawing/2014/main" id="{F97BBDDB-5D40-5B41-BF62-63FA0DDC4569}"/>
              </a:ext>
            </a:extLst>
          </p:cNvPr>
          <p:cNvGrpSpPr>
            <a:grpSpLocks/>
          </p:cNvGrpSpPr>
          <p:nvPr/>
        </p:nvGrpSpPr>
        <p:grpSpPr bwMode="auto">
          <a:xfrm>
            <a:off x="1001713" y="566738"/>
            <a:ext cx="10223500" cy="2054225"/>
            <a:chOff x="767070" y="3464159"/>
            <a:chExt cx="10224539" cy="2054575"/>
          </a:xfrm>
        </p:grpSpPr>
        <p:pic>
          <p:nvPicPr>
            <p:cNvPr id="19486" name="Picture 4" descr="P3210760">
              <a:extLst>
                <a:ext uri="{FF2B5EF4-FFF2-40B4-BE49-F238E27FC236}">
                  <a16:creationId xmlns:a16="http://schemas.microsoft.com/office/drawing/2014/main" id="{73A0B83F-B8BF-9E48-9CB3-ECD70C18D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229" y="3464159"/>
              <a:ext cx="2678880" cy="2009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люс 1">
              <a:extLst>
                <a:ext uri="{FF2B5EF4-FFF2-40B4-BE49-F238E27FC236}">
                  <a16:creationId xmlns:a16="http://schemas.microsoft.com/office/drawing/2014/main" id="{CF39FA30-61D0-0B4B-9E0F-6711947A7A31}"/>
                </a:ext>
              </a:extLst>
            </p:cNvPr>
            <p:cNvSpPr/>
            <p:nvPr/>
          </p:nvSpPr>
          <p:spPr>
            <a:xfrm>
              <a:off x="3607396" y="4196121"/>
              <a:ext cx="495350" cy="509675"/>
            </a:xfrm>
            <a:prstGeom prst="mathPlus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3" name="Равно 2">
              <a:extLst>
                <a:ext uri="{FF2B5EF4-FFF2-40B4-BE49-F238E27FC236}">
                  <a16:creationId xmlns:a16="http://schemas.microsoft.com/office/drawing/2014/main" id="{3B8F890F-B484-8B47-A961-2FE4CC7BEC90}"/>
                </a:ext>
              </a:extLst>
            </p:cNvPr>
            <p:cNvSpPr/>
            <p:nvPr/>
          </p:nvSpPr>
          <p:spPr>
            <a:xfrm>
              <a:off x="7460650" y="4196121"/>
              <a:ext cx="589022" cy="544606"/>
            </a:xfrm>
            <a:prstGeom prst="mathEqual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489" name="Picture 2" descr="http://www.mediazavod.ru/upload/iblock/c88/c88d934cd310a282d805e819dafad56f.jpg">
              <a:extLst>
                <a:ext uri="{FF2B5EF4-FFF2-40B4-BE49-F238E27FC236}">
                  <a16:creationId xmlns:a16="http://schemas.microsoft.com/office/drawing/2014/main" id="{30267D8C-3273-C446-B667-45886EA89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9462" y="3464160"/>
              <a:ext cx="2732147" cy="2054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0" name="Picture 4" descr="http://img1.liveinternet.ru/images/attach/c/8/101/820/101820399_5111852_antoshka.jpg">
              <a:extLst>
                <a:ext uri="{FF2B5EF4-FFF2-40B4-BE49-F238E27FC236}">
                  <a16:creationId xmlns:a16="http://schemas.microsoft.com/office/drawing/2014/main" id="{054A4BD6-AB8E-1F4C-BD5C-5C45433AC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70" y="3464159"/>
              <a:ext cx="2613231" cy="196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99BC895A-3818-9949-92D4-B2584CC5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0483" name="Содержимое 2">
            <a:extLst>
              <a:ext uri="{FF2B5EF4-FFF2-40B4-BE49-F238E27FC236}">
                <a16:creationId xmlns:a16="http://schemas.microsoft.com/office/drawing/2014/main" id="{8409BE38-F1B5-AF44-91FB-1505277E1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484" name="Picture 2" descr="I:\ФАНО\школьники\Новая папка\DSCN0180.JPG">
            <a:extLst>
              <a:ext uri="{FF2B5EF4-FFF2-40B4-BE49-F238E27FC236}">
                <a16:creationId xmlns:a16="http://schemas.microsoft.com/office/drawing/2014/main" id="{6730FF41-68D1-6145-8CDF-9540FAAF0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546100"/>
            <a:ext cx="768032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B4EE08A6-41DA-7A4C-8784-895BD0977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1507" name="Picture 2" descr="I:\ФАНО\школьники\Новая папка\DSCN1609.JPG">
            <a:extLst>
              <a:ext uri="{FF2B5EF4-FFF2-40B4-BE49-F238E27FC236}">
                <a16:creationId xmlns:a16="http://schemas.microsoft.com/office/drawing/2014/main" id="{3DA97DE4-22C4-F54D-A3C6-87BCA42A65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2563" y="857250"/>
            <a:ext cx="6881812" cy="5160963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FF420DBE-F841-1B46-B648-F318BA85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2531" name="Объект 4">
            <a:extLst>
              <a:ext uri="{FF2B5EF4-FFF2-40B4-BE49-F238E27FC236}">
                <a16:creationId xmlns:a16="http://schemas.microsoft.com/office/drawing/2014/main" id="{05544826-E61F-684E-ACB4-CFFA25396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319088"/>
            <a:ext cx="8218488" cy="6164262"/>
          </a:xfrm>
        </p:spPr>
      </p:pic>
      <p:sp>
        <p:nvSpPr>
          <p:cNvPr id="22532" name="Номер слайда 3">
            <a:extLst>
              <a:ext uri="{FF2B5EF4-FFF2-40B4-BE49-F238E27FC236}">
                <a16:creationId xmlns:a16="http://schemas.microsoft.com/office/drawing/2014/main" id="{50220BB8-DF63-704D-9FA6-FA778F97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F63B5BC-9243-5146-9954-FD6A55480321}" type="slidenum">
              <a:rPr lang="ru-RU" altLang="ru-RU" sz="12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BBC97F19-063E-3A45-8DFA-2765A8E467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3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951E3D8B-D847-F74D-BB92-8BCE90BE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3555" name="Объект 4">
            <a:extLst>
              <a:ext uri="{FF2B5EF4-FFF2-40B4-BE49-F238E27FC236}">
                <a16:creationId xmlns:a16="http://schemas.microsoft.com/office/drawing/2014/main" id="{E974A007-439F-DE4D-BE4D-9754CAFD8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050" y="0"/>
            <a:ext cx="5041900" cy="6721475"/>
          </a:xfrm>
        </p:spPr>
      </p:pic>
      <p:sp>
        <p:nvSpPr>
          <p:cNvPr id="23556" name="Номер слайда 3">
            <a:extLst>
              <a:ext uri="{FF2B5EF4-FFF2-40B4-BE49-F238E27FC236}">
                <a16:creationId xmlns:a16="http://schemas.microsoft.com/office/drawing/2014/main" id="{A4D06CEA-7B2D-304B-827A-6742EBA6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1F682D1-739B-084D-A6C9-F894C61AAF94}" type="slidenum">
              <a:rPr lang="ru-RU" altLang="ru-RU" sz="12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400CA92A-F6B3-2241-B815-D871F4E2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4579" name="Объект 4">
            <a:extLst>
              <a:ext uri="{FF2B5EF4-FFF2-40B4-BE49-F238E27FC236}">
                <a16:creationId xmlns:a16="http://schemas.microsoft.com/office/drawing/2014/main" id="{6FD741EA-20F7-6246-9F99-16FA95E90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7313" y="282575"/>
            <a:ext cx="4829175" cy="6438900"/>
          </a:xfrm>
        </p:spPr>
      </p:pic>
      <p:sp>
        <p:nvSpPr>
          <p:cNvPr id="24580" name="Номер слайда 3">
            <a:extLst>
              <a:ext uri="{FF2B5EF4-FFF2-40B4-BE49-F238E27FC236}">
                <a16:creationId xmlns:a16="http://schemas.microsoft.com/office/drawing/2014/main" id="{E40E84B1-4648-8A44-A637-7F7598D2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F42992B-3CC7-4B47-90B0-6A588F0922FA}" type="slidenum">
              <a:rPr lang="ru-RU" altLang="ru-RU" sz="12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A9071E7B-B81E-154C-9C0D-BCE465F5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5603" name="Объект 4">
            <a:extLst>
              <a:ext uri="{FF2B5EF4-FFF2-40B4-BE49-F238E27FC236}">
                <a16:creationId xmlns:a16="http://schemas.microsoft.com/office/drawing/2014/main" id="{605355A2-AEEF-7544-8881-BEAACEB04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7050" y="827088"/>
            <a:ext cx="8413750" cy="5942012"/>
          </a:xfrm>
        </p:spPr>
      </p:pic>
      <p:sp>
        <p:nvSpPr>
          <p:cNvPr id="25604" name="Номер слайда 3">
            <a:extLst>
              <a:ext uri="{FF2B5EF4-FFF2-40B4-BE49-F238E27FC236}">
                <a16:creationId xmlns:a16="http://schemas.microsoft.com/office/drawing/2014/main" id="{3EAC02C2-0E70-D448-91CC-A944B2A8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C13B388-9955-AB4F-AD72-3199F8AE9940}" type="slidenum">
              <a:rPr lang="ru-RU" altLang="ru-RU" sz="12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CD5F66E7-1B30-704D-BE7B-DBA041E2F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/>
              <a:t>ФОРМУЛА ЦВЕТКА</a:t>
            </a:r>
            <a:br>
              <a:rPr lang="ru-RU" altLang="ru-RU"/>
            </a:br>
            <a:endParaRPr lang="ru-RU" altLang="ru-RU"/>
          </a:p>
        </p:txBody>
      </p:sp>
      <p:pic>
        <p:nvPicPr>
          <p:cNvPr id="26627" name="Объект 3">
            <a:extLst>
              <a:ext uri="{FF2B5EF4-FFF2-40B4-BE49-F238E27FC236}">
                <a16:creationId xmlns:a16="http://schemas.microsoft.com/office/drawing/2014/main" id="{37EA38CF-2289-E84C-9DDE-4C4746B26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" y="1019175"/>
            <a:ext cx="3768725" cy="5024438"/>
          </a:xfrm>
        </p:spPr>
      </p:pic>
      <p:pic>
        <p:nvPicPr>
          <p:cNvPr id="26628" name="Рисунок 4">
            <a:extLst>
              <a:ext uri="{FF2B5EF4-FFF2-40B4-BE49-F238E27FC236}">
                <a16:creationId xmlns:a16="http://schemas.microsoft.com/office/drawing/2014/main" id="{F20D76F1-28CD-0F4A-B16B-88705A846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923925"/>
            <a:ext cx="3916362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ъект 2">
            <a:extLst>
              <a:ext uri="{FF2B5EF4-FFF2-40B4-BE49-F238E27FC236}">
                <a16:creationId xmlns:a16="http://schemas.microsoft.com/office/drawing/2014/main" id="{B1561782-6962-8341-9369-8A3CE9BA3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ru-RU" altLang="ru-RU" sz="60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6000"/>
              <a:t>↑Ч(5)Л(2+3)Т4П(2)</a:t>
            </a:r>
          </a:p>
        </p:txBody>
      </p:sp>
      <p:sp>
        <p:nvSpPr>
          <p:cNvPr id="27651" name="Заголовок 1">
            <a:extLst>
              <a:ext uri="{FF2B5EF4-FFF2-40B4-BE49-F238E27FC236}">
                <a16:creationId xmlns:a16="http://schemas.microsoft.com/office/drawing/2014/main" id="{7C5661B6-1413-9D4F-879C-A0F9DA6A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ru-RU" altLang="ru-RU"/>
            </a:br>
            <a:r>
              <a:rPr lang="ru-RU" altLang="ru-RU"/>
              <a:t>ФОРМУЛА ЦВЕТКА</a:t>
            </a:r>
            <a:br>
              <a:rPr lang="ru-RU" altLang="ru-RU"/>
            </a:br>
            <a:r>
              <a:rPr lang="ru-RU" altLang="ru-RU"/>
              <a:t>Живучка ползучая</a:t>
            </a:r>
            <a:br>
              <a:rPr lang="ru-RU" altLang="ru-RU"/>
            </a:br>
            <a:r>
              <a:rPr lang="ru-RU" altLang="ru-RU"/>
              <a:t>Семейство Губоцветные</a:t>
            </a:r>
            <a:br>
              <a:rPr lang="ru-RU" altLang="ru-RU"/>
            </a:br>
            <a:endParaRPr lang="ru-RU" alt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CFB5B0A3-92CE-9C42-AE03-CB04E56EB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8675" name="Объект 3">
            <a:extLst>
              <a:ext uri="{FF2B5EF4-FFF2-40B4-BE49-F238E27FC236}">
                <a16:creationId xmlns:a16="http://schemas.microsoft.com/office/drawing/2014/main" id="{A7A42460-D336-214B-AC3F-A54E08542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5638" y="1825625"/>
            <a:ext cx="5800725" cy="43513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ъект 2">
            <a:extLst>
              <a:ext uri="{FF2B5EF4-FFF2-40B4-BE49-F238E27FC236}">
                <a16:creationId xmlns:a16="http://schemas.microsoft.com/office/drawing/2014/main" id="{BCD3333B-CF55-C748-97F2-FA651FB77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298450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6000"/>
              <a:t>*О(3+3)+Т(3+3)+П1</a:t>
            </a:r>
          </a:p>
        </p:txBody>
      </p:sp>
      <p:sp>
        <p:nvSpPr>
          <p:cNvPr id="29699" name="Заголовок 1">
            <a:extLst>
              <a:ext uri="{FF2B5EF4-FFF2-40B4-BE49-F238E27FC236}">
                <a16:creationId xmlns:a16="http://schemas.microsoft.com/office/drawing/2014/main" id="{A7013225-2170-0741-A009-3F6CF8DE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ru-RU" altLang="ru-RU"/>
            </a:br>
            <a:r>
              <a:rPr lang="ru-RU" altLang="ru-RU"/>
              <a:t>ФОРМУЛА ЦВЕТКА</a:t>
            </a:r>
            <a:br>
              <a:rPr lang="ru-RU" altLang="ru-RU"/>
            </a:br>
            <a:r>
              <a:rPr lang="ru-RU" altLang="ru-RU"/>
              <a:t>Лук</a:t>
            </a:r>
            <a:br>
              <a:rPr lang="ru-RU" altLang="ru-RU"/>
            </a:br>
            <a:r>
              <a:rPr lang="ru-RU" altLang="ru-RU"/>
              <a:t>Семейство луковые</a:t>
            </a:r>
            <a:br>
              <a:rPr lang="ru-RU" altLang="ru-RU"/>
            </a:br>
            <a:endParaRPr lang="ru-RU" alt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E687B237-BF78-E848-9691-5A47F991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59075"/>
          </a:xfrm>
        </p:spPr>
        <p:txBody>
          <a:bodyPr/>
          <a:lstStyle/>
          <a:p>
            <a:pPr algn="ctr"/>
            <a:endParaRPr lang="ru-RU" altLang="ru-RU" sz="8000"/>
          </a:p>
        </p:txBody>
      </p:sp>
      <p:sp>
        <p:nvSpPr>
          <p:cNvPr id="30723" name="Содержимое 2">
            <a:extLst>
              <a:ext uri="{FF2B5EF4-FFF2-40B4-BE49-F238E27FC236}">
                <a16:creationId xmlns:a16="http://schemas.microsoft.com/office/drawing/2014/main" id="{A4B8455C-8CD0-DC4D-A641-50F09CAB1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73325"/>
            <a:ext cx="12192000" cy="55673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8000" b="1">
                <a:solidFill>
                  <a:srgbClr val="C00000"/>
                </a:solidFill>
              </a:rPr>
              <a:t>СПАСИБО за ВНИМАНИЕ!</a:t>
            </a:r>
          </a:p>
          <a:p>
            <a:endParaRPr lang="ru-RU" alt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E46E6BD-2662-8240-81C5-7DF9C44EA256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60738"/>
            <a:ext cx="12192000" cy="3497262"/>
          </a:xfrm>
        </p:spPr>
      </p:pic>
      <p:pic>
        <p:nvPicPr>
          <p:cNvPr id="6147" name="Picture 4" descr="vir">
            <a:extLst>
              <a:ext uri="{FF2B5EF4-FFF2-40B4-BE49-F238E27FC236}">
                <a16:creationId xmlns:a16="http://schemas.microsoft.com/office/drawing/2014/main" id="{D7D07CD6-4CC5-E24D-9CC6-A50A586FC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9363" cy="976313"/>
          </a:xfrm>
          <a:prstGeom prst="rect">
            <a:avLst/>
          </a:prstGeom>
          <a:noFill/>
          <a:ln>
            <a:noFill/>
          </a:ln>
          <a:effectLst>
            <a:outerShdw dist="25400" dir="5400000" algn="ctr" rotWithShape="0">
              <a:srgbClr val="676767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5">
            <a:extLst>
              <a:ext uri="{FF2B5EF4-FFF2-40B4-BE49-F238E27FC236}">
                <a16:creationId xmlns:a16="http://schemas.microsoft.com/office/drawing/2014/main" id="{CBCDFDE8-535F-EA41-A3EB-E3AF8C621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3429000"/>
            <a:ext cx="4606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i="1"/>
              <a:t>              </a:t>
            </a:r>
          </a:p>
        </p:txBody>
      </p:sp>
      <p:pic>
        <p:nvPicPr>
          <p:cNvPr id="6149" name="Picture 7" descr="Хибинск_ранний_Полярн станц">
            <a:extLst>
              <a:ext uri="{FF2B5EF4-FFF2-40B4-BE49-F238E27FC236}">
                <a16:creationId xmlns:a16="http://schemas.microsoft.com/office/drawing/2014/main" id="{DBFFA6BE-FB9B-C347-A712-92C881D8E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79095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Заголовок 1">
            <a:extLst>
              <a:ext uri="{FF2B5EF4-FFF2-40B4-BE49-F238E27FC236}">
                <a16:creationId xmlns:a16="http://schemas.microsoft.com/office/drawing/2014/main" id="{006B450A-5A8E-4943-AD52-CA30F505D3A3}"/>
              </a:ext>
            </a:extLst>
          </p:cNvPr>
          <p:cNvSpPr txBox="1">
            <a:spLocks/>
          </p:cNvSpPr>
          <p:nvPr/>
        </p:nvSpPr>
        <p:spPr bwMode="auto">
          <a:xfrm>
            <a:off x="198438" y="306388"/>
            <a:ext cx="120015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Arial" panose="020B0604020202020204" pitchFamily="34" charset="0"/>
              </a:rPr>
              <a:t>       </a:t>
            </a:r>
            <a:r>
              <a:rPr lang="ru-RU" altLang="ru-RU" sz="2300" b="1" i="1">
                <a:solidFill>
                  <a:srgbClr val="C00000"/>
                </a:solidFill>
                <a:latin typeface="Arial" panose="020B0604020202020204" pitchFamily="34" charset="0"/>
              </a:rPr>
              <a:t>МИРОВАЯ КОЛЛЕКЦИЯ ВИР </a:t>
            </a:r>
            <a:r>
              <a:rPr lang="en-US" altLang="ru-RU" sz="2300" b="1" i="1">
                <a:solidFill>
                  <a:srgbClr val="C00000"/>
                </a:solidFill>
                <a:latin typeface="Arial" panose="020B0604020202020204" pitchFamily="34" charset="0"/>
              </a:rPr>
              <a:t>  -  </a:t>
            </a:r>
            <a:r>
              <a:rPr lang="ru-RU" altLang="ru-RU" sz="2300" b="1" i="1">
                <a:solidFill>
                  <a:srgbClr val="C00000"/>
                </a:solidFill>
                <a:latin typeface="Arial" panose="020B0604020202020204" pitchFamily="34" charset="0"/>
              </a:rPr>
              <a:t>ГЛАВНЫЙ ИСТОЧНИК ИСХОДНОГО  МАТЕРИАЛА   ДЛЯ 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300" b="1" i="1">
                <a:solidFill>
                  <a:srgbClr val="C00000"/>
                </a:solidFill>
                <a:latin typeface="Arial" panose="020B0604020202020204" pitchFamily="34" charset="0"/>
              </a:rPr>
              <a:t>                               ОТЕЧЕСТВЕННОЙ СЕЛЕКЦИИ КАРТОФЕЛЯ</a:t>
            </a:r>
            <a:endParaRPr lang="ru-RU" altLang="ru-RU" sz="2300" i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6151" name="Picture 2">
            <a:extLst>
              <a:ext uri="{FF2B5EF4-FFF2-40B4-BE49-F238E27FC236}">
                <a16:creationId xmlns:a16="http://schemas.microsoft.com/office/drawing/2014/main" id="{B97C36CE-D088-1641-AD28-9A2DF04FF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1885950"/>
            <a:ext cx="32639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D:\СТАРЫЙ ПК\РАБОТА СПК\ФОТО РАБОТА все\ФОТО ПО КОЛЛЕКЦИИ ВИР\WildPotat_Photo\ACL.jpg">
            <a:extLst>
              <a:ext uri="{FF2B5EF4-FFF2-40B4-BE49-F238E27FC236}">
                <a16:creationId xmlns:a16="http://schemas.microsoft.com/office/drawing/2014/main" id="{9AEB15B6-5376-A649-9A83-37A1EE0C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1885950"/>
            <a:ext cx="1949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1">
            <a:extLst>
              <a:ext uri="{FF2B5EF4-FFF2-40B4-BE49-F238E27FC236}">
                <a16:creationId xmlns:a16="http://schemas.microsoft.com/office/drawing/2014/main" id="{82B2C7C5-4F34-2F4D-9813-F9AB0F8A2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00013"/>
            <a:ext cx="807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Arial" panose="020B0604020202020204" pitchFamily="34" charset="0"/>
              </a:rPr>
              <a:t>Федеральный исследовательский центр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Arial" panose="020B0604020202020204" pitchFamily="34" charset="0"/>
              </a:rPr>
              <a:t>Всероссийский институт генетических ресурсов растений им. Н.И. Вавилова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C881EC30-1523-8F4D-A820-27520B04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1125538"/>
            <a:ext cx="4511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Сохранение  коллекции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диких и культурных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 видов в семенах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и вегетативном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состоянии</a:t>
            </a:r>
          </a:p>
        </p:txBody>
      </p:sp>
      <p:pic>
        <p:nvPicPr>
          <p:cNvPr id="7171" name="Рисунок 4">
            <a:extLst>
              <a:ext uri="{FF2B5EF4-FFF2-40B4-BE49-F238E27FC236}">
                <a16:creationId xmlns:a16="http://schemas.microsoft.com/office/drawing/2014/main" id="{D369D0F7-A12C-934E-BAF1-7C136A14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068638"/>
            <a:ext cx="648335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1">
            <a:extLst>
              <a:ext uri="{FF2B5EF4-FFF2-40B4-BE49-F238E27FC236}">
                <a16:creationId xmlns:a16="http://schemas.microsoft.com/office/drawing/2014/main" id="{312FE44B-1011-CE4D-B6C1-5944A6170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0"/>
            <a:ext cx="69596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>
            <a:extLst>
              <a:ext uri="{FF2B5EF4-FFF2-40B4-BE49-F238E27FC236}">
                <a16:creationId xmlns:a16="http://schemas.microsoft.com/office/drawing/2014/main" id="{86B55947-4324-7E44-9563-1F78A28A4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1219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Элементы основных этапов селекционного процесса</a:t>
            </a:r>
            <a:endParaRPr lang="ru-RU" altLang="ru-RU" sz="20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</a:rPr>
              <a:t>на основе применения методов маркер-опосредованной и геномной селекции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92B503-665C-7048-97A9-98B9A519028C}"/>
              </a:ext>
            </a:extLst>
          </p:cNvPr>
          <p:cNvSpPr/>
          <p:nvPr/>
        </p:nvSpPr>
        <p:spPr>
          <a:xfrm>
            <a:off x="239713" y="1700213"/>
            <a:ext cx="2400300" cy="10080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8196" name="TextBox 5">
            <a:extLst>
              <a:ext uri="{FF2B5EF4-FFF2-40B4-BE49-F238E27FC236}">
                <a16:creationId xmlns:a16="http://schemas.microsoft.com/office/drawing/2014/main" id="{9BEF9563-0902-8D4A-A343-0F6491560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1628775"/>
            <a:ext cx="2592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Генетическая коллекция (</a:t>
            </a:r>
            <a:r>
              <a:rPr lang="ru-RU" altLang="ru-RU" sz="1400" b="1" i="1">
                <a:latin typeface="Arial" panose="020B0604020202020204" pitchFamily="34" charset="0"/>
              </a:rPr>
              <a:t>генотипирование)</a:t>
            </a:r>
          </a:p>
        </p:txBody>
      </p:sp>
      <p:sp>
        <p:nvSpPr>
          <p:cNvPr id="8197" name="TextBox 7">
            <a:extLst>
              <a:ext uri="{FF2B5EF4-FFF2-40B4-BE49-F238E27FC236}">
                <a16:creationId xmlns:a16="http://schemas.microsoft.com/office/drawing/2014/main" id="{48528C68-602E-0B47-A1F0-9485B931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844675"/>
            <a:ext cx="2400300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Гибридизация </a:t>
            </a:r>
            <a:r>
              <a:rPr lang="ru-RU" altLang="ru-RU" sz="1400" b="1">
                <a:latin typeface="Arial" panose="020B0604020202020204" pitchFamily="34" charset="0"/>
              </a:rPr>
              <a:t>(маркирование</a:t>
            </a:r>
            <a:r>
              <a:rPr lang="ru-RU" altLang="ru-RU" sz="1400" b="1" i="1">
                <a:latin typeface="Arial" panose="020B0604020202020204" pitchFamily="34" charset="0"/>
              </a:rPr>
              <a:t>) 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2E9258F-55DA-394B-B542-076B0FC20B1F}"/>
              </a:ext>
            </a:extLst>
          </p:cNvPr>
          <p:cNvCxnSpPr/>
          <p:nvPr/>
        </p:nvCxnSpPr>
        <p:spPr>
          <a:xfrm>
            <a:off x="2689225" y="2205038"/>
            <a:ext cx="4810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99" name="TextBox 11">
            <a:extLst>
              <a:ext uri="{FF2B5EF4-FFF2-40B4-BE49-F238E27FC236}">
                <a16:creationId xmlns:a16="http://schemas.microsoft.com/office/drawing/2014/main" id="{F2FCBC6B-5A98-B14E-B153-248F8DA04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1773238"/>
            <a:ext cx="2784475" cy="9223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Гибридные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сеянцы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 </a:t>
            </a:r>
            <a:r>
              <a:rPr lang="ru-RU" altLang="ru-RU" sz="1400" b="1" i="1">
                <a:latin typeface="Arial" panose="020B0604020202020204" pitchFamily="34" charset="0"/>
              </a:rPr>
              <a:t>(ПЦР- тестирование)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0548A3C-690B-6E46-8B18-8F7DF70F8A48}"/>
              </a:ext>
            </a:extLst>
          </p:cNvPr>
          <p:cNvCxnSpPr/>
          <p:nvPr/>
        </p:nvCxnSpPr>
        <p:spPr>
          <a:xfrm>
            <a:off x="5616575" y="2205038"/>
            <a:ext cx="4794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338ECF-80B5-D84E-B9E0-6784F2FAED97}"/>
              </a:ext>
            </a:extLst>
          </p:cNvPr>
          <p:cNvSpPr/>
          <p:nvPr/>
        </p:nvSpPr>
        <p:spPr>
          <a:xfrm>
            <a:off x="9456738" y="1773238"/>
            <a:ext cx="2400300" cy="863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8202" name="TextBox 14">
            <a:extLst>
              <a:ext uri="{FF2B5EF4-FFF2-40B4-BE49-F238E27FC236}">
                <a16:creationId xmlns:a16="http://schemas.microsoft.com/office/drawing/2014/main" id="{581F2A1D-1F6B-0B47-94CA-7468EB588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650" y="1773238"/>
            <a:ext cx="268763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Гибриды 1</a:t>
            </a:r>
            <a:r>
              <a:rPr lang="ru-RU" altLang="ru-RU" sz="1800" b="1" u="sng" baseline="30000">
                <a:latin typeface="Arial" panose="020B0604020202020204" pitchFamily="34" charset="0"/>
              </a:rPr>
              <a:t>го</a:t>
            </a:r>
            <a:r>
              <a:rPr lang="ru-RU" altLang="ru-RU" sz="1800" b="1">
                <a:latin typeface="Arial" panose="020B0604020202020204" pitchFamily="34" charset="0"/>
              </a:rPr>
              <a:t> года </a:t>
            </a:r>
            <a:r>
              <a:rPr lang="ru-RU" altLang="ru-RU" sz="1400" b="1" i="1">
                <a:latin typeface="Arial" panose="020B0604020202020204" pitchFamily="34" charset="0"/>
              </a:rPr>
              <a:t>(ПЦР- тестирование)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>
              <a:latin typeface="Arial" panose="020B060402020202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C26D5594-4230-8A4C-8FD1-833AB14A23C6}"/>
              </a:ext>
            </a:extLst>
          </p:cNvPr>
          <p:cNvCxnSpPr/>
          <p:nvPr/>
        </p:nvCxnSpPr>
        <p:spPr>
          <a:xfrm>
            <a:off x="8975725" y="2205038"/>
            <a:ext cx="4810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D1A8655-4F54-334F-90EC-DC12AF980BF3}"/>
              </a:ext>
            </a:extLst>
          </p:cNvPr>
          <p:cNvSpPr/>
          <p:nvPr/>
        </p:nvSpPr>
        <p:spPr>
          <a:xfrm>
            <a:off x="10463213" y="3357563"/>
            <a:ext cx="1728787" cy="863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8205" name="TextBox 23">
            <a:extLst>
              <a:ext uri="{FF2B5EF4-FFF2-40B4-BE49-F238E27FC236}">
                <a16:creationId xmlns:a16="http://schemas.microsoft.com/office/drawing/2014/main" id="{36BA1834-7524-794C-A195-32599F8F5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25" y="3429000"/>
            <a:ext cx="1681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Гибриды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2</a:t>
            </a:r>
            <a:r>
              <a:rPr lang="ru-RU" altLang="ru-RU" sz="1800" b="1" u="sng" baseline="30000">
                <a:latin typeface="Arial" panose="020B0604020202020204" pitchFamily="34" charset="0"/>
              </a:rPr>
              <a:t>го</a:t>
            </a:r>
            <a:r>
              <a:rPr lang="ru-RU" altLang="ru-RU" sz="1800" b="1">
                <a:latin typeface="Arial" panose="020B0604020202020204" pitchFamily="34" charset="0"/>
              </a:rPr>
              <a:t> года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7BE81B5-5F7D-8D48-A568-75A4C6038545}"/>
              </a:ext>
            </a:extLst>
          </p:cNvPr>
          <p:cNvSpPr/>
          <p:nvPr/>
        </p:nvSpPr>
        <p:spPr>
          <a:xfrm>
            <a:off x="7248525" y="4005263"/>
            <a:ext cx="2687638" cy="863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04A1727-9D6B-7648-99C3-B543BEB243E8}"/>
              </a:ext>
            </a:extLst>
          </p:cNvPr>
          <p:cNvSpPr/>
          <p:nvPr/>
        </p:nvSpPr>
        <p:spPr>
          <a:xfrm>
            <a:off x="5040313" y="4221163"/>
            <a:ext cx="1727200" cy="9366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195D3BD-E550-BC4E-ADCB-AA03C29EB6A5}"/>
              </a:ext>
            </a:extLst>
          </p:cNvPr>
          <p:cNvSpPr/>
          <p:nvPr/>
        </p:nvSpPr>
        <p:spPr>
          <a:xfrm>
            <a:off x="2640013" y="4221163"/>
            <a:ext cx="1824037" cy="86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62E5200-C260-3541-A15C-AB85DCA323DB}"/>
              </a:ext>
            </a:extLst>
          </p:cNvPr>
          <p:cNvCxnSpPr/>
          <p:nvPr/>
        </p:nvCxnSpPr>
        <p:spPr>
          <a:xfrm flipH="1">
            <a:off x="10033000" y="4076700"/>
            <a:ext cx="3841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A5FE9307-341D-6645-AD17-5C3A028B939A}"/>
              </a:ext>
            </a:extLst>
          </p:cNvPr>
          <p:cNvCxnSpPr/>
          <p:nvPr/>
        </p:nvCxnSpPr>
        <p:spPr>
          <a:xfrm flipH="1">
            <a:off x="6767513" y="4437063"/>
            <a:ext cx="3841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B431949-3EAB-5649-9ED7-FB6402326FB4}"/>
              </a:ext>
            </a:extLst>
          </p:cNvPr>
          <p:cNvCxnSpPr/>
          <p:nvPr/>
        </p:nvCxnSpPr>
        <p:spPr>
          <a:xfrm flipH="1">
            <a:off x="4464050" y="4797425"/>
            <a:ext cx="3841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95414DD1-B561-2045-9F0D-D379C8B575D7}"/>
              </a:ext>
            </a:extLst>
          </p:cNvPr>
          <p:cNvCxnSpPr/>
          <p:nvPr/>
        </p:nvCxnSpPr>
        <p:spPr>
          <a:xfrm flipH="1">
            <a:off x="2255838" y="4941888"/>
            <a:ext cx="3841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4584DBBD-2E44-1046-B81E-07899C02CE48}"/>
              </a:ext>
            </a:extLst>
          </p:cNvPr>
          <p:cNvCxnSpPr/>
          <p:nvPr/>
        </p:nvCxnSpPr>
        <p:spPr>
          <a:xfrm>
            <a:off x="1392238" y="5516563"/>
            <a:ext cx="0" cy="3603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9CFA30A-17F6-8542-BD58-02B6B82B547B}"/>
              </a:ext>
            </a:extLst>
          </p:cNvPr>
          <p:cNvSpPr/>
          <p:nvPr/>
        </p:nvSpPr>
        <p:spPr>
          <a:xfrm>
            <a:off x="5616575" y="6021388"/>
            <a:ext cx="4319588" cy="431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8215" name="TextBox 39">
            <a:extLst>
              <a:ext uri="{FF2B5EF4-FFF2-40B4-BE49-F238E27FC236}">
                <a16:creationId xmlns:a16="http://schemas.microsoft.com/office/drawing/2014/main" id="{71CB9FD9-0CFB-644A-A651-B7BE96089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4076700"/>
            <a:ext cx="2784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Предварительное испытание</a:t>
            </a:r>
          </a:p>
        </p:txBody>
      </p:sp>
      <p:sp>
        <p:nvSpPr>
          <p:cNvPr id="8216" name="TextBox 40">
            <a:extLst>
              <a:ext uri="{FF2B5EF4-FFF2-40B4-BE49-F238E27FC236}">
                <a16:creationId xmlns:a16="http://schemas.microsoft.com/office/drawing/2014/main" id="{EC929908-2764-CD4D-9A02-64B7FC91E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4292600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Основное испытание</a:t>
            </a:r>
          </a:p>
        </p:txBody>
      </p:sp>
      <p:sp>
        <p:nvSpPr>
          <p:cNvPr id="8217" name="TextBox 41">
            <a:extLst>
              <a:ext uri="{FF2B5EF4-FFF2-40B4-BE49-F238E27FC236}">
                <a16:creationId xmlns:a16="http://schemas.microsoft.com/office/drawing/2014/main" id="{1CCE7D8E-1386-EB4A-84A9-CE363D0B6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4292600"/>
            <a:ext cx="1824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Конкурсное испытание</a:t>
            </a:r>
          </a:p>
        </p:txBody>
      </p:sp>
      <p:sp>
        <p:nvSpPr>
          <p:cNvPr id="8218" name="TextBox 43">
            <a:extLst>
              <a:ext uri="{FF2B5EF4-FFF2-40B4-BE49-F238E27FC236}">
                <a16:creationId xmlns:a16="http://schemas.microsoft.com/office/drawing/2014/main" id="{DD776100-4E0C-A041-8365-75570F589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6021388"/>
            <a:ext cx="4319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Передача нового сорта ГСИ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EFC2BE1-E163-3C43-AB72-DFC1671C33FC}"/>
              </a:ext>
            </a:extLst>
          </p:cNvPr>
          <p:cNvCxnSpPr/>
          <p:nvPr/>
        </p:nvCxnSpPr>
        <p:spPr>
          <a:xfrm>
            <a:off x="142875" y="2924175"/>
            <a:ext cx="119538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B88E020-4DC7-4A4C-92A1-63AA1FE42983}"/>
              </a:ext>
            </a:extLst>
          </p:cNvPr>
          <p:cNvSpPr txBox="1"/>
          <p:nvPr/>
        </p:nvSpPr>
        <p:spPr>
          <a:xfrm>
            <a:off x="2832100" y="1125538"/>
            <a:ext cx="5951538" cy="368300"/>
          </a:xfrm>
          <a:prstGeom prst="rect">
            <a:avLst/>
          </a:prstGeom>
          <a:solidFill>
            <a:srgbClr val="99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/>
              <a:t>Этапы </a:t>
            </a:r>
            <a:r>
              <a:rPr lang="ru-RU" b="1" dirty="0" err="1"/>
              <a:t>пребридинга</a:t>
            </a:r>
            <a:r>
              <a:rPr lang="ru-RU" b="1" dirty="0"/>
              <a:t> (</a:t>
            </a:r>
            <a:r>
              <a:rPr lang="ru-RU" b="1" dirty="0" err="1"/>
              <a:t>предселекции</a:t>
            </a:r>
            <a:r>
              <a:rPr lang="ru-RU" b="1" dirty="0"/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7B5241-E3DE-7F40-9D5D-82E8EE6A1819}"/>
              </a:ext>
            </a:extLst>
          </p:cNvPr>
          <p:cNvSpPr txBox="1"/>
          <p:nvPr/>
        </p:nvSpPr>
        <p:spPr>
          <a:xfrm>
            <a:off x="1966913" y="3284538"/>
            <a:ext cx="6624637" cy="369887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/>
              <a:t>Этапы полевых селекционных отборов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736B7545-87EE-0D49-B6D5-2D1207619593}"/>
              </a:ext>
            </a:extLst>
          </p:cNvPr>
          <p:cNvSpPr/>
          <p:nvPr/>
        </p:nvSpPr>
        <p:spPr>
          <a:xfrm>
            <a:off x="239713" y="4221163"/>
            <a:ext cx="2016125" cy="1295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223" name="Прямоугольник 46">
            <a:extLst>
              <a:ext uri="{FF2B5EF4-FFF2-40B4-BE49-F238E27FC236}">
                <a16:creationId xmlns:a16="http://schemas.microsoft.com/office/drawing/2014/main" id="{BC74A689-58A7-9C4A-B75F-A48DA1966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4508500"/>
            <a:ext cx="1966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Получение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>
                <a:latin typeface="Arial" panose="020B0604020202020204" pitchFamily="34" charset="0"/>
              </a:rPr>
              <a:t>in vitro</a:t>
            </a:r>
            <a:r>
              <a:rPr lang="ru-RU" altLang="ru-RU" sz="1800" b="1">
                <a:latin typeface="Arial" panose="020B0604020202020204" pitchFamily="34" charset="0"/>
              </a:rPr>
              <a:t> </a:t>
            </a:r>
            <a:r>
              <a:rPr lang="en-US" altLang="ru-RU" sz="1800" b="1">
                <a:latin typeface="Arial" panose="020B0604020202020204" pitchFamily="34" charset="0"/>
              </a:rPr>
              <a:t> </a:t>
            </a:r>
            <a:r>
              <a:rPr lang="ru-RU" altLang="ru-RU" sz="1800" b="1">
                <a:latin typeface="Arial" panose="020B0604020202020204" pitchFamily="34" charset="0"/>
              </a:rPr>
              <a:t>материала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DBDB2D-2B57-6140-9ECF-61270D919BBB}"/>
              </a:ext>
            </a:extLst>
          </p:cNvPr>
          <p:cNvSpPr txBox="1"/>
          <p:nvPr/>
        </p:nvSpPr>
        <p:spPr>
          <a:xfrm>
            <a:off x="334963" y="5876925"/>
            <a:ext cx="4321175" cy="6461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/>
              <a:t>Агроэкологическое испытание</a:t>
            </a:r>
          </a:p>
          <a:p>
            <a:pPr algn="ctr" eaLnBrk="1" hangingPunct="1">
              <a:defRPr/>
            </a:pPr>
            <a:r>
              <a:rPr lang="ru-RU" b="1" dirty="0"/>
              <a:t>и размножение</a:t>
            </a: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4A6EBB43-47CC-9947-8356-E0BC4AF166CD}"/>
              </a:ext>
            </a:extLst>
          </p:cNvPr>
          <p:cNvCxnSpPr/>
          <p:nvPr/>
        </p:nvCxnSpPr>
        <p:spPr>
          <a:xfrm>
            <a:off x="4751388" y="6165850"/>
            <a:ext cx="7683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01ED8EE-48EE-0543-9F95-42DCAE34F58C}"/>
              </a:ext>
            </a:extLst>
          </p:cNvPr>
          <p:cNvCxnSpPr/>
          <p:nvPr/>
        </p:nvCxnSpPr>
        <p:spPr>
          <a:xfrm>
            <a:off x="10799763" y="2636838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E1C4B49-03AD-6E47-BEFC-F848A1A5DC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D16DCAE0-748B-514C-9932-751AA4860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857500"/>
            <a:ext cx="10763250" cy="928688"/>
          </a:xfrm>
          <a:prstGeom prst="roundRect">
            <a:avLst/>
          </a:prstGeom>
          <a:solidFill>
            <a:srgbClr val="B4F7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9220" name="Picture 4" descr="Цветок слабо фиолетовый">
            <a:extLst>
              <a:ext uri="{FF2B5EF4-FFF2-40B4-BE49-F238E27FC236}">
                <a16:creationId xmlns:a16="http://schemas.microsoft.com/office/drawing/2014/main" id="{2A6F1B2E-FFE9-6A45-A967-6A2B71D0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0"/>
            <a:ext cx="61976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Цветок красно-фиолетоый">
            <a:extLst>
              <a:ext uri="{FF2B5EF4-FFF2-40B4-BE49-F238E27FC236}">
                <a16:creationId xmlns:a16="http://schemas.microsoft.com/office/drawing/2014/main" id="{209C62AA-0279-AA42-9473-39584940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892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Цветок">
            <a:extLst>
              <a:ext uri="{FF2B5EF4-FFF2-40B4-BE49-F238E27FC236}">
                <a16:creationId xmlns:a16="http://schemas.microsoft.com/office/drawing/2014/main" id="{55B1030D-1D3F-984A-9B37-B325389C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515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Цветок бледно-фиолетовый">
            <a:extLst>
              <a:ext uri="{FF2B5EF4-FFF2-40B4-BE49-F238E27FC236}">
                <a16:creationId xmlns:a16="http://schemas.microsoft.com/office/drawing/2014/main" id="{41AEB039-852A-804E-9FED-F72B9B61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352800"/>
            <a:ext cx="6299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4">
            <a:extLst>
              <a:ext uri="{FF2B5EF4-FFF2-40B4-BE49-F238E27FC236}">
                <a16:creationId xmlns:a16="http://schemas.microsoft.com/office/drawing/2014/main" id="{A3C8EA65-CC9C-8E46-A515-58CC4415A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9413" y="0"/>
            <a:ext cx="527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 Narrow" panose="020B0604020202020204" pitchFamily="34" charset="0"/>
              </a:rPr>
              <a:t>18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>
            <a:extLst>
              <a:ext uri="{FF2B5EF4-FFF2-40B4-BE49-F238E27FC236}">
                <a16:creationId xmlns:a16="http://schemas.microsoft.com/office/drawing/2014/main" id="{A2D67CEB-D7D9-3A4F-B794-61B9217C9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/>
              <a:t>Семеново́дство</a:t>
            </a:r>
            <a:r>
              <a:rPr lang="ru-RU" altLang="ru-RU"/>
              <a:t> — отрасль </a:t>
            </a:r>
            <a:r>
              <a:rPr lang="ru-RU" altLang="ru-RU">
                <a:hlinkClick r:id="rId2" tooltip="Растениеводство"/>
              </a:rPr>
              <a:t>растениеводства</a:t>
            </a:r>
            <a:r>
              <a:rPr lang="ru-RU" altLang="ru-RU"/>
              <a:t>, занимающаяся массовым размножением </a:t>
            </a:r>
            <a:r>
              <a:rPr lang="ru-RU" altLang="ru-RU">
                <a:hlinkClick r:id="rId3" tooltip="Семя"/>
              </a:rPr>
              <a:t>семян</a:t>
            </a:r>
            <a:r>
              <a:rPr lang="ru-RU" altLang="ru-RU"/>
              <a:t> районированных </a:t>
            </a:r>
            <a:r>
              <a:rPr lang="ru-RU" altLang="ru-RU">
                <a:hlinkClick r:id="rId4" tooltip="Сорт"/>
              </a:rPr>
              <a:t>сортов</a:t>
            </a:r>
            <a:r>
              <a:rPr lang="ru-RU" altLang="ru-RU"/>
              <a:t> для осуществления сортосмены и сортообновления.</a:t>
            </a:r>
          </a:p>
        </p:txBody>
      </p:sp>
      <p:grpSp>
        <p:nvGrpSpPr>
          <p:cNvPr id="10243" name="Группа 3">
            <a:extLst>
              <a:ext uri="{FF2B5EF4-FFF2-40B4-BE49-F238E27FC236}">
                <a16:creationId xmlns:a16="http://schemas.microsoft.com/office/drawing/2014/main" id="{D9CD527B-8491-5A4C-98C3-7923684D426C}"/>
              </a:ext>
            </a:extLst>
          </p:cNvPr>
          <p:cNvGrpSpPr>
            <a:grpSpLocks/>
          </p:cNvGrpSpPr>
          <p:nvPr/>
        </p:nvGrpSpPr>
        <p:grpSpPr bwMode="auto">
          <a:xfrm>
            <a:off x="1327150" y="366713"/>
            <a:ext cx="9825038" cy="1065212"/>
            <a:chOff x="1102077" y="2900370"/>
            <a:chExt cx="9826502" cy="1064418"/>
          </a:xfrm>
        </p:grpSpPr>
        <p:sp>
          <p:nvSpPr>
            <p:cNvPr id="5" name="Прямоугольник с двумя скругленными соседними углами 4">
              <a:extLst>
                <a:ext uri="{FF2B5EF4-FFF2-40B4-BE49-F238E27FC236}">
                  <a16:creationId xmlns:a16="http://schemas.microsoft.com/office/drawing/2014/main" id="{848A7FDF-1586-4747-A6EE-CD634863723F}"/>
                </a:ext>
              </a:extLst>
            </p:cNvPr>
            <p:cNvSpPr/>
            <p:nvPr/>
          </p:nvSpPr>
          <p:spPr>
            <a:xfrm rot="5400000">
              <a:off x="5483119" y="-1480672"/>
              <a:ext cx="1064418" cy="9826502"/>
            </a:xfrm>
            <a:prstGeom prst="round2Same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71EA98E-980C-3D44-80B8-C71700E21E62}"/>
                </a:ext>
              </a:extLst>
            </p:cNvPr>
            <p:cNvSpPr/>
            <p:nvPr/>
          </p:nvSpPr>
          <p:spPr>
            <a:xfrm>
              <a:off x="1102077" y="2952718"/>
              <a:ext cx="9774106" cy="9597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48056" tIns="40005" rIns="40005" bIns="40005" spcCol="1270" anchor="ctr"/>
            <a:lstStyle/>
            <a:p>
              <a:pPr marL="285750" lvl="1" indent="-285750" defTabSz="280035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ru-RU" sz="6300" b="1" dirty="0">
                  <a:solidFill>
                    <a:srgbClr val="0070C0"/>
                  </a:solidFill>
                </a:rPr>
                <a:t>Семеноводство</a:t>
              </a:r>
            </a:p>
          </p:txBody>
        </p:sp>
      </p:grpSp>
      <p:pic>
        <p:nvPicPr>
          <p:cNvPr id="10244" name="Рисунок 6" descr="ягода.jpg">
            <a:extLst>
              <a:ext uri="{FF2B5EF4-FFF2-40B4-BE49-F238E27FC236}">
                <a16:creationId xmlns:a16="http://schemas.microsoft.com/office/drawing/2014/main" id="{B7DD2848-0E8B-D04B-BB2B-8FA897672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45281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7" descr="kartofel">
            <a:extLst>
              <a:ext uri="{FF2B5EF4-FFF2-40B4-BE49-F238E27FC236}">
                <a16:creationId xmlns:a16="http://schemas.microsoft.com/office/drawing/2014/main" id="{DCD8CBFF-F92E-D149-8D79-0AF87E0A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054350"/>
            <a:ext cx="22415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6" descr="0_371c_b99d8c52_XL">
            <a:extLst>
              <a:ext uri="{FF2B5EF4-FFF2-40B4-BE49-F238E27FC236}">
                <a16:creationId xmlns:a16="http://schemas.microsoft.com/office/drawing/2014/main" id="{78BF56E8-663A-DE4F-88DB-6A72234D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3587750"/>
            <a:ext cx="24479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6">
            <a:extLst>
              <a:ext uri="{FF2B5EF4-FFF2-40B4-BE49-F238E27FC236}">
                <a16:creationId xmlns:a16="http://schemas.microsoft.com/office/drawing/2014/main" id="{42CD639D-5484-5C42-8FC4-6F692CB30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42863"/>
            <a:ext cx="11445875" cy="1292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+mj-lt"/>
                <a:cs typeface="Arial" charset="0"/>
              </a:rPr>
              <a:t>В 2017 году стартовала Федеральная научно-техническая программа развития сельского хозяйства на 2017 – 2025 гг. </a:t>
            </a:r>
            <a:endParaRPr lang="ru-RU" altLang="ru-RU" sz="1800" b="1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  <a:cs typeface="Arial" charset="0"/>
              </a:rPr>
              <a:t>Цель подпрограммы «Картофелеводство» - замещение импорта семенного картофеля к 2025 году</a:t>
            </a:r>
          </a:p>
        </p:txBody>
      </p:sp>
      <p:pic>
        <p:nvPicPr>
          <p:cNvPr id="11267" name="Picture 18" descr="micro3">
            <a:extLst>
              <a:ext uri="{FF2B5EF4-FFF2-40B4-BE49-F238E27FC236}">
                <a16:creationId xmlns:a16="http://schemas.microsoft.com/office/drawing/2014/main" id="{2B69A281-4F7A-094B-8A68-8C41A1F0A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300288"/>
            <a:ext cx="13684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IMG_9411">
            <a:extLst>
              <a:ext uri="{FF2B5EF4-FFF2-40B4-BE49-F238E27FC236}">
                <a16:creationId xmlns:a16="http://schemas.microsoft.com/office/drawing/2014/main" id="{A8978516-0B79-BC4F-B153-338F5D83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300288"/>
            <a:ext cx="18986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0" descr="kartofel_20060731">
            <a:extLst>
              <a:ext uri="{FF2B5EF4-FFF2-40B4-BE49-F238E27FC236}">
                <a16:creationId xmlns:a16="http://schemas.microsoft.com/office/drawing/2014/main" id="{AE3A638B-B4C7-0946-B5C2-244611CE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300288"/>
            <a:ext cx="19859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1" descr="img_VFTRmj">
            <a:extLst>
              <a:ext uri="{FF2B5EF4-FFF2-40B4-BE49-F238E27FC236}">
                <a16:creationId xmlns:a16="http://schemas.microsoft.com/office/drawing/2014/main" id="{70FCED7C-1E25-0445-AE35-EFF310F9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63" y="2300288"/>
            <a:ext cx="19748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2">
            <a:extLst>
              <a:ext uri="{FF2B5EF4-FFF2-40B4-BE49-F238E27FC236}">
                <a16:creationId xmlns:a16="http://schemas.microsoft.com/office/drawing/2014/main" id="{FEE7F764-6C50-C945-8056-3A3EB88A1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1763713"/>
            <a:ext cx="1208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микрорастения   </a:t>
            </a:r>
            <a:r>
              <a:rPr lang="ru-RU" altLang="ru-RU" sz="1800">
                <a:sym typeface="Wingdings" pitchFamily="2" charset="2"/>
              </a:rPr>
              <a:t></a:t>
            </a:r>
            <a:r>
              <a:rPr lang="ru-RU" altLang="ru-RU" sz="1800"/>
              <a:t>   миниклубни   </a:t>
            </a:r>
            <a:r>
              <a:rPr lang="ru-RU" altLang="ru-RU" sz="1800">
                <a:sym typeface="Wingdings" pitchFamily="2" charset="2"/>
              </a:rPr>
              <a:t></a:t>
            </a:r>
            <a:r>
              <a:rPr lang="ru-RU" altLang="ru-RU" sz="1800"/>
              <a:t>    первое полевое поколение   </a:t>
            </a:r>
            <a:r>
              <a:rPr lang="ru-RU" altLang="ru-RU" sz="1800">
                <a:sym typeface="Wingdings" pitchFamily="2" charset="2"/>
              </a:rPr>
              <a:t></a:t>
            </a:r>
            <a:r>
              <a:rPr lang="ru-RU" altLang="ru-RU" sz="1800"/>
              <a:t>   супер-супер элита   </a:t>
            </a:r>
            <a:r>
              <a:rPr lang="ru-RU" altLang="ru-RU" sz="1800">
                <a:sym typeface="Wingdings" pitchFamily="2" charset="2"/>
              </a:rPr>
              <a:t></a:t>
            </a:r>
            <a:r>
              <a:rPr lang="ru-RU" altLang="ru-RU" sz="1800"/>
              <a:t>   супер элита   </a:t>
            </a:r>
            <a:r>
              <a:rPr lang="ru-RU" altLang="ru-RU" sz="1800">
                <a:sym typeface="Wingdings" pitchFamily="2" charset="2"/>
              </a:rPr>
              <a:t></a:t>
            </a:r>
            <a:r>
              <a:rPr lang="ru-RU" altLang="ru-RU" sz="1800"/>
              <a:t>   элита </a:t>
            </a:r>
          </a:p>
        </p:txBody>
      </p:sp>
      <p:pic>
        <p:nvPicPr>
          <p:cNvPr id="11272" name="Picture 4" descr="P3210760">
            <a:extLst>
              <a:ext uri="{FF2B5EF4-FFF2-40B4-BE49-F238E27FC236}">
                <a16:creationId xmlns:a16="http://schemas.microsoft.com/office/drawing/2014/main" id="{AA25E3F0-1FB6-3547-9F5C-03960FFF1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300288"/>
            <a:ext cx="256063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22">
            <a:extLst>
              <a:ext uri="{FF2B5EF4-FFF2-40B4-BE49-F238E27FC236}">
                <a16:creationId xmlns:a16="http://schemas.microsoft.com/office/drawing/2014/main" id="{A078DD54-DD9D-0344-AFDC-41C7618B8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9963" y="1406525"/>
            <a:ext cx="2238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2019 - </a:t>
            </a:r>
            <a:r>
              <a:rPr lang="ru-RU" altLang="ru-RU" sz="1800" b="1">
                <a:solidFill>
                  <a:srgbClr val="FF0000"/>
                </a:solidFill>
                <a:latin typeface="Verdana" panose="020B0604030504040204" pitchFamily="34" charset="0"/>
              </a:rPr>
              <a:t>2021</a:t>
            </a:r>
          </a:p>
        </p:txBody>
      </p:sp>
      <p:sp>
        <p:nvSpPr>
          <p:cNvPr id="11274" name="Text Box 21">
            <a:extLst>
              <a:ext uri="{FF2B5EF4-FFF2-40B4-BE49-F238E27FC236}">
                <a16:creationId xmlns:a16="http://schemas.microsoft.com/office/drawing/2014/main" id="{52FAA2CF-5B29-D04C-A716-F9774DAAD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404938"/>
            <a:ext cx="110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2017</a:t>
            </a:r>
          </a:p>
        </p:txBody>
      </p:sp>
      <p:sp>
        <p:nvSpPr>
          <p:cNvPr id="11275" name="Text Box 21">
            <a:extLst>
              <a:ext uri="{FF2B5EF4-FFF2-40B4-BE49-F238E27FC236}">
                <a16:creationId xmlns:a16="http://schemas.microsoft.com/office/drawing/2014/main" id="{AD16D81C-A2D8-9F46-B53B-3A02698DC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5" y="1393825"/>
            <a:ext cx="191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2017</a:t>
            </a:r>
          </a:p>
        </p:txBody>
      </p:sp>
      <p:sp>
        <p:nvSpPr>
          <p:cNvPr id="11276" name="Text Box 21">
            <a:extLst>
              <a:ext uri="{FF2B5EF4-FFF2-40B4-BE49-F238E27FC236}">
                <a16:creationId xmlns:a16="http://schemas.microsoft.com/office/drawing/2014/main" id="{1E72B1FA-DDAA-E749-BFAF-1EBD49BE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75" y="1404938"/>
            <a:ext cx="2252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2017 - 2018</a:t>
            </a:r>
          </a:p>
        </p:txBody>
      </p:sp>
      <p:sp>
        <p:nvSpPr>
          <p:cNvPr id="11277" name="Text Box 21">
            <a:extLst>
              <a:ext uri="{FF2B5EF4-FFF2-40B4-BE49-F238E27FC236}">
                <a16:creationId xmlns:a16="http://schemas.microsoft.com/office/drawing/2014/main" id="{F083B2DA-5D20-7B4F-89FB-34B52B1C9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1404938"/>
            <a:ext cx="2233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2018 - 2019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E26AAF3-B234-B540-9B6F-39264B5C5586}"/>
              </a:ext>
            </a:extLst>
          </p:cNvPr>
          <p:cNvGraphicFramePr>
            <a:graphicFrameLocks noGrp="1"/>
          </p:cNvGraphicFramePr>
          <p:nvPr/>
        </p:nvGraphicFramePr>
        <p:xfrm>
          <a:off x="203200" y="4206875"/>
          <a:ext cx="11633200" cy="178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1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6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26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05698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Лаборатория микроклонального размножения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Лаборатория по производству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</a:rPr>
                        <a:t>миниклубней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или теплицы туннельного типа 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Теплицы туннельного типа или поле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Поле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Поле</a:t>
                      </a:r>
                    </a:p>
                  </a:txBody>
                  <a:tcPr marT="45692" marB="4569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Аэропоника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64 шт.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60 кг (6000 шт.)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300 кг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1,5 т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7,5 т </a:t>
                      </a:r>
                      <a:r>
                        <a:rPr lang="en-US" sz="1000" dirty="0">
                          <a:sym typeface="Wingdings" panose="05000000000000000000" pitchFamily="2" charset="2"/>
                        </a:rPr>
                        <a:t> 37</a:t>
                      </a:r>
                      <a:r>
                        <a:rPr lang="ru-RU" sz="1000" dirty="0">
                          <a:sym typeface="Wingdings" panose="05000000000000000000" pitchFamily="2" charset="2"/>
                        </a:rPr>
                        <a:t>,5</a:t>
                      </a:r>
                      <a:r>
                        <a:rPr lang="ru-RU" sz="1000" baseline="0" dirty="0">
                          <a:sym typeface="Wingdings" panose="05000000000000000000" pitchFamily="2" charset="2"/>
                        </a:rPr>
                        <a:t> т</a:t>
                      </a:r>
                      <a:r>
                        <a:rPr lang="en-US" sz="1000" baseline="0" dirty="0"/>
                        <a:t> </a:t>
                      </a:r>
                      <a:endParaRPr lang="ru-RU" sz="1000" dirty="0"/>
                    </a:p>
                  </a:txBody>
                  <a:tcPr marT="45692" marB="4569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22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Грунт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64 шт.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10 кг (1000 шт.)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50 кг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250 кг</a:t>
                      </a:r>
                    </a:p>
                  </a:txBody>
                  <a:tcPr marT="45692" marB="4569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1,25 т </a:t>
                      </a:r>
                      <a:r>
                        <a:rPr lang="en-US" sz="10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ru-RU" sz="1000" dirty="0">
                          <a:sym typeface="Wingdings" panose="05000000000000000000" pitchFamily="2" charset="2"/>
                        </a:rPr>
                        <a:t>6,25</a:t>
                      </a:r>
                      <a:r>
                        <a:rPr lang="ru-RU" sz="1000" baseline="0" dirty="0">
                          <a:sym typeface="Wingdings" panose="05000000000000000000" pitchFamily="2" charset="2"/>
                        </a:rPr>
                        <a:t> т</a:t>
                      </a:r>
                      <a:r>
                        <a:rPr lang="en-US" sz="1000" baseline="0" dirty="0"/>
                        <a:t> </a:t>
                      </a:r>
                      <a:endParaRPr lang="ru-RU" sz="1000" dirty="0"/>
                    </a:p>
                    <a:p>
                      <a:pPr algn="ctr"/>
                      <a:endParaRPr lang="ru-RU" sz="1000" dirty="0"/>
                    </a:p>
                  </a:txBody>
                  <a:tcPr marT="45692" marB="4569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28290F0-AA5A-314C-A1BE-DA7E455E3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5175"/>
          </a:xfrm>
        </p:spPr>
        <p:txBody>
          <a:bodyPr/>
          <a:lstStyle/>
          <a:p>
            <a:pPr algn="ctr" eaLnBrk="1" hangingPunct="1"/>
            <a:r>
              <a:rPr lang="uk-UA" altLang="ru-RU" sz="2800" b="1" i="1">
                <a:latin typeface="Tahoma" panose="020B0604030504040204" pitchFamily="34" charset="0"/>
              </a:rPr>
              <a:t>Схема оздоровления картофеля</a:t>
            </a:r>
            <a:endParaRPr lang="ru-RU" altLang="ru-RU" sz="2800" b="1" i="1">
              <a:latin typeface="Tahoma" panose="020B0604030504040204" pitchFamily="34" charset="0"/>
            </a:endParaRPr>
          </a:p>
        </p:txBody>
      </p:sp>
      <p:pic>
        <p:nvPicPr>
          <p:cNvPr id="12291" name="Picture 3" descr="Пробирки_динамика">
            <a:extLst>
              <a:ext uri="{FF2B5EF4-FFF2-40B4-BE49-F238E27FC236}">
                <a16:creationId xmlns:a16="http://schemas.microsoft.com/office/drawing/2014/main" id="{E932DED4-B502-794D-B52C-823BB84BB73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r="50890" b="5281"/>
          <a:stretch>
            <a:fillRect/>
          </a:stretch>
        </p:blipFill>
        <p:spPr>
          <a:xfrm>
            <a:off x="4583113" y="908050"/>
            <a:ext cx="1230312" cy="2592388"/>
          </a:xfrm>
          <a:noFill/>
        </p:spPr>
      </p:pic>
      <p:pic>
        <p:nvPicPr>
          <p:cNvPr id="12292" name="Picture 4" descr="Здоровые растения-2">
            <a:extLst>
              <a:ext uri="{FF2B5EF4-FFF2-40B4-BE49-F238E27FC236}">
                <a16:creationId xmlns:a16="http://schemas.microsoft.com/office/drawing/2014/main" id="{410D3D8E-8EAC-1B4F-98FB-7A9CA35D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4"/>
          <a:stretch>
            <a:fillRect/>
          </a:stretch>
        </p:blipFill>
        <p:spPr bwMode="auto">
          <a:xfrm>
            <a:off x="8112125" y="822325"/>
            <a:ext cx="23050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Line 5">
            <a:extLst>
              <a:ext uri="{FF2B5EF4-FFF2-40B4-BE49-F238E27FC236}">
                <a16:creationId xmlns:a16="http://schemas.microsoft.com/office/drawing/2014/main" id="{8D033659-6F04-2E4E-9E93-319A7ECD3E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8438" y="1484313"/>
            <a:ext cx="574675" cy="1428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4" name="Line 6">
            <a:extLst>
              <a:ext uri="{FF2B5EF4-FFF2-40B4-BE49-F238E27FC236}">
                <a16:creationId xmlns:a16="http://schemas.microsoft.com/office/drawing/2014/main" id="{AE04E768-44A5-144A-8F9B-18FAEFE5E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1773238"/>
            <a:ext cx="360363" cy="2159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5" name="Line 7">
            <a:extLst>
              <a:ext uri="{FF2B5EF4-FFF2-40B4-BE49-F238E27FC236}">
                <a16:creationId xmlns:a16="http://schemas.microsoft.com/office/drawing/2014/main" id="{A7769A40-1763-554A-9BF5-602C2717C4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72713" y="4221163"/>
            <a:ext cx="0" cy="3587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6" name="Line 8">
            <a:extLst>
              <a:ext uri="{FF2B5EF4-FFF2-40B4-BE49-F238E27FC236}">
                <a16:creationId xmlns:a16="http://schemas.microsoft.com/office/drawing/2014/main" id="{A436257A-E3EF-F341-B130-B5E2860C4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4221163"/>
            <a:ext cx="0" cy="3587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7" name="Line 9">
            <a:extLst>
              <a:ext uri="{FF2B5EF4-FFF2-40B4-BE49-F238E27FC236}">
                <a16:creationId xmlns:a16="http://schemas.microsoft.com/office/drawing/2014/main" id="{73F56091-1AC4-5643-A091-141FBCBD12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8388" y="4221163"/>
            <a:ext cx="0" cy="3587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8" name="Line 10">
            <a:extLst>
              <a:ext uri="{FF2B5EF4-FFF2-40B4-BE49-F238E27FC236}">
                <a16:creationId xmlns:a16="http://schemas.microsoft.com/office/drawing/2014/main" id="{FA9DAC60-296E-8240-A189-BB58889D6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2350" y="4221163"/>
            <a:ext cx="0" cy="3587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Line 11">
            <a:extLst>
              <a:ext uri="{FF2B5EF4-FFF2-40B4-BE49-F238E27FC236}">
                <a16:creationId xmlns:a16="http://schemas.microsoft.com/office/drawing/2014/main" id="{F75159DE-EDDC-434E-B503-C4B6D05DB5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64425" y="4868863"/>
            <a:ext cx="433388" cy="158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0" name="Line 12">
            <a:extLst>
              <a:ext uri="{FF2B5EF4-FFF2-40B4-BE49-F238E27FC236}">
                <a16:creationId xmlns:a16="http://schemas.microsoft.com/office/drawing/2014/main" id="{C5978A1E-97EF-BC45-97CE-D0BEE35A56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64425" y="5300663"/>
            <a:ext cx="433388" cy="158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1" name="Line 13">
            <a:extLst>
              <a:ext uri="{FF2B5EF4-FFF2-40B4-BE49-F238E27FC236}">
                <a16:creationId xmlns:a16="http://schemas.microsoft.com/office/drawing/2014/main" id="{C75D84B0-E96A-F241-A6DD-EC5CA9673B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4425" y="5734050"/>
            <a:ext cx="431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2" name="Line 14">
            <a:extLst>
              <a:ext uri="{FF2B5EF4-FFF2-40B4-BE49-F238E27FC236}">
                <a16:creationId xmlns:a16="http://schemas.microsoft.com/office/drawing/2014/main" id="{00651D7E-49CE-994F-A069-88049F9578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4425" y="6092825"/>
            <a:ext cx="431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3" name="Line 15">
            <a:extLst>
              <a:ext uri="{FF2B5EF4-FFF2-40B4-BE49-F238E27FC236}">
                <a16:creationId xmlns:a16="http://schemas.microsoft.com/office/drawing/2014/main" id="{022F1A1E-A678-0F4C-867A-A2E4BC482A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4425" y="6597650"/>
            <a:ext cx="431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304" name="Picture 16" descr="0_371c_b99d8c52_XL">
            <a:extLst>
              <a:ext uri="{FF2B5EF4-FFF2-40B4-BE49-F238E27FC236}">
                <a16:creationId xmlns:a16="http://schemas.microsoft.com/office/drawing/2014/main" id="{9E70067F-5691-C84E-A78A-49B1CE492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05313"/>
            <a:ext cx="24479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7" descr="kartofel">
            <a:extLst>
              <a:ext uri="{FF2B5EF4-FFF2-40B4-BE49-F238E27FC236}">
                <a16:creationId xmlns:a16="http://schemas.microsoft.com/office/drawing/2014/main" id="{ECDB5312-6A61-2446-8FFB-744ED8103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836613"/>
            <a:ext cx="22415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8" descr="micro3">
            <a:extLst>
              <a:ext uri="{FF2B5EF4-FFF2-40B4-BE49-F238E27FC236}">
                <a16:creationId xmlns:a16="http://schemas.microsoft.com/office/drawing/2014/main" id="{99BB0979-F2B0-6B44-AF61-84D3B10F1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196975"/>
            <a:ext cx="13684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Line 19">
            <a:extLst>
              <a:ext uri="{FF2B5EF4-FFF2-40B4-BE49-F238E27FC236}">
                <a16:creationId xmlns:a16="http://schemas.microsoft.com/office/drawing/2014/main" id="{F0440486-BEE4-F74E-B37D-1D8F6843E2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1763" y="2565400"/>
            <a:ext cx="215900" cy="28892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308" name="Picture 20" descr="kartofel_20060731">
            <a:extLst>
              <a:ext uri="{FF2B5EF4-FFF2-40B4-BE49-F238E27FC236}">
                <a16:creationId xmlns:a16="http://schemas.microsoft.com/office/drawing/2014/main" id="{9F32F32C-8F15-5E44-AAE0-CFF758B1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4581525"/>
            <a:ext cx="21605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1" descr="img_VFTRmj">
            <a:extLst>
              <a:ext uri="{FF2B5EF4-FFF2-40B4-BE49-F238E27FC236}">
                <a16:creationId xmlns:a16="http://schemas.microsoft.com/office/drawing/2014/main" id="{C4DEF1B0-3EBD-AD49-BB73-A0B6E3CE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4425950"/>
            <a:ext cx="216058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Line 22">
            <a:extLst>
              <a:ext uri="{FF2B5EF4-FFF2-40B4-BE49-F238E27FC236}">
                <a16:creationId xmlns:a16="http://schemas.microsoft.com/office/drawing/2014/main" id="{A61D78B6-0CBE-134B-81EB-AE41F719ED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24338" y="4868863"/>
            <a:ext cx="433387" cy="158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1" name="Line 23">
            <a:extLst>
              <a:ext uri="{FF2B5EF4-FFF2-40B4-BE49-F238E27FC236}">
                <a16:creationId xmlns:a16="http://schemas.microsoft.com/office/drawing/2014/main" id="{547C2E4D-D53B-844B-832E-2E70AE49370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24338" y="5229225"/>
            <a:ext cx="433387" cy="158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2" name="Line 24">
            <a:extLst>
              <a:ext uri="{FF2B5EF4-FFF2-40B4-BE49-F238E27FC236}">
                <a16:creationId xmlns:a16="http://schemas.microsoft.com/office/drawing/2014/main" id="{D6C848FD-2735-B342-BA30-6B255426E5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24338" y="5661025"/>
            <a:ext cx="433387" cy="158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3" name="Line 25">
            <a:extLst>
              <a:ext uri="{FF2B5EF4-FFF2-40B4-BE49-F238E27FC236}">
                <a16:creationId xmlns:a16="http://schemas.microsoft.com/office/drawing/2014/main" id="{331159BB-3651-054F-A164-9ADA9F8775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24338" y="6021388"/>
            <a:ext cx="433387" cy="158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4" name="Line 26">
            <a:extLst>
              <a:ext uri="{FF2B5EF4-FFF2-40B4-BE49-F238E27FC236}">
                <a16:creationId xmlns:a16="http://schemas.microsoft.com/office/drawing/2014/main" id="{B1E736AB-9272-CB45-8E7C-88462A5F12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24338" y="6524625"/>
            <a:ext cx="433387" cy="158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5" name="TextBox 1">
            <a:extLst>
              <a:ext uri="{FF2B5EF4-FFF2-40B4-BE49-F238E27FC236}">
                <a16:creationId xmlns:a16="http://schemas.microsoft.com/office/drawing/2014/main" id="{FAE07294-5BE4-7547-A204-B64275337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836613"/>
            <a:ext cx="2730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оздоровление</a:t>
            </a:r>
          </a:p>
        </p:txBody>
      </p:sp>
      <p:sp>
        <p:nvSpPr>
          <p:cNvPr id="12316" name="Line 6">
            <a:extLst>
              <a:ext uri="{FF2B5EF4-FFF2-40B4-BE49-F238E27FC236}">
                <a16:creationId xmlns:a16="http://schemas.microsoft.com/office/drawing/2014/main" id="{EBF167D1-4AC9-464D-81C9-ECE95FC878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3125" y="2406650"/>
            <a:ext cx="6699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6679</TotalTime>
  <Words>471</Words>
  <Application>Microsoft Macintosh PowerPoint</Application>
  <PresentationFormat>Widescreen</PresentationFormat>
  <Paragraphs>122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 Light</vt:lpstr>
      <vt:lpstr>Calibri</vt:lpstr>
      <vt:lpstr>Wingdings 2</vt:lpstr>
      <vt:lpstr>Arial Narrow</vt:lpstr>
      <vt:lpstr>Wingdings</vt:lpstr>
      <vt:lpstr>Verdana</vt:lpstr>
      <vt:lpstr>Tahoma</vt:lpstr>
      <vt:lpstr>Тема Office</vt:lpstr>
      <vt:lpstr>Изображение Paintbrush</vt:lpstr>
      <vt:lpstr>       Научно-образовательная программа для школьников “ЮНЫЙ СЕЛЕКЦИОНЕР”  занятие №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Схема оздоровления картофеля</vt:lpstr>
      <vt:lpstr>PowerPoint Presentation</vt:lpstr>
      <vt:lpstr>PowerPoint Presentation</vt:lpstr>
      <vt:lpstr>PowerPoint Presentation</vt:lpstr>
      <vt:lpstr>PowerPoint Presentation</vt:lpstr>
      <vt:lpstr>Аэропонная установка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ФОРМУЛА ЦВЕТКА </vt:lpstr>
      <vt:lpstr> ФОРМУЛА ЦВЕТКА Живучка ползучая Семейство Губоцветные </vt:lpstr>
      <vt:lpstr>PowerPoint Presentation</vt:lpstr>
      <vt:lpstr> ФОРМУЛА ЦВЕТКА Лук Семейство луковые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Jalex</dc:creator>
  <cp:lastModifiedBy>Александр Широкий</cp:lastModifiedBy>
  <cp:revision>212</cp:revision>
  <dcterms:created xsi:type="dcterms:W3CDTF">2015-12-09T10:02:55Z</dcterms:created>
  <dcterms:modified xsi:type="dcterms:W3CDTF">2019-05-29T07:26:29Z</dcterms:modified>
</cp:coreProperties>
</file>