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4" r:id="rId4"/>
    <p:sldId id="259" r:id="rId5"/>
    <p:sldId id="266" r:id="rId6"/>
    <p:sldId id="267" r:id="rId7"/>
    <p:sldId id="258" r:id="rId8"/>
    <p:sldId id="260" r:id="rId9"/>
    <p:sldId id="268" r:id="rId10"/>
    <p:sldId id="269" r:id="rId11"/>
    <p:sldId id="261" r:id="rId12"/>
    <p:sldId id="262" r:id="rId13"/>
    <p:sldId id="263" r:id="rId14"/>
    <p:sldId id="26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83"/>
    <p:restoredTop sz="94631"/>
  </p:normalViewPr>
  <p:slideViewPr>
    <p:cSldViewPr snapToGrid="0" snapToObjects="1">
      <p:cViewPr varScale="1">
        <p:scale>
          <a:sx n="78" d="100"/>
          <a:sy n="78" d="100"/>
        </p:scale>
        <p:origin x="168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5BE63-C7EC-8C42-97B2-4636E1701F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425018-669F-AA40-B8C2-EDAD2A3C62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F41597-4B6E-CD45-A161-2CA91850D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A00B-1C5E-E244-B4C4-34BB6FB495EA}" type="datetimeFigureOut">
              <a:rPr lang="en-US" smtClean="0"/>
              <a:t>9/29/21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743701-81E9-D943-BB2B-FDC34D493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C32914-15CC-3049-85AE-C96396027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E1EF-5B8B-4A40-BE28-DF46D5DAE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405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267F3-B83C-5346-9A12-726706875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07E544-E68C-B644-8866-CA6B0511EB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CA0922-E07D-B74D-B217-440E55158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A00B-1C5E-E244-B4C4-34BB6FB495EA}" type="datetimeFigureOut">
              <a:rPr lang="en-US" smtClean="0"/>
              <a:t>9/29/21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8B12C6-AEB1-9349-9DF2-2EE5BD456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E57CE-09DB-8A47-8AF7-494833C78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E1EF-5B8B-4A40-BE28-DF46D5DAE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128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A0BCEE-5B1B-B344-B1A2-A286CE2C00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58E935-4524-FD45-995A-FD0132CE57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7B6EB-F8F5-0E47-B749-3617B06F6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A00B-1C5E-E244-B4C4-34BB6FB495EA}" type="datetimeFigureOut">
              <a:rPr lang="en-US" smtClean="0"/>
              <a:t>9/29/21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69B4B9-F89D-1B4F-A0CE-73504ABCC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60A32-86FF-324A-88AE-80728D90E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E1EF-5B8B-4A40-BE28-DF46D5DAE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684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CAE40-7340-3744-9325-AA7747655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2A748-463B-8D4F-9039-11CC2D47E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2932E-6BD7-2D46-A924-BB7DDCE70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A00B-1C5E-E244-B4C4-34BB6FB495EA}" type="datetimeFigureOut">
              <a:rPr lang="en-US" smtClean="0"/>
              <a:t>9/29/21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CCA8E6-2057-9648-91EF-AF12CA10A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359939-D14C-A84E-9366-5DDCF8A6C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E1EF-5B8B-4A40-BE28-DF46D5DAE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473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FF990-CBE9-604E-9A14-C56DFAF74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64D511-F1EE-7E47-814D-1E814CB246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68E3EE-D6E8-624C-9D14-D65FD37C7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A00B-1C5E-E244-B4C4-34BB6FB495EA}" type="datetimeFigureOut">
              <a:rPr lang="en-US" smtClean="0"/>
              <a:t>9/29/21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A833F-C60E-144E-BA6E-B36D3A05D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95FA2B-8A5A-C34F-91BD-093AC69E4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E1EF-5B8B-4A40-BE28-DF46D5DAE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958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1604B-E16D-7B4E-9EFA-B4315695B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F5595-A3D9-604F-883A-20D44F84A7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9961C9-A090-8C4D-B549-732488E96F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9008DD-B2ED-D843-A140-83AAE8BD3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A00B-1C5E-E244-B4C4-34BB6FB495EA}" type="datetimeFigureOut">
              <a:rPr lang="en-US" smtClean="0"/>
              <a:t>9/29/21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FEC8EA-CAE2-5942-8B74-BCC3B4937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D3D40B-D30B-054E-851A-F833EBDB2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E1EF-5B8B-4A40-BE28-DF46D5DAE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157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718F8-5639-774A-AE50-19B68D289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77DBA5-00AE-FB41-9C8A-4EEDE8ADA9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9F9C9D-BEAA-0842-8646-25A0D49793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E8FF0D-DA67-3E4E-B1C7-65F9588957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67E1CE-AB0F-A046-A0C7-76889E2C2E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9567ED-756C-0E42-AF1D-525C16FB3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A00B-1C5E-E244-B4C4-34BB6FB495EA}" type="datetimeFigureOut">
              <a:rPr lang="en-US" smtClean="0"/>
              <a:t>9/29/21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A5F60B-B8ED-D94D-BE66-7F211C887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4EC4A6-8B6E-0649-9506-DD71AA08D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E1EF-5B8B-4A40-BE28-DF46D5DAE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529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A61D0-E6C6-AD4F-9B13-06ACAB665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8B7E12-2E00-F34B-B8FC-1054BC888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A00B-1C5E-E244-B4C4-34BB6FB495EA}" type="datetimeFigureOut">
              <a:rPr lang="en-US" smtClean="0"/>
              <a:t>9/29/21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BA0BA8-5DEE-0346-9823-AE2FBEC79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1AA2C0-CB62-AD4C-94B7-58F5F9FE5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E1EF-5B8B-4A40-BE28-DF46D5DAE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163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DA14BC-49EA-D446-A745-FD9517F25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A00B-1C5E-E244-B4C4-34BB6FB495EA}" type="datetimeFigureOut">
              <a:rPr lang="en-US" smtClean="0"/>
              <a:t>9/29/21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36BE9D-8B7E-9249-B50C-DB6CCA1C3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D59CCD-3CC9-1B46-BDC2-103B2A306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E1EF-5B8B-4A40-BE28-DF46D5DAE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568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2F2A6-6C84-7840-956A-B2BB4E881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1C46F-54D4-604F-955A-B5135A301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37C7E8-FD3F-8342-96B6-15BBACCEF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DD95E0-5311-A640-9528-769405CBA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A00B-1C5E-E244-B4C4-34BB6FB495EA}" type="datetimeFigureOut">
              <a:rPr lang="en-US" smtClean="0"/>
              <a:t>9/29/21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B778BE-6387-964F-8542-FC85BDE93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D91746-D9E4-3345-B99C-114370C93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E1EF-5B8B-4A40-BE28-DF46D5DAE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136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FC7B1-9BB5-0248-9617-D624BA8C1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305219-1ABB-9845-81E2-099965641F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32F362-511F-6146-87C3-26D6E471A3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6F735E-F5B2-584B-B2B4-03CD662F4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A00B-1C5E-E244-B4C4-34BB6FB495EA}" type="datetimeFigureOut">
              <a:rPr lang="en-US" smtClean="0"/>
              <a:t>9/29/21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C6B39C-1F66-B541-8B96-2A0F9F05B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F8303F-12A5-9B4C-A9F2-BEDB45974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E1EF-5B8B-4A40-BE28-DF46D5DAE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982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EA7798-C471-4B47-AD19-CD9CE4070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F5AC92-13F9-DF40-BD3D-CF5152AAA3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A20FB-80AF-A347-BA3A-7B511A3CA2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DA00B-1C5E-E244-B4C4-34BB6FB495EA}" type="datetimeFigureOut">
              <a:rPr lang="en-US" smtClean="0"/>
              <a:t>9/29/21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EFA7BE-9F18-984C-A1EA-21324B943E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7EE207-207B-4048-981B-236FC8E7CA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9E1EF-5B8B-4A40-BE28-DF46D5DAE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912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BC34F-E111-B24E-8CBD-79E3A91DAE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489" y="2810487"/>
            <a:ext cx="11704320" cy="2387600"/>
          </a:xfrm>
        </p:spPr>
        <p:txBody>
          <a:bodyPr>
            <a:normAutofit fontScale="90000"/>
          </a:bodyPr>
          <a:lstStyle/>
          <a:p>
            <a:br>
              <a:rPr lang="en-US" sz="5300" dirty="0"/>
            </a:br>
            <a:r>
              <a:rPr lang="ru-RU" sz="5300" b="1" dirty="0"/>
              <a:t>ЦИФРОВЫЕ ИНСТРУМЕНТЫ ОБРАЗОВАНИЯ </a:t>
            </a:r>
            <a:r>
              <a:rPr lang="ru-RU" sz="4000" dirty="0"/>
              <a:t>Л. М. Бойко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001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47AC5-5E95-D349-B197-42250B56A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Инструменты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98E1E-CBBB-C74E-BBFD-2946115F5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Видео лекции</a:t>
            </a:r>
          </a:p>
          <a:p>
            <a:r>
              <a:rPr lang="ru-RU" dirty="0"/>
              <a:t>Текст/ расшифровки</a:t>
            </a:r>
          </a:p>
          <a:p>
            <a:r>
              <a:rPr lang="ru-RU" dirty="0"/>
              <a:t>Зум</a:t>
            </a:r>
          </a:p>
          <a:p>
            <a:r>
              <a:rPr lang="ru-RU" dirty="0"/>
              <a:t>Аудио подкасты</a:t>
            </a:r>
          </a:p>
          <a:p>
            <a:r>
              <a:rPr lang="ru-RU" dirty="0"/>
              <a:t>Социальные сети</a:t>
            </a:r>
          </a:p>
          <a:p>
            <a:pPr marL="0" indent="0">
              <a:buNone/>
            </a:pP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816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DC5A3-E29A-FC41-9F1F-8564C051B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Требования к видео лекциям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F95509-B3AC-A749-A345-2F05BFD7B9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Визуальная привлекательность</a:t>
            </a:r>
          </a:p>
          <a:p>
            <a:r>
              <a:rPr lang="ru-RU" dirty="0"/>
              <a:t>Драматургия</a:t>
            </a:r>
          </a:p>
          <a:p>
            <a:r>
              <a:rPr lang="ru-RU" dirty="0"/>
              <a:t>Язык</a:t>
            </a:r>
          </a:p>
          <a:p>
            <a:r>
              <a:rPr lang="ru-RU" dirty="0"/>
              <a:t>Сжатый хронометраж</a:t>
            </a:r>
          </a:p>
          <a:p>
            <a:r>
              <a:rPr lang="ru-RU" dirty="0"/>
              <a:t>Техническая доступность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846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4AD22-26EB-DD4A-A772-92C434107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Видеолекции</a:t>
            </a:r>
            <a:r>
              <a:rPr lang="ru-RU" dirty="0"/>
              <a:t>: взгляд преподавателей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43A40D-DF7F-764D-98C1-51BD87403B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/>
              <a:t>Отсутствие ощущения аудитории</a:t>
            </a:r>
            <a:endParaRPr lang="en-US" dirty="0"/>
          </a:p>
          <a:p>
            <a:pPr lvl="0"/>
            <a:r>
              <a:rPr lang="ru-RU" dirty="0"/>
              <a:t>Отсутствие немедленной обратной связи с аудиторией</a:t>
            </a:r>
            <a:endParaRPr lang="en-US" dirty="0"/>
          </a:p>
          <a:p>
            <a:pPr lvl="0"/>
            <a:r>
              <a:rPr lang="ru-RU" dirty="0"/>
              <a:t>Новые формы подачи и объяснения материала</a:t>
            </a:r>
            <a:endParaRPr lang="en-US" dirty="0"/>
          </a:p>
          <a:p>
            <a:pPr lvl="0"/>
            <a:r>
              <a:rPr lang="ru-RU" dirty="0" err="1"/>
              <a:t>Несфокусированность</a:t>
            </a:r>
            <a:r>
              <a:rPr lang="ru-RU" dirty="0"/>
              <a:t> в отсутствии аудитории</a:t>
            </a:r>
            <a:endParaRPr lang="en-US" dirty="0"/>
          </a:p>
          <a:p>
            <a:pPr lvl="0"/>
            <a:r>
              <a:rPr lang="ru-RU" dirty="0"/>
              <a:t>Ф</a:t>
            </a:r>
            <a:r>
              <a:rPr lang="en-US" dirty="0" err="1"/>
              <a:t>рустраци</a:t>
            </a:r>
            <a:r>
              <a:rPr lang="ru-RU" dirty="0"/>
              <a:t>я</a:t>
            </a:r>
            <a:endParaRPr lang="en-US" dirty="0"/>
          </a:p>
          <a:p>
            <a:pPr lvl="0"/>
            <a:r>
              <a:rPr lang="en-US" dirty="0" err="1"/>
              <a:t>Одно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самых</a:t>
            </a:r>
            <a:r>
              <a:rPr lang="en-US" dirty="0"/>
              <a:t> </a:t>
            </a:r>
            <a:r>
              <a:rPr lang="en-US" dirty="0" err="1"/>
              <a:t>болезненных</a:t>
            </a:r>
            <a:r>
              <a:rPr lang="en-US" dirty="0"/>
              <a:t> </a:t>
            </a:r>
            <a:r>
              <a:rPr lang="en-US" dirty="0" err="1"/>
              <a:t>последствий</a:t>
            </a:r>
            <a:r>
              <a:rPr lang="en-US" dirty="0"/>
              <a:t> – </a:t>
            </a:r>
            <a:r>
              <a:rPr lang="en-US" dirty="0" err="1"/>
              <a:t>неприятие</a:t>
            </a:r>
            <a:r>
              <a:rPr lang="en-US" dirty="0"/>
              <a:t> </a:t>
            </a:r>
            <a:r>
              <a:rPr lang="en-US" dirty="0" err="1"/>
              <a:t>себя</a:t>
            </a:r>
            <a:r>
              <a:rPr lang="en-US" dirty="0"/>
              <a:t> на </a:t>
            </a:r>
            <a:r>
              <a:rPr lang="en-US" dirty="0" err="1"/>
              <a:t>экране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769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181A5-9C74-5B4E-BB0A-602D47E7F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Курс подготовки в ИПУ РАН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84BAD-C6A3-404D-AED0-DDF0355CF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dirty="0"/>
              <a:t>Принцип со-творчества, </a:t>
            </a:r>
          </a:p>
          <a:p>
            <a:pPr lvl="0"/>
            <a:r>
              <a:rPr lang="ru-RU" dirty="0"/>
              <a:t>Б</a:t>
            </a:r>
            <a:r>
              <a:rPr lang="en-US" dirty="0" err="1"/>
              <a:t>аланс</a:t>
            </a:r>
            <a:r>
              <a:rPr lang="en-US" dirty="0"/>
              <a:t> </a:t>
            </a:r>
            <a:r>
              <a:rPr lang="en-US" dirty="0" err="1"/>
              <a:t>между</a:t>
            </a:r>
            <a:r>
              <a:rPr lang="en-US" dirty="0"/>
              <a:t> </a:t>
            </a:r>
            <a:r>
              <a:rPr lang="en-US" dirty="0" err="1"/>
              <a:t>теоретической</a:t>
            </a:r>
            <a:r>
              <a:rPr lang="en-US" dirty="0"/>
              <a:t> </a:t>
            </a:r>
            <a:r>
              <a:rPr lang="en-US" dirty="0" err="1"/>
              <a:t>частью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практической</a:t>
            </a:r>
            <a:r>
              <a:rPr lang="en-US" dirty="0"/>
              <a:t> </a:t>
            </a:r>
            <a:r>
              <a:rPr lang="en-US" dirty="0" err="1"/>
              <a:t>индивидуальной</a:t>
            </a:r>
            <a:r>
              <a:rPr lang="en-US" dirty="0"/>
              <a:t> </a:t>
            </a:r>
            <a:r>
              <a:rPr lang="en-US" dirty="0" err="1"/>
              <a:t>работ</a:t>
            </a:r>
            <a:r>
              <a:rPr lang="ru-RU" dirty="0"/>
              <a:t>ой</a:t>
            </a:r>
            <a:r>
              <a:rPr lang="en-US" dirty="0"/>
              <a:t> </a:t>
            </a:r>
            <a:r>
              <a:rPr lang="en-US" dirty="0" err="1"/>
              <a:t>со</a:t>
            </a:r>
            <a:r>
              <a:rPr lang="en-US" dirty="0"/>
              <a:t> </a:t>
            </a:r>
            <a:r>
              <a:rPr lang="en-US" dirty="0" err="1"/>
              <a:t>спикерами</a:t>
            </a:r>
            <a:endParaRPr lang="en-US" dirty="0"/>
          </a:p>
          <a:p>
            <a:pPr lvl="0"/>
            <a:r>
              <a:rPr lang="ru-RU" dirty="0"/>
              <a:t>Акцент на практику </a:t>
            </a:r>
          </a:p>
          <a:p>
            <a:pPr lvl="0"/>
            <a:r>
              <a:rPr lang="ru-RU" dirty="0"/>
              <a:t>Оценка прогресса </a:t>
            </a:r>
          </a:p>
          <a:p>
            <a:pPr lvl="0"/>
            <a:r>
              <a:rPr lang="ru-RU" dirty="0"/>
              <a:t>Самостоятельная работа слушателей в подготовке к видеозаписям и совместный разбор с тренером-консультантом результатов. </a:t>
            </a:r>
            <a:endParaRPr lang="en-US" dirty="0"/>
          </a:p>
          <a:p>
            <a:pPr lvl="0"/>
            <a:r>
              <a:rPr lang="ru-RU" dirty="0"/>
              <a:t>К</a:t>
            </a:r>
            <a:r>
              <a:rPr lang="en-US" dirty="0" err="1"/>
              <a:t>омфортн</a:t>
            </a:r>
            <a:r>
              <a:rPr lang="ru-RU" dirty="0" err="1"/>
              <a:t>ый</a:t>
            </a:r>
            <a:r>
              <a:rPr lang="ru-RU" dirty="0"/>
              <a:t> режим записи</a:t>
            </a:r>
            <a:r>
              <a:rPr lang="en-US" dirty="0"/>
              <a:t>. </a:t>
            </a:r>
          </a:p>
          <a:p>
            <a:pPr lvl="0"/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ходе</a:t>
            </a:r>
            <a:r>
              <a:rPr lang="en-US" dirty="0"/>
              <a:t> </a:t>
            </a:r>
            <a:r>
              <a:rPr lang="en-US" dirty="0" err="1"/>
              <a:t>тренинга</a:t>
            </a:r>
            <a:r>
              <a:rPr lang="en-US" dirty="0"/>
              <a:t> </a:t>
            </a:r>
            <a:r>
              <a:rPr lang="en-US" dirty="0" err="1"/>
              <a:t>рассматривались</a:t>
            </a:r>
            <a:r>
              <a:rPr lang="en-US" dirty="0"/>
              <a:t> </a:t>
            </a:r>
            <a:r>
              <a:rPr lang="en-US" dirty="0" err="1"/>
              <a:t>следующие</a:t>
            </a:r>
            <a:r>
              <a:rPr lang="en-US" dirty="0"/>
              <a:t> </a:t>
            </a:r>
            <a:r>
              <a:rPr lang="en-US" dirty="0" err="1"/>
              <a:t>аспекты</a:t>
            </a:r>
            <a:r>
              <a:rPr lang="ru-RU" dirty="0"/>
              <a:t>:</a:t>
            </a:r>
            <a:endParaRPr lang="en-US" dirty="0"/>
          </a:p>
          <a:p>
            <a:pPr lvl="1"/>
            <a:r>
              <a:rPr lang="ru-RU" dirty="0"/>
              <a:t>- Техника речи;</a:t>
            </a:r>
            <a:endParaRPr lang="en-US" dirty="0"/>
          </a:p>
          <a:p>
            <a:pPr lvl="1"/>
            <a:r>
              <a:rPr lang="ru-RU" dirty="0"/>
              <a:t>- Логика речи;</a:t>
            </a:r>
            <a:endParaRPr lang="en-US" dirty="0"/>
          </a:p>
          <a:p>
            <a:pPr lvl="1"/>
            <a:r>
              <a:rPr lang="ru-RU" dirty="0"/>
              <a:t>- Управление вниманием зрителей и взаимодействие с аудиторией;</a:t>
            </a:r>
            <a:endParaRPr lang="en-US" dirty="0"/>
          </a:p>
          <a:p>
            <a:pPr lvl="1"/>
            <a:r>
              <a:rPr lang="ru-RU" dirty="0"/>
              <a:t>- Стиль презентации;</a:t>
            </a:r>
            <a:endParaRPr lang="en-US" dirty="0"/>
          </a:p>
          <a:p>
            <a:pPr lvl="1"/>
            <a:r>
              <a:rPr lang="ru-RU" dirty="0"/>
              <a:t>- Эмоции, жестикуляция, язык тела;</a:t>
            </a:r>
            <a:endParaRPr lang="en-US" dirty="0"/>
          </a:p>
          <a:p>
            <a:pPr lvl="1"/>
            <a:r>
              <a:rPr lang="ru-RU" dirty="0"/>
              <a:t>- Подготовка к записи выступления;</a:t>
            </a:r>
            <a:endParaRPr lang="en-US" dirty="0"/>
          </a:p>
          <a:p>
            <a:pPr lvl="1"/>
            <a:r>
              <a:rPr lang="ru-RU" dirty="0"/>
              <a:t>- Типичные ошибки.</a:t>
            </a:r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0437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80C0E-2731-B340-8105-CEC0D8CB2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Конференция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DF129-2A35-144C-9A8E-5F6A715519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Фрагментарность</a:t>
            </a:r>
          </a:p>
          <a:p>
            <a:r>
              <a:rPr lang="ru-RU" dirty="0"/>
              <a:t>Очень широкий круг вопросов</a:t>
            </a:r>
          </a:p>
          <a:p>
            <a:r>
              <a:rPr lang="ru-RU" dirty="0"/>
              <a:t>Упрощенное представление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874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4113A-A90B-B24D-9FDB-468E04D13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Развитие информационной среды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43E79E-AC2D-C643-BA87-F8F2D63613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Развитие цифровых технологий</a:t>
            </a:r>
          </a:p>
          <a:p>
            <a:r>
              <a:rPr lang="ru-RU" dirty="0"/>
              <a:t>Новые условия – сочетание </a:t>
            </a:r>
            <a:r>
              <a:rPr lang="ru-RU" dirty="0" err="1"/>
              <a:t>онлайна</a:t>
            </a:r>
            <a:r>
              <a:rPr lang="ru-RU" dirty="0"/>
              <a:t> и </a:t>
            </a:r>
            <a:r>
              <a:rPr lang="ru-RU" dirty="0" err="1"/>
              <a:t>оффлайна</a:t>
            </a:r>
            <a:endParaRPr lang="ru-RU" dirty="0"/>
          </a:p>
          <a:p>
            <a:r>
              <a:rPr lang="ru-RU" dirty="0"/>
              <a:t>Новое качество аудитории </a:t>
            </a:r>
          </a:p>
          <a:p>
            <a:pPr lvl="1"/>
            <a:r>
              <a:rPr lang="ru-RU" dirty="0"/>
              <a:t>фрагментарное сознание</a:t>
            </a:r>
          </a:p>
          <a:p>
            <a:pPr lvl="1"/>
            <a:r>
              <a:rPr lang="ru-RU" dirty="0"/>
              <a:t>рост продолжительности жизни</a:t>
            </a:r>
          </a:p>
          <a:p>
            <a:endParaRPr lang="ru-RU" dirty="0"/>
          </a:p>
          <a:p>
            <a:pPr marL="457200" lvl="1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4345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5CC58-0628-2949-AC80-EBC1083D7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Области перемен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082EE-47D9-084F-A38C-FF51AF6DB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7739"/>
            <a:ext cx="10515600" cy="4903304"/>
          </a:xfrm>
        </p:spPr>
        <p:txBody>
          <a:bodyPr>
            <a:normAutofit/>
          </a:bodyPr>
          <a:lstStyle/>
          <a:p>
            <a:r>
              <a:rPr lang="ru-RU" dirty="0"/>
              <a:t>Студенты</a:t>
            </a:r>
          </a:p>
          <a:p>
            <a:r>
              <a:rPr lang="ru-RU" dirty="0"/>
              <a:t>Профессор</a:t>
            </a:r>
          </a:p>
          <a:p>
            <a:r>
              <a:rPr lang="ru-RU" dirty="0"/>
              <a:t>Университет   </a:t>
            </a:r>
            <a:endParaRPr lang="en-US" dirty="0"/>
          </a:p>
          <a:p>
            <a:r>
              <a:rPr lang="ru-RU" dirty="0"/>
              <a:t>Работодатель</a:t>
            </a:r>
            <a:endParaRPr lang="en-US" dirty="0"/>
          </a:p>
          <a:p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285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79E76-4735-D74F-8E0B-488FD0C24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Студенты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E552B6-FC52-0B42-9BBE-DE6F5DDDA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Новый контекст</a:t>
            </a:r>
          </a:p>
          <a:p>
            <a:r>
              <a:rPr lang="ru-RU" dirty="0"/>
              <a:t>Свобода выбора курса и формы обучения</a:t>
            </a:r>
          </a:p>
          <a:p>
            <a:r>
              <a:rPr lang="ru-RU" dirty="0"/>
              <a:t>Новые критерии выбора «любимых» лекций</a:t>
            </a:r>
          </a:p>
          <a:p>
            <a:r>
              <a:rPr lang="ru-RU" dirty="0"/>
              <a:t>Индивидуальный образовательный план</a:t>
            </a:r>
          </a:p>
          <a:p>
            <a:r>
              <a:rPr lang="ru-RU" dirty="0"/>
              <a:t>Повышения значения личной мотивации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628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EAFCE-EFBF-8B45-8B83-D6164971C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Профессор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7FF65-722F-EB42-A374-5314A8B037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ru-RU" dirty="0"/>
              <a:t>Новые компетенции/ </a:t>
            </a:r>
            <a:r>
              <a:rPr lang="en-US" dirty="0"/>
              <a:t>soft skills</a:t>
            </a:r>
            <a:endParaRPr lang="ru-RU" dirty="0"/>
          </a:p>
          <a:p>
            <a:pPr lvl="1"/>
            <a:r>
              <a:rPr lang="ru-RU" dirty="0"/>
              <a:t>Новая структура учебного процесса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169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41E8B-3F5E-C244-AA91-9636A56BA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Университет – внешняя среда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634D-EB98-3A4F-ADE8-4D33F01273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Теряется «монополия на знание»</a:t>
            </a:r>
          </a:p>
          <a:p>
            <a:pPr lvl="0"/>
            <a:r>
              <a:rPr lang="ru-RU" dirty="0"/>
              <a:t>Снижается мотивации к получению университетского образования</a:t>
            </a:r>
          </a:p>
          <a:p>
            <a:pPr lvl="0"/>
            <a:r>
              <a:rPr lang="ru-RU" dirty="0"/>
              <a:t>Меняется качество конкуренции в образовательной среде</a:t>
            </a:r>
            <a:endParaRPr lang="en-US" dirty="0"/>
          </a:p>
          <a:p>
            <a:pPr lvl="0"/>
            <a:endParaRPr lang="ru-RU" dirty="0"/>
          </a:p>
          <a:p>
            <a:pPr marL="0" lvl="0" indent="0">
              <a:buNone/>
            </a:pP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145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7141B-E11E-174D-8CAB-9BCFC2C79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Университеты - образование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9E602C-054B-CA42-8681-9B1A99BB2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ru-RU" dirty="0"/>
              <a:t>Организация учебного процесса</a:t>
            </a:r>
          </a:p>
          <a:p>
            <a:pPr lvl="1"/>
            <a:r>
              <a:rPr lang="ru-RU" dirty="0"/>
              <a:t>Онлайн и </a:t>
            </a:r>
            <a:r>
              <a:rPr lang="ru-RU" dirty="0" err="1"/>
              <a:t>оффлайн</a:t>
            </a:r>
            <a:r>
              <a:rPr lang="ru-RU" dirty="0"/>
              <a:t> дисциплины</a:t>
            </a:r>
          </a:p>
          <a:p>
            <a:pPr lvl="1"/>
            <a:r>
              <a:rPr lang="ru-RU" dirty="0"/>
              <a:t>Научные школы</a:t>
            </a:r>
          </a:p>
          <a:p>
            <a:pPr lvl="1"/>
            <a:r>
              <a:rPr lang="ru-RU" dirty="0"/>
              <a:t>Роль в обществе </a:t>
            </a:r>
            <a:endParaRPr lang="en-US" dirty="0"/>
          </a:p>
          <a:p>
            <a:pPr lvl="1"/>
            <a:r>
              <a:rPr lang="ru-RU" dirty="0"/>
              <a:t>Конкуренция</a:t>
            </a:r>
            <a:endParaRPr lang="en-US" dirty="0"/>
          </a:p>
          <a:p>
            <a:pPr lvl="1"/>
            <a:r>
              <a:rPr lang="ru-RU" dirty="0"/>
              <a:t>Безопасность</a:t>
            </a:r>
            <a:endParaRPr lang="en-US" dirty="0"/>
          </a:p>
          <a:p>
            <a:pPr lvl="1"/>
            <a:r>
              <a:rPr lang="ru-RU" dirty="0"/>
              <a:t>Контроль</a:t>
            </a:r>
          </a:p>
          <a:p>
            <a:pPr lvl="1"/>
            <a:r>
              <a:rPr lang="ru-RU" dirty="0"/>
              <a:t>Ресурсы</a:t>
            </a:r>
          </a:p>
          <a:p>
            <a:pPr marL="0" lv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776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5487C-5905-9E42-AC29-49C5F8A45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Узкие места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FF551-CA17-F54E-9AC3-7886AD5B4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Качество образования</a:t>
            </a:r>
          </a:p>
          <a:p>
            <a:r>
              <a:rPr lang="ru-RU" dirty="0"/>
              <a:t>Потеря контекста </a:t>
            </a:r>
          </a:p>
          <a:p>
            <a:r>
              <a:rPr lang="ru-RU" dirty="0"/>
              <a:t>Фрагментарность образования</a:t>
            </a:r>
          </a:p>
          <a:p>
            <a:r>
              <a:rPr lang="ru-RU" dirty="0"/>
              <a:t>Риск потери «научных школ»</a:t>
            </a:r>
          </a:p>
          <a:p>
            <a:r>
              <a:rPr lang="ru-RU" dirty="0"/>
              <a:t>Ресурсы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198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7CB5F-CA2C-3248-A0B5-D15520502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/>
              <a:t>Образовательный процесс сейчас</a:t>
            </a:r>
            <a:endParaRPr lang="en-US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AF6F0-983B-204D-B724-231E479D5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1077"/>
            <a:ext cx="10515600" cy="4722132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Визуал</a:t>
            </a:r>
            <a:endParaRPr lang="ru-RU" dirty="0"/>
          </a:p>
          <a:p>
            <a:r>
              <a:rPr lang="ru-RU" dirty="0"/>
              <a:t>Чтение			</a:t>
            </a:r>
          </a:p>
          <a:p>
            <a:r>
              <a:rPr lang="ru-RU" dirty="0"/>
              <a:t>Аудио			Синтетический подход /Лекция/ семинар/ лабораторные …</a:t>
            </a:r>
          </a:p>
          <a:p>
            <a:r>
              <a:rPr lang="ru-RU" dirty="0" err="1"/>
              <a:t>Тактильность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r>
              <a:rPr lang="ru-RU" dirty="0" err="1"/>
              <a:t>Визуал</a:t>
            </a:r>
            <a:r>
              <a:rPr lang="ru-RU" dirty="0"/>
              <a:t>		</a:t>
            </a:r>
          </a:p>
          <a:p>
            <a:r>
              <a:rPr lang="ru-RU" dirty="0"/>
              <a:t>Аудио		 	Синтетический подход +  сегментарный</a:t>
            </a:r>
          </a:p>
          <a:p>
            <a:r>
              <a:rPr lang="ru-RU" dirty="0" err="1"/>
              <a:t>Тактильность</a:t>
            </a:r>
            <a:endParaRPr lang="ru-RU" dirty="0"/>
          </a:p>
          <a:p>
            <a:r>
              <a:rPr lang="ru-RU" dirty="0"/>
              <a:t>Чтение</a:t>
            </a:r>
            <a:endParaRPr lang="en-US" dirty="0"/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7B4BA62B-4C2B-4C4B-B21A-6EF6AD487A03}"/>
              </a:ext>
            </a:extLst>
          </p:cNvPr>
          <p:cNvSpPr/>
          <p:nvPr/>
        </p:nvSpPr>
        <p:spPr>
          <a:xfrm>
            <a:off x="3803374" y="1662338"/>
            <a:ext cx="155448" cy="1275382"/>
          </a:xfrm>
          <a:prstGeom prst="rightBrac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5AFA577-30EF-D343-B775-111E4FE075F8}"/>
              </a:ext>
            </a:extLst>
          </p:cNvPr>
          <p:cNvSpPr txBox="1">
            <a:spLocks/>
          </p:cNvSpPr>
          <p:nvPr/>
        </p:nvSpPr>
        <p:spPr>
          <a:xfrm>
            <a:off x="990600" y="311376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u="sng" dirty="0"/>
              <a:t>Цифровой образовательный процесс</a:t>
            </a:r>
            <a:endParaRPr lang="en-US" u="sng" dirty="0"/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FE92BF99-325F-2E40-A36B-16F555743B7E}"/>
              </a:ext>
            </a:extLst>
          </p:cNvPr>
          <p:cNvSpPr/>
          <p:nvPr/>
        </p:nvSpPr>
        <p:spPr>
          <a:xfrm>
            <a:off x="3808814" y="4264024"/>
            <a:ext cx="155448" cy="1275382"/>
          </a:xfrm>
          <a:prstGeom prst="rightBrac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850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323</Words>
  <Application>Microsoft Macintosh PowerPoint</Application>
  <PresentationFormat>Widescreen</PresentationFormat>
  <Paragraphs>96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 ЦИФРОВЫЕ ИНСТРУМЕНТЫ ОБРАЗОВАНИЯ Л. М. Бойко </vt:lpstr>
      <vt:lpstr>Развитие информационной среды</vt:lpstr>
      <vt:lpstr>Области перемен</vt:lpstr>
      <vt:lpstr>Студенты</vt:lpstr>
      <vt:lpstr>Профессор</vt:lpstr>
      <vt:lpstr>Университет – внешняя среда</vt:lpstr>
      <vt:lpstr>Университеты - образование</vt:lpstr>
      <vt:lpstr>Узкие места</vt:lpstr>
      <vt:lpstr>Образовательный процесс сейчас</vt:lpstr>
      <vt:lpstr>Инструменты</vt:lpstr>
      <vt:lpstr>Требования к видео лекциям</vt:lpstr>
      <vt:lpstr>Видеолекции: взгляд преподавателей</vt:lpstr>
      <vt:lpstr>Курс подготовки в ИПУ РАН</vt:lpstr>
      <vt:lpstr>Конференция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ПОВЫШЕНИЕ ЭФФЕКТИВНОСТИ ОРГАНИЗАЦИИ ПРОЦЕССА ОНЛАЙН-ОБУЧЕНИЯ В УНИВЕРСИТЕТЕ С УЧЕТОМ СПЕЦИФИКИ МУЛЬТИМЕДИЙНОЙ СРЕДЫ Л. М. Бойко </dc:title>
  <dc:creator>Microsoft Office User</dc:creator>
  <cp:lastModifiedBy>Microsoft Office User</cp:lastModifiedBy>
  <cp:revision>30</cp:revision>
  <dcterms:created xsi:type="dcterms:W3CDTF">2021-09-22T04:02:07Z</dcterms:created>
  <dcterms:modified xsi:type="dcterms:W3CDTF">2021-09-29T12:32:17Z</dcterms:modified>
</cp:coreProperties>
</file>