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013" r:id="rId1"/>
  </p:sldMasterIdLst>
  <p:notesMasterIdLst>
    <p:notesMasterId r:id="rId47"/>
  </p:notesMasterIdLst>
  <p:handoutMasterIdLst>
    <p:handoutMasterId r:id="rId48"/>
  </p:handoutMasterIdLst>
  <p:sldIdLst>
    <p:sldId id="257" r:id="rId2"/>
    <p:sldId id="260" r:id="rId3"/>
    <p:sldId id="313" r:id="rId4"/>
    <p:sldId id="314" r:id="rId5"/>
    <p:sldId id="315" r:id="rId6"/>
    <p:sldId id="317" r:id="rId7"/>
    <p:sldId id="316" r:id="rId8"/>
    <p:sldId id="263" r:id="rId9"/>
    <p:sldId id="264" r:id="rId10"/>
    <p:sldId id="265" r:id="rId11"/>
    <p:sldId id="266" r:id="rId12"/>
    <p:sldId id="304" r:id="rId13"/>
    <p:sldId id="267" r:id="rId14"/>
    <p:sldId id="268" r:id="rId15"/>
    <p:sldId id="305" r:id="rId16"/>
    <p:sldId id="307" r:id="rId17"/>
    <p:sldId id="306" r:id="rId18"/>
    <p:sldId id="297" r:id="rId19"/>
    <p:sldId id="29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99" r:id="rId33"/>
    <p:sldId id="308" r:id="rId34"/>
    <p:sldId id="309" r:id="rId35"/>
    <p:sldId id="300" r:id="rId36"/>
    <p:sldId id="288" r:id="rId37"/>
    <p:sldId id="292" r:id="rId38"/>
    <p:sldId id="301" r:id="rId39"/>
    <p:sldId id="303" r:id="rId40"/>
    <p:sldId id="294" r:id="rId41"/>
    <p:sldId id="312" r:id="rId42"/>
    <p:sldId id="295" r:id="rId43"/>
    <p:sldId id="310" r:id="rId44"/>
    <p:sldId id="296" r:id="rId45"/>
    <p:sldId id="311" r:id="rId46"/>
  </p:sldIdLst>
  <p:sldSz cx="9144000" cy="6858000" type="screen4x3"/>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73" d="100"/>
          <a:sy n="73" d="100"/>
        </p:scale>
        <p:origin x="147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838"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61407-9A19-4713-ADE2-1AA9BD0519FE}"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324D1870-E45E-433E-8623-F03B62AE7320}">
      <dgm:prSet/>
      <dgm:spPr/>
      <dgm:t>
        <a:bodyPr/>
        <a:lstStyle/>
        <a:p>
          <a:pPr rtl="0"/>
          <a:r>
            <a:rPr lang="ru-RU" dirty="0"/>
            <a:t>2</a:t>
          </a:r>
        </a:p>
      </dgm:t>
    </dgm:pt>
    <dgm:pt modelId="{9A490BB0-6AA7-40B9-8765-DE3402F3FBAD}" type="parTrans" cxnId="{03A477E4-E80B-4011-B495-56933C5435BA}">
      <dgm:prSet/>
      <dgm:spPr/>
      <dgm:t>
        <a:bodyPr/>
        <a:lstStyle/>
        <a:p>
          <a:endParaRPr lang="ru-RU"/>
        </a:p>
      </dgm:t>
    </dgm:pt>
    <dgm:pt modelId="{5159E69A-4632-4326-BF49-9375D5DD7900}" type="sibTrans" cxnId="{03A477E4-E80B-4011-B495-56933C5435BA}">
      <dgm:prSet/>
      <dgm:spPr/>
      <dgm:t>
        <a:bodyPr/>
        <a:lstStyle/>
        <a:p>
          <a:endParaRPr lang="ru-RU"/>
        </a:p>
      </dgm:t>
    </dgm:pt>
    <dgm:pt modelId="{66408C97-B13B-4648-9D14-C35CB9096370}" type="pres">
      <dgm:prSet presAssocID="{AE261407-9A19-4713-ADE2-1AA9BD0519FE}" presName="Name0" presStyleCnt="0">
        <dgm:presLayoutVars>
          <dgm:chPref val="3"/>
          <dgm:dir/>
          <dgm:animLvl val="lvl"/>
          <dgm:resizeHandles/>
        </dgm:presLayoutVars>
      </dgm:prSet>
      <dgm:spPr/>
      <dgm:t>
        <a:bodyPr/>
        <a:lstStyle/>
        <a:p>
          <a:endParaRPr lang="ru-RU"/>
        </a:p>
      </dgm:t>
    </dgm:pt>
    <dgm:pt modelId="{6456215E-83D6-445E-A7A7-D25E4C98EAEC}" type="pres">
      <dgm:prSet presAssocID="{324D1870-E45E-433E-8623-F03B62AE7320}" presName="horFlow" presStyleCnt="0"/>
      <dgm:spPr/>
    </dgm:pt>
    <dgm:pt modelId="{69CE248D-DCB7-4B82-B7D7-D00D0BD6E2DD}" type="pres">
      <dgm:prSet presAssocID="{324D1870-E45E-433E-8623-F03B62AE7320}" presName="bigChev" presStyleLbl="node1" presStyleIdx="0" presStyleCnt="1" custLinFactNeighborX="89324" custLinFactNeighborY="-23"/>
      <dgm:spPr/>
      <dgm:t>
        <a:bodyPr/>
        <a:lstStyle/>
        <a:p>
          <a:endParaRPr lang="ru-RU"/>
        </a:p>
      </dgm:t>
    </dgm:pt>
  </dgm:ptLst>
  <dgm:cxnLst>
    <dgm:cxn modelId="{86F5C671-7576-4AD2-B935-4944C813A16B}" type="presOf" srcId="{AE261407-9A19-4713-ADE2-1AA9BD0519FE}" destId="{66408C97-B13B-4648-9D14-C35CB9096370}" srcOrd="0" destOrd="0" presId="urn:microsoft.com/office/officeart/2005/8/layout/lProcess3"/>
    <dgm:cxn modelId="{F292030C-C949-4269-B2D3-B63A68B85E7F}" type="presOf" srcId="{324D1870-E45E-433E-8623-F03B62AE7320}" destId="{69CE248D-DCB7-4B82-B7D7-D00D0BD6E2DD}" srcOrd="0" destOrd="0" presId="urn:microsoft.com/office/officeart/2005/8/layout/lProcess3"/>
    <dgm:cxn modelId="{03A477E4-E80B-4011-B495-56933C5435BA}" srcId="{AE261407-9A19-4713-ADE2-1AA9BD0519FE}" destId="{324D1870-E45E-433E-8623-F03B62AE7320}" srcOrd="0" destOrd="0" parTransId="{9A490BB0-6AA7-40B9-8765-DE3402F3FBAD}" sibTransId="{5159E69A-4632-4326-BF49-9375D5DD7900}"/>
    <dgm:cxn modelId="{9083AB8F-895E-44FF-ADBB-61B26FC8498E}" type="presParOf" srcId="{66408C97-B13B-4648-9D14-C35CB9096370}" destId="{6456215E-83D6-445E-A7A7-D25E4C98EAEC}" srcOrd="0" destOrd="0" presId="urn:microsoft.com/office/officeart/2005/8/layout/lProcess3"/>
    <dgm:cxn modelId="{2D7C66A9-CC87-4B14-9C81-F5F9D5CF2653}" type="presParOf" srcId="{6456215E-83D6-445E-A7A7-D25E4C98EAEC}" destId="{69CE248D-DCB7-4B82-B7D7-D00D0BD6E2DD}"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E3B6A5-679B-4605-93D0-817F01BA6880}"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ED8DF18B-0747-471E-8960-88D2C668D641}">
      <dgm:prSet/>
      <dgm:spPr/>
      <dgm:t>
        <a:bodyPr/>
        <a:lstStyle/>
        <a:p>
          <a:pPr rtl="0"/>
          <a:r>
            <a:rPr lang="ru-RU" dirty="0"/>
            <a:t>16</a:t>
          </a:r>
        </a:p>
      </dgm:t>
    </dgm:pt>
    <dgm:pt modelId="{AB62DFCA-F6FE-4EC4-8AFA-9218E7B13C01}" type="parTrans" cxnId="{635EB37B-6CAE-4FE7-82A2-C1E2E4D87B01}">
      <dgm:prSet/>
      <dgm:spPr/>
      <dgm:t>
        <a:bodyPr/>
        <a:lstStyle/>
        <a:p>
          <a:endParaRPr lang="ru-RU"/>
        </a:p>
      </dgm:t>
    </dgm:pt>
    <dgm:pt modelId="{AD92C45E-3E8C-473F-AF1A-A928ABC7B432}" type="sibTrans" cxnId="{635EB37B-6CAE-4FE7-82A2-C1E2E4D87B01}">
      <dgm:prSet/>
      <dgm:spPr/>
      <dgm:t>
        <a:bodyPr/>
        <a:lstStyle/>
        <a:p>
          <a:endParaRPr lang="ru-RU"/>
        </a:p>
      </dgm:t>
    </dgm:pt>
    <dgm:pt modelId="{D3C325CF-2BD1-48AA-B4BD-05C45D912DCB}" type="pres">
      <dgm:prSet presAssocID="{9FE3B6A5-679B-4605-93D0-817F01BA6880}" presName="Name0" presStyleCnt="0">
        <dgm:presLayoutVars>
          <dgm:chPref val="3"/>
          <dgm:dir/>
          <dgm:animLvl val="lvl"/>
          <dgm:resizeHandles/>
        </dgm:presLayoutVars>
      </dgm:prSet>
      <dgm:spPr/>
      <dgm:t>
        <a:bodyPr/>
        <a:lstStyle/>
        <a:p>
          <a:endParaRPr lang="ru-RU"/>
        </a:p>
      </dgm:t>
    </dgm:pt>
    <dgm:pt modelId="{5414F9E4-EAE0-4561-84E4-A290604605D8}" type="pres">
      <dgm:prSet presAssocID="{ED8DF18B-0747-471E-8960-88D2C668D641}" presName="horFlow" presStyleCnt="0"/>
      <dgm:spPr/>
    </dgm:pt>
    <dgm:pt modelId="{0561845B-E86F-405E-9C25-E31FDF847AC4}" type="pres">
      <dgm:prSet presAssocID="{ED8DF18B-0747-471E-8960-88D2C668D641}" presName="bigChev" presStyleLbl="node1" presStyleIdx="0" presStyleCnt="1" custLinFactNeighborX="67240" custLinFactNeighborY="-11"/>
      <dgm:spPr/>
      <dgm:t>
        <a:bodyPr/>
        <a:lstStyle/>
        <a:p>
          <a:endParaRPr lang="ru-RU"/>
        </a:p>
      </dgm:t>
    </dgm:pt>
  </dgm:ptLst>
  <dgm:cxnLst>
    <dgm:cxn modelId="{9E5FA8BB-C8E7-468E-95F4-F05B79DF1A6E}" type="presOf" srcId="{9FE3B6A5-679B-4605-93D0-817F01BA6880}" destId="{D3C325CF-2BD1-48AA-B4BD-05C45D912DCB}" srcOrd="0" destOrd="0" presId="urn:microsoft.com/office/officeart/2005/8/layout/lProcess3"/>
    <dgm:cxn modelId="{B4697D34-D782-4967-9C36-C886CCD1B478}" type="presOf" srcId="{ED8DF18B-0747-471E-8960-88D2C668D641}" destId="{0561845B-E86F-405E-9C25-E31FDF847AC4}" srcOrd="0" destOrd="0" presId="urn:microsoft.com/office/officeart/2005/8/layout/lProcess3"/>
    <dgm:cxn modelId="{635EB37B-6CAE-4FE7-82A2-C1E2E4D87B01}" srcId="{9FE3B6A5-679B-4605-93D0-817F01BA6880}" destId="{ED8DF18B-0747-471E-8960-88D2C668D641}" srcOrd="0" destOrd="0" parTransId="{AB62DFCA-F6FE-4EC4-8AFA-9218E7B13C01}" sibTransId="{AD92C45E-3E8C-473F-AF1A-A928ABC7B432}"/>
    <dgm:cxn modelId="{4C521878-ADC1-4CC0-AAB8-E50CDC1487B5}" type="presParOf" srcId="{D3C325CF-2BD1-48AA-B4BD-05C45D912DCB}" destId="{5414F9E4-EAE0-4561-84E4-A290604605D8}" srcOrd="0" destOrd="0" presId="urn:microsoft.com/office/officeart/2005/8/layout/lProcess3"/>
    <dgm:cxn modelId="{3EFD74FC-26FF-48B8-888C-CF935A4FE496}" type="presParOf" srcId="{5414F9E4-EAE0-4561-84E4-A290604605D8}" destId="{0561845B-E86F-405E-9C25-E31FDF847AC4}"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5B3579-6DE1-4AD0-B3C6-E1C1E2E95CC2}"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EB44B742-FCD2-4377-97EA-3A804FF0431F}">
      <dgm:prSet/>
      <dgm:spPr/>
      <dgm:t>
        <a:bodyPr/>
        <a:lstStyle/>
        <a:p>
          <a:pPr rtl="0"/>
          <a:r>
            <a:rPr lang="ru-RU" dirty="0"/>
            <a:t>17</a:t>
          </a:r>
        </a:p>
      </dgm:t>
    </dgm:pt>
    <dgm:pt modelId="{7C64B3DB-5A5F-4014-A539-60B947762970}" type="parTrans" cxnId="{8AFC665A-06E6-44C4-AE8A-F0F442FD0460}">
      <dgm:prSet/>
      <dgm:spPr/>
      <dgm:t>
        <a:bodyPr/>
        <a:lstStyle/>
        <a:p>
          <a:endParaRPr lang="ru-RU"/>
        </a:p>
      </dgm:t>
    </dgm:pt>
    <dgm:pt modelId="{9D1052DA-A0AE-4EA1-BC85-3DA5C19DF08F}" type="sibTrans" cxnId="{8AFC665A-06E6-44C4-AE8A-F0F442FD0460}">
      <dgm:prSet/>
      <dgm:spPr/>
      <dgm:t>
        <a:bodyPr/>
        <a:lstStyle/>
        <a:p>
          <a:endParaRPr lang="ru-RU"/>
        </a:p>
      </dgm:t>
    </dgm:pt>
    <dgm:pt modelId="{FAD8BCB4-C8AE-46F0-92BC-2141B1D439E1}" type="pres">
      <dgm:prSet presAssocID="{8C5B3579-6DE1-4AD0-B3C6-E1C1E2E95CC2}" presName="Name0" presStyleCnt="0">
        <dgm:presLayoutVars>
          <dgm:chPref val="3"/>
          <dgm:dir/>
          <dgm:animLvl val="lvl"/>
          <dgm:resizeHandles/>
        </dgm:presLayoutVars>
      </dgm:prSet>
      <dgm:spPr/>
      <dgm:t>
        <a:bodyPr/>
        <a:lstStyle/>
        <a:p>
          <a:endParaRPr lang="ru-RU"/>
        </a:p>
      </dgm:t>
    </dgm:pt>
    <dgm:pt modelId="{328D3D40-42E4-4665-86D0-020D6B9585EC}" type="pres">
      <dgm:prSet presAssocID="{EB44B742-FCD2-4377-97EA-3A804FF0431F}" presName="horFlow" presStyleCnt="0"/>
      <dgm:spPr/>
    </dgm:pt>
    <dgm:pt modelId="{9FA6A60A-DD3E-4272-81DA-2F3BD5267663}" type="pres">
      <dgm:prSet presAssocID="{EB44B742-FCD2-4377-97EA-3A804FF0431F}" presName="bigChev" presStyleLbl="node1" presStyleIdx="0" presStyleCnt="1" custLinFactNeighborX="67240" custLinFactNeighborY="-11"/>
      <dgm:spPr/>
      <dgm:t>
        <a:bodyPr/>
        <a:lstStyle/>
        <a:p>
          <a:endParaRPr lang="ru-RU"/>
        </a:p>
      </dgm:t>
    </dgm:pt>
  </dgm:ptLst>
  <dgm:cxnLst>
    <dgm:cxn modelId="{275944DB-2A38-4044-B2AB-1FE9D0A71F06}" type="presOf" srcId="{8C5B3579-6DE1-4AD0-B3C6-E1C1E2E95CC2}" destId="{FAD8BCB4-C8AE-46F0-92BC-2141B1D439E1}" srcOrd="0" destOrd="0" presId="urn:microsoft.com/office/officeart/2005/8/layout/lProcess3"/>
    <dgm:cxn modelId="{B3675062-0074-4A5B-9A4B-4691988BC26F}" type="presOf" srcId="{EB44B742-FCD2-4377-97EA-3A804FF0431F}" destId="{9FA6A60A-DD3E-4272-81DA-2F3BD5267663}" srcOrd="0" destOrd="0" presId="urn:microsoft.com/office/officeart/2005/8/layout/lProcess3"/>
    <dgm:cxn modelId="{8AFC665A-06E6-44C4-AE8A-F0F442FD0460}" srcId="{8C5B3579-6DE1-4AD0-B3C6-E1C1E2E95CC2}" destId="{EB44B742-FCD2-4377-97EA-3A804FF0431F}" srcOrd="0" destOrd="0" parTransId="{7C64B3DB-5A5F-4014-A539-60B947762970}" sibTransId="{9D1052DA-A0AE-4EA1-BC85-3DA5C19DF08F}"/>
    <dgm:cxn modelId="{47F98BC6-1E73-464B-BD01-A0726E7C3227}" type="presParOf" srcId="{FAD8BCB4-C8AE-46F0-92BC-2141B1D439E1}" destId="{328D3D40-42E4-4665-86D0-020D6B9585EC}" srcOrd="0" destOrd="0" presId="urn:microsoft.com/office/officeart/2005/8/layout/lProcess3"/>
    <dgm:cxn modelId="{160C9410-C6DF-48E6-94B0-F9439113EA71}" type="presParOf" srcId="{328D3D40-42E4-4665-86D0-020D6B9585EC}" destId="{9FA6A60A-DD3E-4272-81DA-2F3BD526766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C2625A-2D3C-46A3-87BB-FF1A3705FC47}"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2F7462FB-2B84-41B2-9CCA-9430F667E352}">
      <dgm:prSet/>
      <dgm:spPr/>
      <dgm:t>
        <a:bodyPr/>
        <a:lstStyle/>
        <a:p>
          <a:pPr rtl="0"/>
          <a:r>
            <a:rPr lang="ru-RU" dirty="0"/>
            <a:t>18</a:t>
          </a:r>
        </a:p>
      </dgm:t>
    </dgm:pt>
    <dgm:pt modelId="{49B740D3-C9F3-4342-99E0-39D7F336D376}" type="parTrans" cxnId="{6623A175-2858-46D8-A1B9-10079F3CAE77}">
      <dgm:prSet/>
      <dgm:spPr/>
      <dgm:t>
        <a:bodyPr/>
        <a:lstStyle/>
        <a:p>
          <a:endParaRPr lang="ru-RU"/>
        </a:p>
      </dgm:t>
    </dgm:pt>
    <dgm:pt modelId="{B325687A-1FE0-4F69-8108-0B4C0BD2C1BE}" type="sibTrans" cxnId="{6623A175-2858-46D8-A1B9-10079F3CAE77}">
      <dgm:prSet/>
      <dgm:spPr/>
      <dgm:t>
        <a:bodyPr/>
        <a:lstStyle/>
        <a:p>
          <a:endParaRPr lang="ru-RU"/>
        </a:p>
      </dgm:t>
    </dgm:pt>
    <dgm:pt modelId="{458E8145-40EA-4845-9314-67C0601D5CDF}" type="pres">
      <dgm:prSet presAssocID="{B4C2625A-2D3C-46A3-87BB-FF1A3705FC47}" presName="Name0" presStyleCnt="0">
        <dgm:presLayoutVars>
          <dgm:chPref val="3"/>
          <dgm:dir/>
          <dgm:animLvl val="lvl"/>
          <dgm:resizeHandles/>
        </dgm:presLayoutVars>
      </dgm:prSet>
      <dgm:spPr/>
      <dgm:t>
        <a:bodyPr/>
        <a:lstStyle/>
        <a:p>
          <a:endParaRPr lang="ru-RU"/>
        </a:p>
      </dgm:t>
    </dgm:pt>
    <dgm:pt modelId="{4C5C024B-AF47-4D95-B37D-F6D030797159}" type="pres">
      <dgm:prSet presAssocID="{2F7462FB-2B84-41B2-9CCA-9430F667E352}" presName="horFlow" presStyleCnt="0"/>
      <dgm:spPr/>
    </dgm:pt>
    <dgm:pt modelId="{70145CF2-DE43-42E5-B210-4A2DF1FACD72}" type="pres">
      <dgm:prSet presAssocID="{2F7462FB-2B84-41B2-9CCA-9430F667E352}" presName="bigChev" presStyleLbl="node1" presStyleIdx="0" presStyleCnt="1" custLinFactNeighborX="64754" custLinFactNeighborY="-11"/>
      <dgm:spPr/>
      <dgm:t>
        <a:bodyPr/>
        <a:lstStyle/>
        <a:p>
          <a:endParaRPr lang="ru-RU"/>
        </a:p>
      </dgm:t>
    </dgm:pt>
  </dgm:ptLst>
  <dgm:cxnLst>
    <dgm:cxn modelId="{50281931-2D83-464A-9E0F-2EAC30E34269}" type="presOf" srcId="{B4C2625A-2D3C-46A3-87BB-FF1A3705FC47}" destId="{458E8145-40EA-4845-9314-67C0601D5CDF}" srcOrd="0" destOrd="0" presId="urn:microsoft.com/office/officeart/2005/8/layout/lProcess3"/>
    <dgm:cxn modelId="{6623A175-2858-46D8-A1B9-10079F3CAE77}" srcId="{B4C2625A-2D3C-46A3-87BB-FF1A3705FC47}" destId="{2F7462FB-2B84-41B2-9CCA-9430F667E352}" srcOrd="0" destOrd="0" parTransId="{49B740D3-C9F3-4342-99E0-39D7F336D376}" sibTransId="{B325687A-1FE0-4F69-8108-0B4C0BD2C1BE}"/>
    <dgm:cxn modelId="{71EE4BA3-5857-4336-BDD9-342AA42B7797}" type="presOf" srcId="{2F7462FB-2B84-41B2-9CCA-9430F667E352}" destId="{70145CF2-DE43-42E5-B210-4A2DF1FACD72}" srcOrd="0" destOrd="0" presId="urn:microsoft.com/office/officeart/2005/8/layout/lProcess3"/>
    <dgm:cxn modelId="{30C2C776-049B-47DF-A561-E4AA8A91FD96}" type="presParOf" srcId="{458E8145-40EA-4845-9314-67C0601D5CDF}" destId="{4C5C024B-AF47-4D95-B37D-F6D030797159}" srcOrd="0" destOrd="0" presId="urn:microsoft.com/office/officeart/2005/8/layout/lProcess3"/>
    <dgm:cxn modelId="{ECB6E21C-DE33-4A28-86A3-932980D2781A}" type="presParOf" srcId="{4C5C024B-AF47-4D95-B37D-F6D030797159}" destId="{70145CF2-DE43-42E5-B210-4A2DF1FACD72}"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520E05-0ACD-4383-8E6B-A3961D8F23BD}"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1BB8E6AE-5C37-4CCB-8419-519C58949933}">
      <dgm:prSet/>
      <dgm:spPr/>
      <dgm:t>
        <a:bodyPr/>
        <a:lstStyle/>
        <a:p>
          <a:pPr rtl="0"/>
          <a:r>
            <a:rPr lang="ru-RU" dirty="0"/>
            <a:t>19</a:t>
          </a:r>
        </a:p>
      </dgm:t>
    </dgm:pt>
    <dgm:pt modelId="{26351289-F5D3-4AEC-BEBB-CF289203FF73}" type="parTrans" cxnId="{3DF85139-CBDF-473F-BCA4-9EC62740EC8D}">
      <dgm:prSet/>
      <dgm:spPr/>
      <dgm:t>
        <a:bodyPr/>
        <a:lstStyle/>
        <a:p>
          <a:endParaRPr lang="ru-RU"/>
        </a:p>
      </dgm:t>
    </dgm:pt>
    <dgm:pt modelId="{F21F3C13-CBD8-407C-B4CE-75DC65CF8D26}" type="sibTrans" cxnId="{3DF85139-CBDF-473F-BCA4-9EC62740EC8D}">
      <dgm:prSet/>
      <dgm:spPr/>
      <dgm:t>
        <a:bodyPr/>
        <a:lstStyle/>
        <a:p>
          <a:endParaRPr lang="ru-RU"/>
        </a:p>
      </dgm:t>
    </dgm:pt>
    <dgm:pt modelId="{DB7DF1F7-D6AB-4E3C-97F0-370757316A29}" type="pres">
      <dgm:prSet presAssocID="{30520E05-0ACD-4383-8E6B-A3961D8F23BD}" presName="Name0" presStyleCnt="0">
        <dgm:presLayoutVars>
          <dgm:chPref val="3"/>
          <dgm:dir/>
          <dgm:animLvl val="lvl"/>
          <dgm:resizeHandles/>
        </dgm:presLayoutVars>
      </dgm:prSet>
      <dgm:spPr/>
      <dgm:t>
        <a:bodyPr/>
        <a:lstStyle/>
        <a:p>
          <a:endParaRPr lang="ru-RU"/>
        </a:p>
      </dgm:t>
    </dgm:pt>
    <dgm:pt modelId="{656D1310-8539-429C-A7C4-93171A07219F}" type="pres">
      <dgm:prSet presAssocID="{1BB8E6AE-5C37-4CCB-8419-519C58949933}" presName="horFlow" presStyleCnt="0"/>
      <dgm:spPr/>
    </dgm:pt>
    <dgm:pt modelId="{FECC0A73-A991-4D12-AE96-1F5016DF9F9B}" type="pres">
      <dgm:prSet presAssocID="{1BB8E6AE-5C37-4CCB-8419-519C58949933}" presName="bigChev" presStyleLbl="node1" presStyleIdx="0" presStyleCnt="1" custLinFactNeighborX="67240" custLinFactNeighborY="-11"/>
      <dgm:spPr/>
      <dgm:t>
        <a:bodyPr/>
        <a:lstStyle/>
        <a:p>
          <a:endParaRPr lang="ru-RU"/>
        </a:p>
      </dgm:t>
    </dgm:pt>
  </dgm:ptLst>
  <dgm:cxnLst>
    <dgm:cxn modelId="{3DF85139-CBDF-473F-BCA4-9EC62740EC8D}" srcId="{30520E05-0ACD-4383-8E6B-A3961D8F23BD}" destId="{1BB8E6AE-5C37-4CCB-8419-519C58949933}" srcOrd="0" destOrd="0" parTransId="{26351289-F5D3-4AEC-BEBB-CF289203FF73}" sibTransId="{F21F3C13-CBD8-407C-B4CE-75DC65CF8D26}"/>
    <dgm:cxn modelId="{768C154A-311E-4C2B-8150-FB83CEFD9270}" type="presOf" srcId="{1BB8E6AE-5C37-4CCB-8419-519C58949933}" destId="{FECC0A73-A991-4D12-AE96-1F5016DF9F9B}" srcOrd="0" destOrd="0" presId="urn:microsoft.com/office/officeart/2005/8/layout/lProcess3"/>
    <dgm:cxn modelId="{83CD56C7-CD68-4F77-8E8E-89C59890CD83}" type="presOf" srcId="{30520E05-0ACD-4383-8E6B-A3961D8F23BD}" destId="{DB7DF1F7-D6AB-4E3C-97F0-370757316A29}" srcOrd="0" destOrd="0" presId="urn:microsoft.com/office/officeart/2005/8/layout/lProcess3"/>
    <dgm:cxn modelId="{923445F8-64CA-47FF-9A53-1CC6B514F518}" type="presParOf" srcId="{DB7DF1F7-D6AB-4E3C-97F0-370757316A29}" destId="{656D1310-8539-429C-A7C4-93171A07219F}" srcOrd="0" destOrd="0" presId="urn:microsoft.com/office/officeart/2005/8/layout/lProcess3"/>
    <dgm:cxn modelId="{00E9EB5F-1D7E-4A60-B629-0F99AF9D6945}" type="presParOf" srcId="{656D1310-8539-429C-A7C4-93171A07219F}" destId="{FECC0A73-A991-4D12-AE96-1F5016DF9F9B}"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0EE724-A0C2-49F2-B122-F7A2A4B6F4EB}"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4BF278E7-076E-4FAA-A549-7E7EFDE02BD1}">
      <dgm:prSet/>
      <dgm:spPr/>
      <dgm:t>
        <a:bodyPr/>
        <a:lstStyle/>
        <a:p>
          <a:pPr rtl="0"/>
          <a:r>
            <a:rPr lang="ru-RU" dirty="0"/>
            <a:t>20</a:t>
          </a:r>
        </a:p>
      </dgm:t>
    </dgm:pt>
    <dgm:pt modelId="{715C773C-7A6D-49DC-8693-E1C73277DE70}" type="parTrans" cxnId="{6728210A-B6A0-4950-A810-776EF2D91768}">
      <dgm:prSet/>
      <dgm:spPr/>
      <dgm:t>
        <a:bodyPr/>
        <a:lstStyle/>
        <a:p>
          <a:endParaRPr lang="ru-RU"/>
        </a:p>
      </dgm:t>
    </dgm:pt>
    <dgm:pt modelId="{9BFA2663-9CBA-436D-A292-38F13353F737}" type="sibTrans" cxnId="{6728210A-B6A0-4950-A810-776EF2D91768}">
      <dgm:prSet/>
      <dgm:spPr/>
      <dgm:t>
        <a:bodyPr/>
        <a:lstStyle/>
        <a:p>
          <a:endParaRPr lang="ru-RU"/>
        </a:p>
      </dgm:t>
    </dgm:pt>
    <dgm:pt modelId="{6A186CFE-AE86-4325-BD13-E61D790AC0AC}" type="pres">
      <dgm:prSet presAssocID="{530EE724-A0C2-49F2-B122-F7A2A4B6F4EB}" presName="Name0" presStyleCnt="0">
        <dgm:presLayoutVars>
          <dgm:chPref val="3"/>
          <dgm:dir/>
          <dgm:animLvl val="lvl"/>
          <dgm:resizeHandles/>
        </dgm:presLayoutVars>
      </dgm:prSet>
      <dgm:spPr/>
      <dgm:t>
        <a:bodyPr/>
        <a:lstStyle/>
        <a:p>
          <a:endParaRPr lang="ru-RU"/>
        </a:p>
      </dgm:t>
    </dgm:pt>
    <dgm:pt modelId="{9981F4A7-E0BB-4942-B36F-2C159A854D0A}" type="pres">
      <dgm:prSet presAssocID="{4BF278E7-076E-4FAA-A549-7E7EFDE02BD1}" presName="horFlow" presStyleCnt="0"/>
      <dgm:spPr/>
    </dgm:pt>
    <dgm:pt modelId="{98B6927B-2834-404A-B1B2-A635CDB8DED5}" type="pres">
      <dgm:prSet presAssocID="{4BF278E7-076E-4FAA-A549-7E7EFDE02BD1}" presName="bigChev" presStyleLbl="node1" presStyleIdx="0" presStyleCnt="1" custLinFactNeighborX="67240" custLinFactNeighborY="-11"/>
      <dgm:spPr/>
      <dgm:t>
        <a:bodyPr/>
        <a:lstStyle/>
        <a:p>
          <a:endParaRPr lang="ru-RU"/>
        </a:p>
      </dgm:t>
    </dgm:pt>
  </dgm:ptLst>
  <dgm:cxnLst>
    <dgm:cxn modelId="{6728210A-B6A0-4950-A810-776EF2D91768}" srcId="{530EE724-A0C2-49F2-B122-F7A2A4B6F4EB}" destId="{4BF278E7-076E-4FAA-A549-7E7EFDE02BD1}" srcOrd="0" destOrd="0" parTransId="{715C773C-7A6D-49DC-8693-E1C73277DE70}" sibTransId="{9BFA2663-9CBA-436D-A292-38F13353F737}"/>
    <dgm:cxn modelId="{22249B4C-3EC2-44D3-B357-7C668994DC1A}" type="presOf" srcId="{4BF278E7-076E-4FAA-A549-7E7EFDE02BD1}" destId="{98B6927B-2834-404A-B1B2-A635CDB8DED5}" srcOrd="0" destOrd="0" presId="urn:microsoft.com/office/officeart/2005/8/layout/lProcess3"/>
    <dgm:cxn modelId="{BBA59D54-A5B5-4668-BB6A-634E56C19BA7}" type="presOf" srcId="{530EE724-A0C2-49F2-B122-F7A2A4B6F4EB}" destId="{6A186CFE-AE86-4325-BD13-E61D790AC0AC}" srcOrd="0" destOrd="0" presId="urn:microsoft.com/office/officeart/2005/8/layout/lProcess3"/>
    <dgm:cxn modelId="{696AD2AD-4001-4489-B045-51070E4DE32B}" type="presParOf" srcId="{6A186CFE-AE86-4325-BD13-E61D790AC0AC}" destId="{9981F4A7-E0BB-4942-B36F-2C159A854D0A}" srcOrd="0" destOrd="0" presId="urn:microsoft.com/office/officeart/2005/8/layout/lProcess3"/>
    <dgm:cxn modelId="{89D74C2A-AC34-4A82-939D-0CAAECD4A7EF}" type="presParOf" srcId="{9981F4A7-E0BB-4942-B36F-2C159A854D0A}" destId="{98B6927B-2834-404A-B1B2-A635CDB8DED5}"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8BA612-7A8A-4514-A53E-50541869DBE8}"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B6013B3B-A358-41AF-B6AD-6EA31A85A434}">
      <dgm:prSet/>
      <dgm:spPr/>
      <dgm:t>
        <a:bodyPr/>
        <a:lstStyle/>
        <a:p>
          <a:pPr rtl="0"/>
          <a:r>
            <a:rPr lang="ru-RU" dirty="0"/>
            <a:t>21</a:t>
          </a:r>
        </a:p>
      </dgm:t>
    </dgm:pt>
    <dgm:pt modelId="{1356BAD6-C67B-416E-8922-C5503811B3C4}" type="parTrans" cxnId="{244E8C1C-521B-4BA9-9123-70F9F9033341}">
      <dgm:prSet/>
      <dgm:spPr/>
      <dgm:t>
        <a:bodyPr/>
        <a:lstStyle/>
        <a:p>
          <a:endParaRPr lang="ru-RU"/>
        </a:p>
      </dgm:t>
    </dgm:pt>
    <dgm:pt modelId="{4BCFD2C5-C632-48F4-988F-ADD06BEB143D}" type="sibTrans" cxnId="{244E8C1C-521B-4BA9-9123-70F9F9033341}">
      <dgm:prSet/>
      <dgm:spPr/>
      <dgm:t>
        <a:bodyPr/>
        <a:lstStyle/>
        <a:p>
          <a:endParaRPr lang="ru-RU"/>
        </a:p>
      </dgm:t>
    </dgm:pt>
    <dgm:pt modelId="{4F8C2F90-40BE-4C24-BA2B-862EFA2866D1}" type="pres">
      <dgm:prSet presAssocID="{9A8BA612-7A8A-4514-A53E-50541869DBE8}" presName="Name0" presStyleCnt="0">
        <dgm:presLayoutVars>
          <dgm:chPref val="3"/>
          <dgm:dir/>
          <dgm:animLvl val="lvl"/>
          <dgm:resizeHandles/>
        </dgm:presLayoutVars>
      </dgm:prSet>
      <dgm:spPr/>
      <dgm:t>
        <a:bodyPr/>
        <a:lstStyle/>
        <a:p>
          <a:endParaRPr lang="ru-RU"/>
        </a:p>
      </dgm:t>
    </dgm:pt>
    <dgm:pt modelId="{C7BB3B2B-4620-460D-88C2-588C504DA5F8}" type="pres">
      <dgm:prSet presAssocID="{B6013B3B-A358-41AF-B6AD-6EA31A85A434}" presName="horFlow" presStyleCnt="0"/>
      <dgm:spPr/>
    </dgm:pt>
    <dgm:pt modelId="{DEB99C5E-79DD-4BE2-B4EB-81B8DB41A76F}" type="pres">
      <dgm:prSet presAssocID="{B6013B3B-A358-41AF-B6AD-6EA31A85A434}" presName="bigChev" presStyleLbl="node1" presStyleIdx="0" presStyleCnt="1" custLinFactNeighborX="59350" custLinFactNeighborY="-11"/>
      <dgm:spPr/>
      <dgm:t>
        <a:bodyPr/>
        <a:lstStyle/>
        <a:p>
          <a:endParaRPr lang="ru-RU"/>
        </a:p>
      </dgm:t>
    </dgm:pt>
  </dgm:ptLst>
  <dgm:cxnLst>
    <dgm:cxn modelId="{C836F5F5-9961-42A2-9617-332776A71515}" type="presOf" srcId="{B6013B3B-A358-41AF-B6AD-6EA31A85A434}" destId="{DEB99C5E-79DD-4BE2-B4EB-81B8DB41A76F}" srcOrd="0" destOrd="0" presId="urn:microsoft.com/office/officeart/2005/8/layout/lProcess3"/>
    <dgm:cxn modelId="{244E8C1C-521B-4BA9-9123-70F9F9033341}" srcId="{9A8BA612-7A8A-4514-A53E-50541869DBE8}" destId="{B6013B3B-A358-41AF-B6AD-6EA31A85A434}" srcOrd="0" destOrd="0" parTransId="{1356BAD6-C67B-416E-8922-C5503811B3C4}" sibTransId="{4BCFD2C5-C632-48F4-988F-ADD06BEB143D}"/>
    <dgm:cxn modelId="{921F99A6-230F-4D7D-BD17-3259C0052816}" type="presOf" srcId="{9A8BA612-7A8A-4514-A53E-50541869DBE8}" destId="{4F8C2F90-40BE-4C24-BA2B-862EFA2866D1}" srcOrd="0" destOrd="0" presId="urn:microsoft.com/office/officeart/2005/8/layout/lProcess3"/>
    <dgm:cxn modelId="{1691F815-7BA0-496F-A500-F895242BAE29}" type="presParOf" srcId="{4F8C2F90-40BE-4C24-BA2B-862EFA2866D1}" destId="{C7BB3B2B-4620-460D-88C2-588C504DA5F8}" srcOrd="0" destOrd="0" presId="urn:microsoft.com/office/officeart/2005/8/layout/lProcess3"/>
    <dgm:cxn modelId="{118B9218-9FFB-40B7-9C60-FC262B50A3AE}" type="presParOf" srcId="{C7BB3B2B-4620-460D-88C2-588C504DA5F8}" destId="{DEB99C5E-79DD-4BE2-B4EB-81B8DB41A76F}"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0B864DC-9FB7-42A0-B3CF-87265EF07FDB}"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204FD136-29DD-43B8-9D1A-71B36030683A}">
      <dgm:prSet/>
      <dgm:spPr/>
      <dgm:t>
        <a:bodyPr/>
        <a:lstStyle/>
        <a:p>
          <a:pPr rtl="0"/>
          <a:r>
            <a:rPr lang="ru-RU" dirty="0"/>
            <a:t>22</a:t>
          </a:r>
        </a:p>
      </dgm:t>
    </dgm:pt>
    <dgm:pt modelId="{E25921D5-C711-43D2-B5C9-61EA81E0460F}" type="parTrans" cxnId="{9F09ADDC-6C62-49A1-9F36-B260F1D120EF}">
      <dgm:prSet/>
      <dgm:spPr/>
      <dgm:t>
        <a:bodyPr/>
        <a:lstStyle/>
        <a:p>
          <a:endParaRPr lang="ru-RU"/>
        </a:p>
      </dgm:t>
    </dgm:pt>
    <dgm:pt modelId="{B66370B0-99B9-4C18-A9BE-C8076F2949E0}" type="sibTrans" cxnId="{9F09ADDC-6C62-49A1-9F36-B260F1D120EF}">
      <dgm:prSet/>
      <dgm:spPr/>
      <dgm:t>
        <a:bodyPr/>
        <a:lstStyle/>
        <a:p>
          <a:endParaRPr lang="ru-RU"/>
        </a:p>
      </dgm:t>
    </dgm:pt>
    <dgm:pt modelId="{026C132E-3976-4F96-B382-862599779703}" type="pres">
      <dgm:prSet presAssocID="{F0B864DC-9FB7-42A0-B3CF-87265EF07FDB}" presName="Name0" presStyleCnt="0">
        <dgm:presLayoutVars>
          <dgm:chPref val="3"/>
          <dgm:dir/>
          <dgm:animLvl val="lvl"/>
          <dgm:resizeHandles/>
        </dgm:presLayoutVars>
      </dgm:prSet>
      <dgm:spPr/>
      <dgm:t>
        <a:bodyPr/>
        <a:lstStyle/>
        <a:p>
          <a:endParaRPr lang="ru-RU"/>
        </a:p>
      </dgm:t>
    </dgm:pt>
    <dgm:pt modelId="{5310AEE0-7438-4C9C-A4A8-40E5C433348E}" type="pres">
      <dgm:prSet presAssocID="{204FD136-29DD-43B8-9D1A-71B36030683A}" presName="horFlow" presStyleCnt="0"/>
      <dgm:spPr/>
    </dgm:pt>
    <dgm:pt modelId="{B3600A3B-4556-4235-AC67-0CF180849B4A}" type="pres">
      <dgm:prSet presAssocID="{204FD136-29DD-43B8-9D1A-71B36030683A}" presName="bigChev" presStyleLbl="node1" presStyleIdx="0" presStyleCnt="1" custLinFactNeighborX="59350" custLinFactNeighborY="-11"/>
      <dgm:spPr/>
      <dgm:t>
        <a:bodyPr/>
        <a:lstStyle/>
        <a:p>
          <a:endParaRPr lang="ru-RU"/>
        </a:p>
      </dgm:t>
    </dgm:pt>
  </dgm:ptLst>
  <dgm:cxnLst>
    <dgm:cxn modelId="{2A7F7BD6-E6B9-4276-BE0E-BFE006E1C2D2}" type="presOf" srcId="{204FD136-29DD-43B8-9D1A-71B36030683A}" destId="{B3600A3B-4556-4235-AC67-0CF180849B4A}" srcOrd="0" destOrd="0" presId="urn:microsoft.com/office/officeart/2005/8/layout/lProcess3"/>
    <dgm:cxn modelId="{9F09ADDC-6C62-49A1-9F36-B260F1D120EF}" srcId="{F0B864DC-9FB7-42A0-B3CF-87265EF07FDB}" destId="{204FD136-29DD-43B8-9D1A-71B36030683A}" srcOrd="0" destOrd="0" parTransId="{E25921D5-C711-43D2-B5C9-61EA81E0460F}" sibTransId="{B66370B0-99B9-4C18-A9BE-C8076F2949E0}"/>
    <dgm:cxn modelId="{702B6AA7-944B-4BA6-BDA2-B47C256FDB09}" type="presOf" srcId="{F0B864DC-9FB7-42A0-B3CF-87265EF07FDB}" destId="{026C132E-3976-4F96-B382-862599779703}" srcOrd="0" destOrd="0" presId="urn:microsoft.com/office/officeart/2005/8/layout/lProcess3"/>
    <dgm:cxn modelId="{03163403-5C3D-4D9E-BF79-90BB2903D0ED}" type="presParOf" srcId="{026C132E-3976-4F96-B382-862599779703}" destId="{5310AEE0-7438-4C9C-A4A8-40E5C433348E}" srcOrd="0" destOrd="0" presId="urn:microsoft.com/office/officeart/2005/8/layout/lProcess3"/>
    <dgm:cxn modelId="{F1828589-0197-4D10-B90D-0CC0705B5896}" type="presParOf" srcId="{5310AEE0-7438-4C9C-A4A8-40E5C433348E}" destId="{B3600A3B-4556-4235-AC67-0CF180849B4A}" srcOrd="0"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993CD57-0684-49B2-AFAE-E5C0960258C7}"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42480F53-D341-4E43-9F78-878A9C583A52}">
      <dgm:prSet/>
      <dgm:spPr/>
      <dgm:t>
        <a:bodyPr/>
        <a:lstStyle/>
        <a:p>
          <a:pPr rtl="0"/>
          <a:r>
            <a:rPr lang="ru-RU" dirty="0"/>
            <a:t>23</a:t>
          </a:r>
        </a:p>
      </dgm:t>
    </dgm:pt>
    <dgm:pt modelId="{1E7F5D14-B40E-4859-8905-A20C8910847A}" type="parTrans" cxnId="{CE3B1F80-AEBC-4E2F-AEE6-45EDA05320A0}">
      <dgm:prSet/>
      <dgm:spPr/>
      <dgm:t>
        <a:bodyPr/>
        <a:lstStyle/>
        <a:p>
          <a:endParaRPr lang="ru-RU"/>
        </a:p>
      </dgm:t>
    </dgm:pt>
    <dgm:pt modelId="{735FA401-C1E0-4BF9-9407-3F0FD805B52B}" type="sibTrans" cxnId="{CE3B1F80-AEBC-4E2F-AEE6-45EDA05320A0}">
      <dgm:prSet/>
      <dgm:spPr/>
      <dgm:t>
        <a:bodyPr/>
        <a:lstStyle/>
        <a:p>
          <a:endParaRPr lang="ru-RU"/>
        </a:p>
      </dgm:t>
    </dgm:pt>
    <dgm:pt modelId="{692DC1A6-8DD4-4455-8062-2C058A522A6D}" type="pres">
      <dgm:prSet presAssocID="{3993CD57-0684-49B2-AFAE-E5C0960258C7}" presName="Name0" presStyleCnt="0">
        <dgm:presLayoutVars>
          <dgm:chPref val="3"/>
          <dgm:dir/>
          <dgm:animLvl val="lvl"/>
          <dgm:resizeHandles/>
        </dgm:presLayoutVars>
      </dgm:prSet>
      <dgm:spPr/>
      <dgm:t>
        <a:bodyPr/>
        <a:lstStyle/>
        <a:p>
          <a:endParaRPr lang="ru-RU"/>
        </a:p>
      </dgm:t>
    </dgm:pt>
    <dgm:pt modelId="{7DBA371C-AF58-4079-837E-6EA99478F27B}" type="pres">
      <dgm:prSet presAssocID="{42480F53-D341-4E43-9F78-878A9C583A52}" presName="horFlow" presStyleCnt="0"/>
      <dgm:spPr/>
    </dgm:pt>
    <dgm:pt modelId="{D56D956F-4C3B-4CAE-988C-16D0EC5F5AFD}" type="pres">
      <dgm:prSet presAssocID="{42480F53-D341-4E43-9F78-878A9C583A52}" presName="bigChev" presStyleLbl="node1" presStyleIdx="0" presStyleCnt="1" custLinFactNeighborX="67240" custLinFactNeighborY="-11"/>
      <dgm:spPr/>
      <dgm:t>
        <a:bodyPr/>
        <a:lstStyle/>
        <a:p>
          <a:endParaRPr lang="ru-RU"/>
        </a:p>
      </dgm:t>
    </dgm:pt>
  </dgm:ptLst>
  <dgm:cxnLst>
    <dgm:cxn modelId="{CE3B1F80-AEBC-4E2F-AEE6-45EDA05320A0}" srcId="{3993CD57-0684-49B2-AFAE-E5C0960258C7}" destId="{42480F53-D341-4E43-9F78-878A9C583A52}" srcOrd="0" destOrd="0" parTransId="{1E7F5D14-B40E-4859-8905-A20C8910847A}" sibTransId="{735FA401-C1E0-4BF9-9407-3F0FD805B52B}"/>
    <dgm:cxn modelId="{31C1FE7F-5A52-49BB-9BD3-50BBF7CF22F8}" type="presOf" srcId="{42480F53-D341-4E43-9F78-878A9C583A52}" destId="{D56D956F-4C3B-4CAE-988C-16D0EC5F5AFD}" srcOrd="0" destOrd="0" presId="urn:microsoft.com/office/officeart/2005/8/layout/lProcess3"/>
    <dgm:cxn modelId="{81418B41-0CC2-4CB0-9FC5-A0418894B085}" type="presOf" srcId="{3993CD57-0684-49B2-AFAE-E5C0960258C7}" destId="{692DC1A6-8DD4-4455-8062-2C058A522A6D}" srcOrd="0" destOrd="0" presId="urn:microsoft.com/office/officeart/2005/8/layout/lProcess3"/>
    <dgm:cxn modelId="{24D35C67-CB03-4EF7-B333-49DFFC0C1BF5}" type="presParOf" srcId="{692DC1A6-8DD4-4455-8062-2C058A522A6D}" destId="{7DBA371C-AF58-4079-837E-6EA99478F27B}" srcOrd="0" destOrd="0" presId="urn:microsoft.com/office/officeart/2005/8/layout/lProcess3"/>
    <dgm:cxn modelId="{81EF9FF5-ACF7-4DE5-9933-B5918D760EE0}" type="presParOf" srcId="{7DBA371C-AF58-4079-837E-6EA99478F27B}" destId="{D56D956F-4C3B-4CAE-988C-16D0EC5F5AFD}" srcOrd="0"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F1813F-25F7-422D-B628-CE9849CE7D47}"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03CDDD5E-DDDC-440C-AB28-4E7BA603D90A}">
      <dgm:prSet/>
      <dgm:spPr/>
      <dgm:t>
        <a:bodyPr/>
        <a:lstStyle/>
        <a:p>
          <a:pPr rtl="0"/>
          <a:r>
            <a:rPr lang="ru-RU" dirty="0"/>
            <a:t>24</a:t>
          </a:r>
        </a:p>
      </dgm:t>
    </dgm:pt>
    <dgm:pt modelId="{7E34CA27-ECB6-4605-AECC-7225D87D785C}" type="parTrans" cxnId="{FB76C582-2361-461D-9935-0956BF628F1E}">
      <dgm:prSet/>
      <dgm:spPr/>
      <dgm:t>
        <a:bodyPr/>
        <a:lstStyle/>
        <a:p>
          <a:endParaRPr lang="ru-RU"/>
        </a:p>
      </dgm:t>
    </dgm:pt>
    <dgm:pt modelId="{B65C338F-B059-4832-BAF1-1A5F40F048B0}" type="sibTrans" cxnId="{FB76C582-2361-461D-9935-0956BF628F1E}">
      <dgm:prSet/>
      <dgm:spPr/>
      <dgm:t>
        <a:bodyPr/>
        <a:lstStyle/>
        <a:p>
          <a:endParaRPr lang="ru-RU"/>
        </a:p>
      </dgm:t>
    </dgm:pt>
    <dgm:pt modelId="{E69411EB-D13E-48F5-AFA9-180A22611F83}" type="pres">
      <dgm:prSet presAssocID="{12F1813F-25F7-422D-B628-CE9849CE7D47}" presName="Name0" presStyleCnt="0">
        <dgm:presLayoutVars>
          <dgm:chPref val="3"/>
          <dgm:dir/>
          <dgm:animLvl val="lvl"/>
          <dgm:resizeHandles/>
        </dgm:presLayoutVars>
      </dgm:prSet>
      <dgm:spPr/>
      <dgm:t>
        <a:bodyPr/>
        <a:lstStyle/>
        <a:p>
          <a:endParaRPr lang="ru-RU"/>
        </a:p>
      </dgm:t>
    </dgm:pt>
    <dgm:pt modelId="{C66D7DB3-2AB4-4CDB-8912-4FA304B9D163}" type="pres">
      <dgm:prSet presAssocID="{03CDDD5E-DDDC-440C-AB28-4E7BA603D90A}" presName="horFlow" presStyleCnt="0"/>
      <dgm:spPr/>
    </dgm:pt>
    <dgm:pt modelId="{97DCA2D8-2915-4653-BE34-43A3C06485AC}" type="pres">
      <dgm:prSet presAssocID="{03CDDD5E-DDDC-440C-AB28-4E7BA603D90A}" presName="bigChev" presStyleLbl="node1" presStyleIdx="0" presStyleCnt="1" custLinFactNeighborX="67240" custLinFactNeighborY="-11"/>
      <dgm:spPr/>
      <dgm:t>
        <a:bodyPr/>
        <a:lstStyle/>
        <a:p>
          <a:endParaRPr lang="ru-RU"/>
        </a:p>
      </dgm:t>
    </dgm:pt>
  </dgm:ptLst>
  <dgm:cxnLst>
    <dgm:cxn modelId="{4CC5E04E-6CAD-49F5-BD4F-21FEF543C146}" type="presOf" srcId="{03CDDD5E-DDDC-440C-AB28-4E7BA603D90A}" destId="{97DCA2D8-2915-4653-BE34-43A3C06485AC}" srcOrd="0" destOrd="0" presId="urn:microsoft.com/office/officeart/2005/8/layout/lProcess3"/>
    <dgm:cxn modelId="{0C995F31-DF38-4523-BB87-055A47F65613}" type="presOf" srcId="{12F1813F-25F7-422D-B628-CE9849CE7D47}" destId="{E69411EB-D13E-48F5-AFA9-180A22611F83}" srcOrd="0" destOrd="0" presId="urn:microsoft.com/office/officeart/2005/8/layout/lProcess3"/>
    <dgm:cxn modelId="{FB76C582-2361-461D-9935-0956BF628F1E}" srcId="{12F1813F-25F7-422D-B628-CE9849CE7D47}" destId="{03CDDD5E-DDDC-440C-AB28-4E7BA603D90A}" srcOrd="0" destOrd="0" parTransId="{7E34CA27-ECB6-4605-AECC-7225D87D785C}" sibTransId="{B65C338F-B059-4832-BAF1-1A5F40F048B0}"/>
    <dgm:cxn modelId="{00EFD549-217D-4389-B959-27896B8C17FA}" type="presParOf" srcId="{E69411EB-D13E-48F5-AFA9-180A22611F83}" destId="{C66D7DB3-2AB4-4CDB-8912-4FA304B9D163}" srcOrd="0" destOrd="0" presId="urn:microsoft.com/office/officeart/2005/8/layout/lProcess3"/>
    <dgm:cxn modelId="{F1144E5A-AE88-4165-A3FA-C90A5D7F4844}" type="presParOf" srcId="{C66D7DB3-2AB4-4CDB-8912-4FA304B9D163}" destId="{97DCA2D8-2915-4653-BE34-43A3C06485AC}" srcOrd="0"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99C5EF0-50EA-4AFC-BB84-F3D60F23191D}"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DCECE58B-BFF7-46C8-8BFA-C9D9B3B11411}">
      <dgm:prSet/>
      <dgm:spPr/>
      <dgm:t>
        <a:bodyPr/>
        <a:lstStyle/>
        <a:p>
          <a:pPr rtl="0"/>
          <a:r>
            <a:rPr lang="ru-RU" dirty="0"/>
            <a:t>25</a:t>
          </a:r>
        </a:p>
      </dgm:t>
    </dgm:pt>
    <dgm:pt modelId="{D7FAFD40-1D75-4601-A51B-04C996407820}" type="parTrans" cxnId="{4011E99B-29BB-4045-9869-1A9B6748D6D8}">
      <dgm:prSet/>
      <dgm:spPr/>
      <dgm:t>
        <a:bodyPr/>
        <a:lstStyle/>
        <a:p>
          <a:endParaRPr lang="ru-RU"/>
        </a:p>
      </dgm:t>
    </dgm:pt>
    <dgm:pt modelId="{6B9A7EF0-02AC-4482-8399-E2DAA26E2E34}" type="sibTrans" cxnId="{4011E99B-29BB-4045-9869-1A9B6748D6D8}">
      <dgm:prSet/>
      <dgm:spPr/>
      <dgm:t>
        <a:bodyPr/>
        <a:lstStyle/>
        <a:p>
          <a:endParaRPr lang="ru-RU"/>
        </a:p>
      </dgm:t>
    </dgm:pt>
    <dgm:pt modelId="{C0D9D04F-0E66-4174-BDF5-6D44414ABCE5}" type="pres">
      <dgm:prSet presAssocID="{899C5EF0-50EA-4AFC-BB84-F3D60F23191D}" presName="Name0" presStyleCnt="0">
        <dgm:presLayoutVars>
          <dgm:chPref val="3"/>
          <dgm:dir/>
          <dgm:animLvl val="lvl"/>
          <dgm:resizeHandles/>
        </dgm:presLayoutVars>
      </dgm:prSet>
      <dgm:spPr/>
      <dgm:t>
        <a:bodyPr/>
        <a:lstStyle/>
        <a:p>
          <a:endParaRPr lang="ru-RU"/>
        </a:p>
      </dgm:t>
    </dgm:pt>
    <dgm:pt modelId="{0BE91E8A-77A6-472E-9ED7-5B49C8865A9B}" type="pres">
      <dgm:prSet presAssocID="{DCECE58B-BFF7-46C8-8BFA-C9D9B3B11411}" presName="horFlow" presStyleCnt="0"/>
      <dgm:spPr/>
    </dgm:pt>
    <dgm:pt modelId="{F58E315F-8097-4CF1-9B0E-DEA593148D60}" type="pres">
      <dgm:prSet presAssocID="{DCECE58B-BFF7-46C8-8BFA-C9D9B3B11411}" presName="bigChev" presStyleLbl="node1" presStyleIdx="0" presStyleCnt="1" custLinFactNeighborX="67240" custLinFactNeighborY="-11"/>
      <dgm:spPr/>
      <dgm:t>
        <a:bodyPr/>
        <a:lstStyle/>
        <a:p>
          <a:endParaRPr lang="ru-RU"/>
        </a:p>
      </dgm:t>
    </dgm:pt>
  </dgm:ptLst>
  <dgm:cxnLst>
    <dgm:cxn modelId="{4011E99B-29BB-4045-9869-1A9B6748D6D8}" srcId="{899C5EF0-50EA-4AFC-BB84-F3D60F23191D}" destId="{DCECE58B-BFF7-46C8-8BFA-C9D9B3B11411}" srcOrd="0" destOrd="0" parTransId="{D7FAFD40-1D75-4601-A51B-04C996407820}" sibTransId="{6B9A7EF0-02AC-4482-8399-E2DAA26E2E34}"/>
    <dgm:cxn modelId="{5C9031E7-5E37-4C7C-BE35-436B85523C3C}" type="presOf" srcId="{DCECE58B-BFF7-46C8-8BFA-C9D9B3B11411}" destId="{F58E315F-8097-4CF1-9B0E-DEA593148D60}" srcOrd="0" destOrd="0" presId="urn:microsoft.com/office/officeart/2005/8/layout/lProcess3"/>
    <dgm:cxn modelId="{31CA5764-0C34-4ACA-9A88-475049F3F438}" type="presOf" srcId="{899C5EF0-50EA-4AFC-BB84-F3D60F23191D}" destId="{C0D9D04F-0E66-4174-BDF5-6D44414ABCE5}" srcOrd="0" destOrd="0" presId="urn:microsoft.com/office/officeart/2005/8/layout/lProcess3"/>
    <dgm:cxn modelId="{7D7CC59A-00E4-428F-B671-6B5FE14F3E9F}" type="presParOf" srcId="{C0D9D04F-0E66-4174-BDF5-6D44414ABCE5}" destId="{0BE91E8A-77A6-472E-9ED7-5B49C8865A9B}" srcOrd="0" destOrd="0" presId="urn:microsoft.com/office/officeart/2005/8/layout/lProcess3"/>
    <dgm:cxn modelId="{5248A92D-1561-432D-A5CE-D983DFF5E540}" type="presParOf" srcId="{0BE91E8A-77A6-472E-9ED7-5B49C8865A9B}" destId="{F58E315F-8097-4CF1-9B0E-DEA593148D60}"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80D02-9F61-4B46-885E-57A94AF0399C}"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5EC3C7AF-89C3-4A3A-BF78-AE723500E6F7}">
      <dgm:prSet/>
      <dgm:spPr/>
      <dgm:t>
        <a:bodyPr/>
        <a:lstStyle/>
        <a:p>
          <a:pPr rtl="0"/>
          <a:r>
            <a:rPr lang="ru-RU" dirty="0"/>
            <a:t>8</a:t>
          </a:r>
        </a:p>
      </dgm:t>
    </dgm:pt>
    <dgm:pt modelId="{70E5FBA5-FB49-4084-8E77-8869A2E3986E}" type="parTrans" cxnId="{0CA39AEA-5980-4EB6-9B6B-FB21C3F521FF}">
      <dgm:prSet/>
      <dgm:spPr/>
      <dgm:t>
        <a:bodyPr/>
        <a:lstStyle/>
        <a:p>
          <a:endParaRPr lang="ru-RU"/>
        </a:p>
      </dgm:t>
    </dgm:pt>
    <dgm:pt modelId="{0355C3A9-A0AA-46F1-A9F0-FD134C8252CE}" type="sibTrans" cxnId="{0CA39AEA-5980-4EB6-9B6B-FB21C3F521FF}">
      <dgm:prSet/>
      <dgm:spPr/>
      <dgm:t>
        <a:bodyPr/>
        <a:lstStyle/>
        <a:p>
          <a:endParaRPr lang="ru-RU"/>
        </a:p>
      </dgm:t>
    </dgm:pt>
    <dgm:pt modelId="{79D49124-66A1-4217-88BD-FA96CC9993BC}" type="pres">
      <dgm:prSet presAssocID="{1AC80D02-9F61-4B46-885E-57A94AF0399C}" presName="Name0" presStyleCnt="0">
        <dgm:presLayoutVars>
          <dgm:chPref val="3"/>
          <dgm:dir/>
          <dgm:animLvl val="lvl"/>
          <dgm:resizeHandles/>
        </dgm:presLayoutVars>
      </dgm:prSet>
      <dgm:spPr/>
      <dgm:t>
        <a:bodyPr/>
        <a:lstStyle/>
        <a:p>
          <a:endParaRPr lang="ru-RU"/>
        </a:p>
      </dgm:t>
    </dgm:pt>
    <dgm:pt modelId="{FA95D5DE-2CEB-4FEB-B1DE-A11F20036174}" type="pres">
      <dgm:prSet presAssocID="{5EC3C7AF-89C3-4A3A-BF78-AE723500E6F7}" presName="horFlow" presStyleCnt="0"/>
      <dgm:spPr/>
    </dgm:pt>
    <dgm:pt modelId="{1D8BAF48-29C9-4015-80FC-F45A680063C9}" type="pres">
      <dgm:prSet presAssocID="{5EC3C7AF-89C3-4A3A-BF78-AE723500E6F7}" presName="bigChev" presStyleLbl="node1" presStyleIdx="0" presStyleCnt="1" custScaleX="57806" custScaleY="60591" custLinFactNeighborX="59350" custLinFactNeighborY="30568"/>
      <dgm:spPr/>
      <dgm:t>
        <a:bodyPr/>
        <a:lstStyle/>
        <a:p>
          <a:endParaRPr lang="ru-RU"/>
        </a:p>
      </dgm:t>
    </dgm:pt>
  </dgm:ptLst>
  <dgm:cxnLst>
    <dgm:cxn modelId="{BE7CFDBD-70C9-44A6-B3C8-F24A8AFF138E}" type="presOf" srcId="{1AC80D02-9F61-4B46-885E-57A94AF0399C}" destId="{79D49124-66A1-4217-88BD-FA96CC9993BC}" srcOrd="0" destOrd="0" presId="urn:microsoft.com/office/officeart/2005/8/layout/lProcess3"/>
    <dgm:cxn modelId="{0CA39AEA-5980-4EB6-9B6B-FB21C3F521FF}" srcId="{1AC80D02-9F61-4B46-885E-57A94AF0399C}" destId="{5EC3C7AF-89C3-4A3A-BF78-AE723500E6F7}" srcOrd="0" destOrd="0" parTransId="{70E5FBA5-FB49-4084-8E77-8869A2E3986E}" sibTransId="{0355C3A9-A0AA-46F1-A9F0-FD134C8252CE}"/>
    <dgm:cxn modelId="{E0866274-3B4E-44E7-AC25-0CEDD841A8AE}" type="presOf" srcId="{5EC3C7AF-89C3-4A3A-BF78-AE723500E6F7}" destId="{1D8BAF48-29C9-4015-80FC-F45A680063C9}" srcOrd="0" destOrd="0" presId="urn:microsoft.com/office/officeart/2005/8/layout/lProcess3"/>
    <dgm:cxn modelId="{C4D22568-5927-4C23-8CC2-07E95BEEFFE9}" type="presParOf" srcId="{79D49124-66A1-4217-88BD-FA96CC9993BC}" destId="{FA95D5DE-2CEB-4FEB-B1DE-A11F20036174}" srcOrd="0" destOrd="0" presId="urn:microsoft.com/office/officeart/2005/8/layout/lProcess3"/>
    <dgm:cxn modelId="{317B9487-AA6C-4566-9783-33FEB234CD7C}" type="presParOf" srcId="{FA95D5DE-2CEB-4FEB-B1DE-A11F20036174}" destId="{1D8BAF48-29C9-4015-80FC-F45A680063C9}"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80BD5BC-DF64-4540-836C-1258E9D354A4}"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6CB638C9-6E54-42FE-9BB5-447F8F71F8F5}">
      <dgm:prSet/>
      <dgm:spPr/>
      <dgm:t>
        <a:bodyPr/>
        <a:lstStyle/>
        <a:p>
          <a:pPr rtl="0"/>
          <a:r>
            <a:rPr lang="ru-RU" dirty="0"/>
            <a:t>26</a:t>
          </a:r>
        </a:p>
      </dgm:t>
    </dgm:pt>
    <dgm:pt modelId="{DB01CD30-D833-4BED-8187-05D605B8B30F}" type="parTrans" cxnId="{D67DF699-C77A-428A-A553-42FD29064AE6}">
      <dgm:prSet/>
      <dgm:spPr/>
      <dgm:t>
        <a:bodyPr/>
        <a:lstStyle/>
        <a:p>
          <a:endParaRPr lang="ru-RU"/>
        </a:p>
      </dgm:t>
    </dgm:pt>
    <dgm:pt modelId="{FC403D37-4079-4A07-9634-4274E3826F11}" type="sibTrans" cxnId="{D67DF699-C77A-428A-A553-42FD29064AE6}">
      <dgm:prSet/>
      <dgm:spPr/>
      <dgm:t>
        <a:bodyPr/>
        <a:lstStyle/>
        <a:p>
          <a:endParaRPr lang="ru-RU"/>
        </a:p>
      </dgm:t>
    </dgm:pt>
    <dgm:pt modelId="{9E569574-A82E-4822-A034-49F4BA32A8B8}" type="pres">
      <dgm:prSet presAssocID="{480BD5BC-DF64-4540-836C-1258E9D354A4}" presName="Name0" presStyleCnt="0">
        <dgm:presLayoutVars>
          <dgm:chPref val="3"/>
          <dgm:dir/>
          <dgm:animLvl val="lvl"/>
          <dgm:resizeHandles/>
        </dgm:presLayoutVars>
      </dgm:prSet>
      <dgm:spPr/>
      <dgm:t>
        <a:bodyPr/>
        <a:lstStyle/>
        <a:p>
          <a:endParaRPr lang="ru-RU"/>
        </a:p>
      </dgm:t>
    </dgm:pt>
    <dgm:pt modelId="{FBECDAA7-D412-46E1-B9B1-E4E24A406F92}" type="pres">
      <dgm:prSet presAssocID="{6CB638C9-6E54-42FE-9BB5-447F8F71F8F5}" presName="horFlow" presStyleCnt="0"/>
      <dgm:spPr/>
    </dgm:pt>
    <dgm:pt modelId="{D57C0639-D89C-494A-B304-CDC0622C781C}" type="pres">
      <dgm:prSet presAssocID="{6CB638C9-6E54-42FE-9BB5-447F8F71F8F5}" presName="bigChev" presStyleLbl="node1" presStyleIdx="0" presStyleCnt="1" custLinFactNeighborX="59350" custLinFactNeighborY="-11"/>
      <dgm:spPr/>
      <dgm:t>
        <a:bodyPr/>
        <a:lstStyle/>
        <a:p>
          <a:endParaRPr lang="ru-RU"/>
        </a:p>
      </dgm:t>
    </dgm:pt>
  </dgm:ptLst>
  <dgm:cxnLst>
    <dgm:cxn modelId="{3579F913-5462-4F60-98CF-D273686D8570}" type="presOf" srcId="{6CB638C9-6E54-42FE-9BB5-447F8F71F8F5}" destId="{D57C0639-D89C-494A-B304-CDC0622C781C}" srcOrd="0" destOrd="0" presId="urn:microsoft.com/office/officeart/2005/8/layout/lProcess3"/>
    <dgm:cxn modelId="{C4435BC5-50D9-4605-A714-6E1F4A30972A}" type="presOf" srcId="{480BD5BC-DF64-4540-836C-1258E9D354A4}" destId="{9E569574-A82E-4822-A034-49F4BA32A8B8}" srcOrd="0" destOrd="0" presId="urn:microsoft.com/office/officeart/2005/8/layout/lProcess3"/>
    <dgm:cxn modelId="{D67DF699-C77A-428A-A553-42FD29064AE6}" srcId="{480BD5BC-DF64-4540-836C-1258E9D354A4}" destId="{6CB638C9-6E54-42FE-9BB5-447F8F71F8F5}" srcOrd="0" destOrd="0" parTransId="{DB01CD30-D833-4BED-8187-05D605B8B30F}" sibTransId="{FC403D37-4079-4A07-9634-4274E3826F11}"/>
    <dgm:cxn modelId="{BACC2C47-012A-4650-B634-7BB66E2387A0}" type="presParOf" srcId="{9E569574-A82E-4822-A034-49F4BA32A8B8}" destId="{FBECDAA7-D412-46E1-B9B1-E4E24A406F92}" srcOrd="0" destOrd="0" presId="urn:microsoft.com/office/officeart/2005/8/layout/lProcess3"/>
    <dgm:cxn modelId="{5F93287B-7E8C-49DE-AE65-072FBCEFC4CB}" type="presParOf" srcId="{FBECDAA7-D412-46E1-B9B1-E4E24A406F92}" destId="{D57C0639-D89C-494A-B304-CDC0622C781C}" srcOrd="0"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A80F16D-D787-4E81-8113-DFD1EC9C1A25}"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5D44B683-EF98-4980-B8D4-93FFE5E519E2}">
      <dgm:prSet/>
      <dgm:spPr/>
      <dgm:t>
        <a:bodyPr/>
        <a:lstStyle/>
        <a:p>
          <a:pPr rtl="0"/>
          <a:r>
            <a:rPr lang="ru-RU" dirty="0"/>
            <a:t>27</a:t>
          </a:r>
        </a:p>
      </dgm:t>
    </dgm:pt>
    <dgm:pt modelId="{D315DB11-945C-4DBA-BBCE-46E06E1F0A9D}" type="parTrans" cxnId="{C31E096E-5194-42A0-9CF7-C9711CACF276}">
      <dgm:prSet/>
      <dgm:spPr/>
      <dgm:t>
        <a:bodyPr/>
        <a:lstStyle/>
        <a:p>
          <a:endParaRPr lang="ru-RU"/>
        </a:p>
      </dgm:t>
    </dgm:pt>
    <dgm:pt modelId="{87AB0100-1C8A-4A1B-AB1A-9D08F06823CA}" type="sibTrans" cxnId="{C31E096E-5194-42A0-9CF7-C9711CACF276}">
      <dgm:prSet/>
      <dgm:spPr/>
      <dgm:t>
        <a:bodyPr/>
        <a:lstStyle/>
        <a:p>
          <a:endParaRPr lang="ru-RU"/>
        </a:p>
      </dgm:t>
    </dgm:pt>
    <dgm:pt modelId="{DEC03AF9-37F3-45D7-8DC0-0658E82718E6}" type="pres">
      <dgm:prSet presAssocID="{FA80F16D-D787-4E81-8113-DFD1EC9C1A25}" presName="Name0" presStyleCnt="0">
        <dgm:presLayoutVars>
          <dgm:chPref val="3"/>
          <dgm:dir/>
          <dgm:animLvl val="lvl"/>
          <dgm:resizeHandles/>
        </dgm:presLayoutVars>
      </dgm:prSet>
      <dgm:spPr/>
      <dgm:t>
        <a:bodyPr/>
        <a:lstStyle/>
        <a:p>
          <a:endParaRPr lang="ru-RU"/>
        </a:p>
      </dgm:t>
    </dgm:pt>
    <dgm:pt modelId="{B1500B0F-D5DA-44C7-875C-ACDA2B6985FC}" type="pres">
      <dgm:prSet presAssocID="{5D44B683-EF98-4980-B8D4-93FFE5E519E2}" presName="horFlow" presStyleCnt="0"/>
      <dgm:spPr/>
    </dgm:pt>
    <dgm:pt modelId="{FAFDEF24-4C2F-40BF-B35D-99587D7DBE8B}" type="pres">
      <dgm:prSet presAssocID="{5D44B683-EF98-4980-B8D4-93FFE5E519E2}" presName="bigChev" presStyleLbl="node1" presStyleIdx="0" presStyleCnt="1" custLinFactNeighborX="67240" custLinFactNeighborY="-11"/>
      <dgm:spPr/>
      <dgm:t>
        <a:bodyPr/>
        <a:lstStyle/>
        <a:p>
          <a:endParaRPr lang="ru-RU"/>
        </a:p>
      </dgm:t>
    </dgm:pt>
  </dgm:ptLst>
  <dgm:cxnLst>
    <dgm:cxn modelId="{940B440D-8AFA-4FC6-A7FF-BCB59D2E2EDD}" type="presOf" srcId="{FA80F16D-D787-4E81-8113-DFD1EC9C1A25}" destId="{DEC03AF9-37F3-45D7-8DC0-0658E82718E6}" srcOrd="0" destOrd="0" presId="urn:microsoft.com/office/officeart/2005/8/layout/lProcess3"/>
    <dgm:cxn modelId="{C31E096E-5194-42A0-9CF7-C9711CACF276}" srcId="{FA80F16D-D787-4E81-8113-DFD1EC9C1A25}" destId="{5D44B683-EF98-4980-B8D4-93FFE5E519E2}" srcOrd="0" destOrd="0" parTransId="{D315DB11-945C-4DBA-BBCE-46E06E1F0A9D}" sibTransId="{87AB0100-1C8A-4A1B-AB1A-9D08F06823CA}"/>
    <dgm:cxn modelId="{2A28D34B-CC91-4980-B710-CE65C1C03B4E}" type="presOf" srcId="{5D44B683-EF98-4980-B8D4-93FFE5E519E2}" destId="{FAFDEF24-4C2F-40BF-B35D-99587D7DBE8B}" srcOrd="0" destOrd="0" presId="urn:microsoft.com/office/officeart/2005/8/layout/lProcess3"/>
    <dgm:cxn modelId="{D35EFE40-850B-4C37-85A2-D7789D6A6531}" type="presParOf" srcId="{DEC03AF9-37F3-45D7-8DC0-0658E82718E6}" destId="{B1500B0F-D5DA-44C7-875C-ACDA2B6985FC}" srcOrd="0" destOrd="0" presId="urn:microsoft.com/office/officeart/2005/8/layout/lProcess3"/>
    <dgm:cxn modelId="{5E9B0EBF-3ECB-4FAD-8191-57DEE190F14E}" type="presParOf" srcId="{B1500B0F-D5DA-44C7-875C-ACDA2B6985FC}" destId="{FAFDEF24-4C2F-40BF-B35D-99587D7DBE8B}"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61B48A1-986C-4E5D-A151-2DF20AE22BA2}"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CE5C9D71-D771-4885-9F45-AD7CCCE2E39B}">
      <dgm:prSet/>
      <dgm:spPr/>
      <dgm:t>
        <a:bodyPr/>
        <a:lstStyle/>
        <a:p>
          <a:pPr rtl="0"/>
          <a:r>
            <a:rPr lang="ru-RU" dirty="0"/>
            <a:t>28</a:t>
          </a:r>
        </a:p>
      </dgm:t>
    </dgm:pt>
    <dgm:pt modelId="{3179B5D4-64BF-4017-9C55-4866C57E0B3F}" type="parTrans" cxnId="{43FD0FF9-ACD0-4812-8F4D-EA4F01D603B4}">
      <dgm:prSet/>
      <dgm:spPr/>
      <dgm:t>
        <a:bodyPr/>
        <a:lstStyle/>
        <a:p>
          <a:endParaRPr lang="ru-RU"/>
        </a:p>
      </dgm:t>
    </dgm:pt>
    <dgm:pt modelId="{32AB7211-7616-4C65-B765-380BBD23A6C9}" type="sibTrans" cxnId="{43FD0FF9-ACD0-4812-8F4D-EA4F01D603B4}">
      <dgm:prSet/>
      <dgm:spPr/>
      <dgm:t>
        <a:bodyPr/>
        <a:lstStyle/>
        <a:p>
          <a:endParaRPr lang="ru-RU"/>
        </a:p>
      </dgm:t>
    </dgm:pt>
    <dgm:pt modelId="{10D9407D-92C7-4837-B17E-AC281CF626B8}" type="pres">
      <dgm:prSet presAssocID="{261B48A1-986C-4E5D-A151-2DF20AE22BA2}" presName="Name0" presStyleCnt="0">
        <dgm:presLayoutVars>
          <dgm:chPref val="3"/>
          <dgm:dir/>
          <dgm:animLvl val="lvl"/>
          <dgm:resizeHandles/>
        </dgm:presLayoutVars>
      </dgm:prSet>
      <dgm:spPr/>
      <dgm:t>
        <a:bodyPr/>
        <a:lstStyle/>
        <a:p>
          <a:endParaRPr lang="ru-RU"/>
        </a:p>
      </dgm:t>
    </dgm:pt>
    <dgm:pt modelId="{C1CAF1ED-87C4-422A-AF5D-94212EC8D4E1}" type="pres">
      <dgm:prSet presAssocID="{CE5C9D71-D771-4885-9F45-AD7CCCE2E39B}" presName="horFlow" presStyleCnt="0"/>
      <dgm:spPr/>
    </dgm:pt>
    <dgm:pt modelId="{DC6911A5-8ACE-4BD8-830F-B42ED79DB458}" type="pres">
      <dgm:prSet presAssocID="{CE5C9D71-D771-4885-9F45-AD7CCCE2E39B}" presName="bigChev" presStyleLbl="node1" presStyleIdx="0" presStyleCnt="1" custLinFactNeighborX="59350" custLinFactNeighborY="-11"/>
      <dgm:spPr/>
      <dgm:t>
        <a:bodyPr/>
        <a:lstStyle/>
        <a:p>
          <a:endParaRPr lang="ru-RU"/>
        </a:p>
      </dgm:t>
    </dgm:pt>
  </dgm:ptLst>
  <dgm:cxnLst>
    <dgm:cxn modelId="{43FD0FF9-ACD0-4812-8F4D-EA4F01D603B4}" srcId="{261B48A1-986C-4E5D-A151-2DF20AE22BA2}" destId="{CE5C9D71-D771-4885-9F45-AD7CCCE2E39B}" srcOrd="0" destOrd="0" parTransId="{3179B5D4-64BF-4017-9C55-4866C57E0B3F}" sibTransId="{32AB7211-7616-4C65-B765-380BBD23A6C9}"/>
    <dgm:cxn modelId="{3A83B9A2-3B94-4C88-9C50-BDF53EB806C1}" type="presOf" srcId="{CE5C9D71-D771-4885-9F45-AD7CCCE2E39B}" destId="{DC6911A5-8ACE-4BD8-830F-B42ED79DB458}" srcOrd="0" destOrd="0" presId="urn:microsoft.com/office/officeart/2005/8/layout/lProcess3"/>
    <dgm:cxn modelId="{50F3DEB7-89E7-4F75-B652-B7A42C92A990}" type="presOf" srcId="{261B48A1-986C-4E5D-A151-2DF20AE22BA2}" destId="{10D9407D-92C7-4837-B17E-AC281CF626B8}" srcOrd="0" destOrd="0" presId="urn:microsoft.com/office/officeart/2005/8/layout/lProcess3"/>
    <dgm:cxn modelId="{854B9B6A-CBB1-4C41-AAF7-209D2E82DFEE}" type="presParOf" srcId="{10D9407D-92C7-4837-B17E-AC281CF626B8}" destId="{C1CAF1ED-87C4-422A-AF5D-94212EC8D4E1}" srcOrd="0" destOrd="0" presId="urn:microsoft.com/office/officeart/2005/8/layout/lProcess3"/>
    <dgm:cxn modelId="{433259BB-12D8-4524-B383-7D17DF0D17C8}" type="presParOf" srcId="{C1CAF1ED-87C4-422A-AF5D-94212EC8D4E1}" destId="{DC6911A5-8ACE-4BD8-830F-B42ED79DB458}"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C10D51A-0015-4217-A4A5-B006E982C1C1}"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DBB51638-5949-487D-B955-7A4C452807FC}">
      <dgm:prSet/>
      <dgm:spPr/>
      <dgm:t>
        <a:bodyPr/>
        <a:lstStyle/>
        <a:p>
          <a:pPr rtl="0"/>
          <a:r>
            <a:rPr lang="ru-RU" dirty="0"/>
            <a:t>29</a:t>
          </a:r>
        </a:p>
      </dgm:t>
    </dgm:pt>
    <dgm:pt modelId="{EE8517DD-A697-4046-9347-5DBA68F61AA0}" type="parTrans" cxnId="{F7B8D48B-D96A-4DFA-8B34-D89BA2AE96A8}">
      <dgm:prSet/>
      <dgm:spPr/>
      <dgm:t>
        <a:bodyPr/>
        <a:lstStyle/>
        <a:p>
          <a:endParaRPr lang="ru-RU"/>
        </a:p>
      </dgm:t>
    </dgm:pt>
    <dgm:pt modelId="{8135B9E3-6712-4F78-91C6-A35DDD81D190}" type="sibTrans" cxnId="{F7B8D48B-D96A-4DFA-8B34-D89BA2AE96A8}">
      <dgm:prSet/>
      <dgm:spPr/>
      <dgm:t>
        <a:bodyPr/>
        <a:lstStyle/>
        <a:p>
          <a:endParaRPr lang="ru-RU"/>
        </a:p>
      </dgm:t>
    </dgm:pt>
    <dgm:pt modelId="{B537E17D-4397-4267-ADF5-DB1747750A13}" type="pres">
      <dgm:prSet presAssocID="{5C10D51A-0015-4217-A4A5-B006E982C1C1}" presName="Name0" presStyleCnt="0">
        <dgm:presLayoutVars>
          <dgm:chPref val="3"/>
          <dgm:dir/>
          <dgm:animLvl val="lvl"/>
          <dgm:resizeHandles/>
        </dgm:presLayoutVars>
      </dgm:prSet>
      <dgm:spPr/>
      <dgm:t>
        <a:bodyPr/>
        <a:lstStyle/>
        <a:p>
          <a:endParaRPr lang="ru-RU"/>
        </a:p>
      </dgm:t>
    </dgm:pt>
    <dgm:pt modelId="{54625CD6-F657-4348-A588-CF00C81965F4}" type="pres">
      <dgm:prSet presAssocID="{DBB51638-5949-487D-B955-7A4C452807FC}" presName="horFlow" presStyleCnt="0"/>
      <dgm:spPr/>
    </dgm:pt>
    <dgm:pt modelId="{0208F358-D17D-45A5-A617-E2F176A5D9F1}" type="pres">
      <dgm:prSet presAssocID="{DBB51638-5949-487D-B955-7A4C452807FC}" presName="bigChev" presStyleLbl="node1" presStyleIdx="0" presStyleCnt="1" custLinFactNeighborX="59350" custLinFactNeighborY="-11"/>
      <dgm:spPr/>
      <dgm:t>
        <a:bodyPr/>
        <a:lstStyle/>
        <a:p>
          <a:endParaRPr lang="ru-RU"/>
        </a:p>
      </dgm:t>
    </dgm:pt>
  </dgm:ptLst>
  <dgm:cxnLst>
    <dgm:cxn modelId="{21DA8CEE-49F6-46FA-BE00-C4A0E9987FCB}" type="presOf" srcId="{DBB51638-5949-487D-B955-7A4C452807FC}" destId="{0208F358-D17D-45A5-A617-E2F176A5D9F1}" srcOrd="0" destOrd="0" presId="urn:microsoft.com/office/officeart/2005/8/layout/lProcess3"/>
    <dgm:cxn modelId="{F7B8D48B-D96A-4DFA-8B34-D89BA2AE96A8}" srcId="{5C10D51A-0015-4217-A4A5-B006E982C1C1}" destId="{DBB51638-5949-487D-B955-7A4C452807FC}" srcOrd="0" destOrd="0" parTransId="{EE8517DD-A697-4046-9347-5DBA68F61AA0}" sibTransId="{8135B9E3-6712-4F78-91C6-A35DDD81D190}"/>
    <dgm:cxn modelId="{B4B5208D-0370-4908-BB21-87842E8AF0D9}" type="presOf" srcId="{5C10D51A-0015-4217-A4A5-B006E982C1C1}" destId="{B537E17D-4397-4267-ADF5-DB1747750A13}" srcOrd="0" destOrd="0" presId="urn:microsoft.com/office/officeart/2005/8/layout/lProcess3"/>
    <dgm:cxn modelId="{F9726D06-CFDD-452C-BB42-D3B7AF51012C}" type="presParOf" srcId="{B537E17D-4397-4267-ADF5-DB1747750A13}" destId="{54625CD6-F657-4348-A588-CF00C81965F4}" srcOrd="0" destOrd="0" presId="urn:microsoft.com/office/officeart/2005/8/layout/lProcess3"/>
    <dgm:cxn modelId="{F703841E-A04D-4CF7-AD18-EB1439BD5FC7}" type="presParOf" srcId="{54625CD6-F657-4348-A588-CF00C81965F4}" destId="{0208F358-D17D-45A5-A617-E2F176A5D9F1}"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FA8BC53-FB90-42F9-BE94-C1A496FD935B}"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F5126368-D5E8-4D2A-A831-C954F9151639}">
      <dgm:prSet/>
      <dgm:spPr/>
      <dgm:t>
        <a:bodyPr/>
        <a:lstStyle/>
        <a:p>
          <a:pPr rtl="0"/>
          <a:r>
            <a:rPr lang="ru-RU" dirty="0"/>
            <a:t>30</a:t>
          </a:r>
        </a:p>
      </dgm:t>
    </dgm:pt>
    <dgm:pt modelId="{8B332204-C7C2-446B-9A31-BACB82C9CCB2}" type="parTrans" cxnId="{D0C15740-88CE-49F3-B110-3BA4978B42B7}">
      <dgm:prSet/>
      <dgm:spPr/>
      <dgm:t>
        <a:bodyPr/>
        <a:lstStyle/>
        <a:p>
          <a:endParaRPr lang="ru-RU"/>
        </a:p>
      </dgm:t>
    </dgm:pt>
    <dgm:pt modelId="{43D2BD6D-957F-4F69-A0BD-E5154CD61706}" type="sibTrans" cxnId="{D0C15740-88CE-49F3-B110-3BA4978B42B7}">
      <dgm:prSet/>
      <dgm:spPr/>
      <dgm:t>
        <a:bodyPr/>
        <a:lstStyle/>
        <a:p>
          <a:endParaRPr lang="ru-RU"/>
        </a:p>
      </dgm:t>
    </dgm:pt>
    <dgm:pt modelId="{71A33B82-CDD9-472A-8B0B-60A293125C17}" type="pres">
      <dgm:prSet presAssocID="{BFA8BC53-FB90-42F9-BE94-C1A496FD935B}" presName="Name0" presStyleCnt="0">
        <dgm:presLayoutVars>
          <dgm:chPref val="3"/>
          <dgm:dir/>
          <dgm:animLvl val="lvl"/>
          <dgm:resizeHandles/>
        </dgm:presLayoutVars>
      </dgm:prSet>
      <dgm:spPr/>
      <dgm:t>
        <a:bodyPr/>
        <a:lstStyle/>
        <a:p>
          <a:endParaRPr lang="ru-RU"/>
        </a:p>
      </dgm:t>
    </dgm:pt>
    <dgm:pt modelId="{29ACBE14-BD25-42BC-BB57-8E46A906003B}" type="pres">
      <dgm:prSet presAssocID="{F5126368-D5E8-4D2A-A831-C954F9151639}" presName="horFlow" presStyleCnt="0"/>
      <dgm:spPr/>
    </dgm:pt>
    <dgm:pt modelId="{74144D0C-51C7-4701-9CF6-82D995D26B25}" type="pres">
      <dgm:prSet presAssocID="{F5126368-D5E8-4D2A-A831-C954F9151639}" presName="bigChev" presStyleLbl="node1" presStyleIdx="0" presStyleCnt="1" custLinFactNeighborX="67240" custLinFactNeighborY="-11"/>
      <dgm:spPr/>
      <dgm:t>
        <a:bodyPr/>
        <a:lstStyle/>
        <a:p>
          <a:endParaRPr lang="ru-RU"/>
        </a:p>
      </dgm:t>
    </dgm:pt>
  </dgm:ptLst>
  <dgm:cxnLst>
    <dgm:cxn modelId="{96FD7035-D2F8-4647-84AE-ABD67A9D3906}" type="presOf" srcId="{F5126368-D5E8-4D2A-A831-C954F9151639}" destId="{74144D0C-51C7-4701-9CF6-82D995D26B25}" srcOrd="0" destOrd="0" presId="urn:microsoft.com/office/officeart/2005/8/layout/lProcess3"/>
    <dgm:cxn modelId="{D0C15740-88CE-49F3-B110-3BA4978B42B7}" srcId="{BFA8BC53-FB90-42F9-BE94-C1A496FD935B}" destId="{F5126368-D5E8-4D2A-A831-C954F9151639}" srcOrd="0" destOrd="0" parTransId="{8B332204-C7C2-446B-9A31-BACB82C9CCB2}" sibTransId="{43D2BD6D-957F-4F69-A0BD-E5154CD61706}"/>
    <dgm:cxn modelId="{C782D375-D44F-4277-A9B0-013B21E3C0BD}" type="presOf" srcId="{BFA8BC53-FB90-42F9-BE94-C1A496FD935B}" destId="{71A33B82-CDD9-472A-8B0B-60A293125C17}" srcOrd="0" destOrd="0" presId="urn:microsoft.com/office/officeart/2005/8/layout/lProcess3"/>
    <dgm:cxn modelId="{AB4F62CC-9417-4BFD-9C11-E3F41E1BA501}" type="presParOf" srcId="{71A33B82-CDD9-472A-8B0B-60A293125C17}" destId="{29ACBE14-BD25-42BC-BB57-8E46A906003B}" srcOrd="0" destOrd="0" presId="urn:microsoft.com/office/officeart/2005/8/layout/lProcess3"/>
    <dgm:cxn modelId="{A4A127C0-520C-4550-9B2E-3FAE5944C98C}" type="presParOf" srcId="{29ACBE14-BD25-42BC-BB57-8E46A906003B}" destId="{74144D0C-51C7-4701-9CF6-82D995D26B25}"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AAB92D7-31A6-459C-B39D-F8C1D09CBAD0}"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397778FF-5F0F-4FA9-B622-AE4CF7A94407}">
      <dgm:prSet/>
      <dgm:spPr/>
      <dgm:t>
        <a:bodyPr/>
        <a:lstStyle/>
        <a:p>
          <a:pPr rtl="0"/>
          <a:r>
            <a:rPr lang="ru-RU" dirty="0"/>
            <a:t>31</a:t>
          </a:r>
        </a:p>
      </dgm:t>
    </dgm:pt>
    <dgm:pt modelId="{2B469CC2-84DE-4178-8C3D-A12910160927}" type="parTrans" cxnId="{526C5DFF-A3B4-4E6F-B513-3EB8344BC36C}">
      <dgm:prSet/>
      <dgm:spPr/>
      <dgm:t>
        <a:bodyPr/>
        <a:lstStyle/>
        <a:p>
          <a:endParaRPr lang="ru-RU"/>
        </a:p>
      </dgm:t>
    </dgm:pt>
    <dgm:pt modelId="{483B1CCD-4F9D-4719-8D72-D61B60944BDC}" type="sibTrans" cxnId="{526C5DFF-A3B4-4E6F-B513-3EB8344BC36C}">
      <dgm:prSet/>
      <dgm:spPr/>
      <dgm:t>
        <a:bodyPr/>
        <a:lstStyle/>
        <a:p>
          <a:endParaRPr lang="ru-RU"/>
        </a:p>
      </dgm:t>
    </dgm:pt>
    <dgm:pt modelId="{E90ED881-28E4-4F2B-9148-D68AE3CDB5C6}" type="pres">
      <dgm:prSet presAssocID="{AAAB92D7-31A6-459C-B39D-F8C1D09CBAD0}" presName="Name0" presStyleCnt="0">
        <dgm:presLayoutVars>
          <dgm:chPref val="3"/>
          <dgm:dir/>
          <dgm:animLvl val="lvl"/>
          <dgm:resizeHandles/>
        </dgm:presLayoutVars>
      </dgm:prSet>
      <dgm:spPr/>
      <dgm:t>
        <a:bodyPr/>
        <a:lstStyle/>
        <a:p>
          <a:endParaRPr lang="ru-RU"/>
        </a:p>
      </dgm:t>
    </dgm:pt>
    <dgm:pt modelId="{D52AFC7F-9B20-49D8-B602-7BF02109AC3F}" type="pres">
      <dgm:prSet presAssocID="{397778FF-5F0F-4FA9-B622-AE4CF7A94407}" presName="horFlow" presStyleCnt="0"/>
      <dgm:spPr/>
    </dgm:pt>
    <dgm:pt modelId="{1E86F672-A628-4D46-A0AE-924DEAF7806C}" type="pres">
      <dgm:prSet presAssocID="{397778FF-5F0F-4FA9-B622-AE4CF7A94407}" presName="bigChev" presStyleLbl="node1" presStyleIdx="0" presStyleCnt="1" custLinFactNeighborX="59350" custLinFactNeighborY="-11"/>
      <dgm:spPr/>
      <dgm:t>
        <a:bodyPr/>
        <a:lstStyle/>
        <a:p>
          <a:endParaRPr lang="ru-RU"/>
        </a:p>
      </dgm:t>
    </dgm:pt>
  </dgm:ptLst>
  <dgm:cxnLst>
    <dgm:cxn modelId="{526C5DFF-A3B4-4E6F-B513-3EB8344BC36C}" srcId="{AAAB92D7-31A6-459C-B39D-F8C1D09CBAD0}" destId="{397778FF-5F0F-4FA9-B622-AE4CF7A94407}" srcOrd="0" destOrd="0" parTransId="{2B469CC2-84DE-4178-8C3D-A12910160927}" sibTransId="{483B1CCD-4F9D-4719-8D72-D61B60944BDC}"/>
    <dgm:cxn modelId="{9B79DF24-DE25-4BB9-BBB3-47403308164C}" type="presOf" srcId="{AAAB92D7-31A6-459C-B39D-F8C1D09CBAD0}" destId="{E90ED881-28E4-4F2B-9148-D68AE3CDB5C6}" srcOrd="0" destOrd="0" presId="urn:microsoft.com/office/officeart/2005/8/layout/lProcess3"/>
    <dgm:cxn modelId="{D8612E97-AA00-47A5-8911-BE427186C9A5}" type="presOf" srcId="{397778FF-5F0F-4FA9-B622-AE4CF7A94407}" destId="{1E86F672-A628-4D46-A0AE-924DEAF7806C}" srcOrd="0" destOrd="0" presId="urn:microsoft.com/office/officeart/2005/8/layout/lProcess3"/>
    <dgm:cxn modelId="{72CF6715-C0BC-4850-8B72-88EC390C40E0}" type="presParOf" srcId="{E90ED881-28E4-4F2B-9148-D68AE3CDB5C6}" destId="{D52AFC7F-9B20-49D8-B602-7BF02109AC3F}" srcOrd="0" destOrd="0" presId="urn:microsoft.com/office/officeart/2005/8/layout/lProcess3"/>
    <dgm:cxn modelId="{4442A2C5-DF82-458A-A3A9-69721FAEBA5D}" type="presParOf" srcId="{D52AFC7F-9B20-49D8-B602-7BF02109AC3F}" destId="{1E86F672-A628-4D46-A0AE-924DEAF7806C}"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0840878-2FBC-4B40-8F3F-61F0743D4F27}"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85A1C582-208B-4F8C-A247-27DEB3534B09}">
      <dgm:prSet/>
      <dgm:spPr/>
      <dgm:t>
        <a:bodyPr/>
        <a:lstStyle/>
        <a:p>
          <a:pPr rtl="0"/>
          <a:r>
            <a:rPr lang="ru-RU" dirty="0"/>
            <a:t>32</a:t>
          </a:r>
        </a:p>
      </dgm:t>
    </dgm:pt>
    <dgm:pt modelId="{247C740A-D365-4A1E-A413-F390902C187A}" type="parTrans" cxnId="{4AF42888-4E66-4D55-8B9E-88D3DAE9BEFA}">
      <dgm:prSet/>
      <dgm:spPr/>
      <dgm:t>
        <a:bodyPr/>
        <a:lstStyle/>
        <a:p>
          <a:endParaRPr lang="ru-RU"/>
        </a:p>
      </dgm:t>
    </dgm:pt>
    <dgm:pt modelId="{4EA35CC6-300A-42A4-8B9C-D201252A3263}" type="sibTrans" cxnId="{4AF42888-4E66-4D55-8B9E-88D3DAE9BEFA}">
      <dgm:prSet/>
      <dgm:spPr/>
      <dgm:t>
        <a:bodyPr/>
        <a:lstStyle/>
        <a:p>
          <a:endParaRPr lang="ru-RU"/>
        </a:p>
      </dgm:t>
    </dgm:pt>
    <dgm:pt modelId="{0EBD9737-43E5-4F02-850D-9916CB6554D8}" type="pres">
      <dgm:prSet presAssocID="{B0840878-2FBC-4B40-8F3F-61F0743D4F27}" presName="Name0" presStyleCnt="0">
        <dgm:presLayoutVars>
          <dgm:chPref val="3"/>
          <dgm:dir/>
          <dgm:animLvl val="lvl"/>
          <dgm:resizeHandles/>
        </dgm:presLayoutVars>
      </dgm:prSet>
      <dgm:spPr/>
      <dgm:t>
        <a:bodyPr/>
        <a:lstStyle/>
        <a:p>
          <a:endParaRPr lang="ru-RU"/>
        </a:p>
      </dgm:t>
    </dgm:pt>
    <dgm:pt modelId="{1EB1AA72-B045-454E-9878-EE1563D4C88E}" type="pres">
      <dgm:prSet presAssocID="{85A1C582-208B-4F8C-A247-27DEB3534B09}" presName="horFlow" presStyleCnt="0"/>
      <dgm:spPr/>
    </dgm:pt>
    <dgm:pt modelId="{19FC969D-6BCD-43EE-954A-3C2C1B8BB7DF}" type="pres">
      <dgm:prSet presAssocID="{85A1C582-208B-4F8C-A247-27DEB3534B09}" presName="bigChev" presStyleLbl="node1" presStyleIdx="0" presStyleCnt="1" custLinFactNeighborX="67240" custLinFactNeighborY="-19736"/>
      <dgm:spPr/>
      <dgm:t>
        <a:bodyPr/>
        <a:lstStyle/>
        <a:p>
          <a:endParaRPr lang="ru-RU"/>
        </a:p>
      </dgm:t>
    </dgm:pt>
  </dgm:ptLst>
  <dgm:cxnLst>
    <dgm:cxn modelId="{9970299B-EF46-4C53-A429-2DF130EE17E0}" type="presOf" srcId="{B0840878-2FBC-4B40-8F3F-61F0743D4F27}" destId="{0EBD9737-43E5-4F02-850D-9916CB6554D8}" srcOrd="0" destOrd="0" presId="urn:microsoft.com/office/officeart/2005/8/layout/lProcess3"/>
    <dgm:cxn modelId="{5500B34E-E45D-4E7C-AD1F-DA964AE5487B}" type="presOf" srcId="{85A1C582-208B-4F8C-A247-27DEB3534B09}" destId="{19FC969D-6BCD-43EE-954A-3C2C1B8BB7DF}" srcOrd="0" destOrd="0" presId="urn:microsoft.com/office/officeart/2005/8/layout/lProcess3"/>
    <dgm:cxn modelId="{4AF42888-4E66-4D55-8B9E-88D3DAE9BEFA}" srcId="{B0840878-2FBC-4B40-8F3F-61F0743D4F27}" destId="{85A1C582-208B-4F8C-A247-27DEB3534B09}" srcOrd="0" destOrd="0" parTransId="{247C740A-D365-4A1E-A413-F390902C187A}" sibTransId="{4EA35CC6-300A-42A4-8B9C-D201252A3263}"/>
    <dgm:cxn modelId="{C400C4BA-53F0-4A0A-9063-796DB98F9CE3}" type="presParOf" srcId="{0EBD9737-43E5-4F02-850D-9916CB6554D8}" destId="{1EB1AA72-B045-454E-9878-EE1563D4C88E}" srcOrd="0" destOrd="0" presId="urn:microsoft.com/office/officeart/2005/8/layout/lProcess3"/>
    <dgm:cxn modelId="{279E199A-956C-4634-B490-C73EBC216389}" type="presParOf" srcId="{1EB1AA72-B045-454E-9878-EE1563D4C88E}" destId="{19FC969D-6BCD-43EE-954A-3C2C1B8BB7D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0840878-2FBC-4B40-8F3F-61F0743D4F27}"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85A1C582-208B-4F8C-A247-27DEB3534B09}">
      <dgm:prSet/>
      <dgm:spPr/>
      <dgm:t>
        <a:bodyPr/>
        <a:lstStyle/>
        <a:p>
          <a:pPr rtl="0"/>
          <a:r>
            <a:rPr lang="ru-RU" dirty="0"/>
            <a:t>33</a:t>
          </a:r>
        </a:p>
      </dgm:t>
    </dgm:pt>
    <dgm:pt modelId="{247C740A-D365-4A1E-A413-F390902C187A}" type="parTrans" cxnId="{4AF42888-4E66-4D55-8B9E-88D3DAE9BEFA}">
      <dgm:prSet/>
      <dgm:spPr/>
      <dgm:t>
        <a:bodyPr/>
        <a:lstStyle/>
        <a:p>
          <a:endParaRPr lang="ru-RU"/>
        </a:p>
      </dgm:t>
    </dgm:pt>
    <dgm:pt modelId="{4EA35CC6-300A-42A4-8B9C-D201252A3263}" type="sibTrans" cxnId="{4AF42888-4E66-4D55-8B9E-88D3DAE9BEFA}">
      <dgm:prSet/>
      <dgm:spPr/>
      <dgm:t>
        <a:bodyPr/>
        <a:lstStyle/>
        <a:p>
          <a:endParaRPr lang="ru-RU"/>
        </a:p>
      </dgm:t>
    </dgm:pt>
    <dgm:pt modelId="{0EBD9737-43E5-4F02-850D-9916CB6554D8}" type="pres">
      <dgm:prSet presAssocID="{B0840878-2FBC-4B40-8F3F-61F0743D4F27}" presName="Name0" presStyleCnt="0">
        <dgm:presLayoutVars>
          <dgm:chPref val="3"/>
          <dgm:dir/>
          <dgm:animLvl val="lvl"/>
          <dgm:resizeHandles/>
        </dgm:presLayoutVars>
      </dgm:prSet>
      <dgm:spPr/>
      <dgm:t>
        <a:bodyPr/>
        <a:lstStyle/>
        <a:p>
          <a:endParaRPr lang="ru-RU"/>
        </a:p>
      </dgm:t>
    </dgm:pt>
    <dgm:pt modelId="{1EB1AA72-B045-454E-9878-EE1563D4C88E}" type="pres">
      <dgm:prSet presAssocID="{85A1C582-208B-4F8C-A247-27DEB3534B09}" presName="horFlow" presStyleCnt="0"/>
      <dgm:spPr/>
    </dgm:pt>
    <dgm:pt modelId="{19FC969D-6BCD-43EE-954A-3C2C1B8BB7DF}" type="pres">
      <dgm:prSet presAssocID="{85A1C582-208B-4F8C-A247-27DEB3534B09}" presName="bigChev" presStyleLbl="node1" presStyleIdx="0" presStyleCnt="1" custLinFactNeighborX="67240" custLinFactNeighborY="-19736"/>
      <dgm:spPr/>
      <dgm:t>
        <a:bodyPr/>
        <a:lstStyle/>
        <a:p>
          <a:endParaRPr lang="ru-RU"/>
        </a:p>
      </dgm:t>
    </dgm:pt>
  </dgm:ptLst>
  <dgm:cxnLst>
    <dgm:cxn modelId="{9970299B-EF46-4C53-A429-2DF130EE17E0}" type="presOf" srcId="{B0840878-2FBC-4B40-8F3F-61F0743D4F27}" destId="{0EBD9737-43E5-4F02-850D-9916CB6554D8}" srcOrd="0" destOrd="0" presId="urn:microsoft.com/office/officeart/2005/8/layout/lProcess3"/>
    <dgm:cxn modelId="{5500B34E-E45D-4E7C-AD1F-DA964AE5487B}" type="presOf" srcId="{85A1C582-208B-4F8C-A247-27DEB3534B09}" destId="{19FC969D-6BCD-43EE-954A-3C2C1B8BB7DF}" srcOrd="0" destOrd="0" presId="urn:microsoft.com/office/officeart/2005/8/layout/lProcess3"/>
    <dgm:cxn modelId="{4AF42888-4E66-4D55-8B9E-88D3DAE9BEFA}" srcId="{B0840878-2FBC-4B40-8F3F-61F0743D4F27}" destId="{85A1C582-208B-4F8C-A247-27DEB3534B09}" srcOrd="0" destOrd="0" parTransId="{247C740A-D365-4A1E-A413-F390902C187A}" sibTransId="{4EA35CC6-300A-42A4-8B9C-D201252A3263}"/>
    <dgm:cxn modelId="{C400C4BA-53F0-4A0A-9063-796DB98F9CE3}" type="presParOf" srcId="{0EBD9737-43E5-4F02-850D-9916CB6554D8}" destId="{1EB1AA72-B045-454E-9878-EE1563D4C88E}" srcOrd="0" destOrd="0" presId="urn:microsoft.com/office/officeart/2005/8/layout/lProcess3"/>
    <dgm:cxn modelId="{279E199A-956C-4634-B490-C73EBC216389}" type="presParOf" srcId="{1EB1AA72-B045-454E-9878-EE1563D4C88E}" destId="{19FC969D-6BCD-43EE-954A-3C2C1B8BB7D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0840878-2FBC-4B40-8F3F-61F0743D4F27}"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85A1C582-208B-4F8C-A247-27DEB3534B09}">
      <dgm:prSet/>
      <dgm:spPr/>
      <dgm:t>
        <a:bodyPr/>
        <a:lstStyle/>
        <a:p>
          <a:pPr rtl="0"/>
          <a:r>
            <a:rPr lang="ru-RU" dirty="0"/>
            <a:t>34</a:t>
          </a:r>
        </a:p>
      </dgm:t>
    </dgm:pt>
    <dgm:pt modelId="{247C740A-D365-4A1E-A413-F390902C187A}" type="parTrans" cxnId="{4AF42888-4E66-4D55-8B9E-88D3DAE9BEFA}">
      <dgm:prSet/>
      <dgm:spPr/>
      <dgm:t>
        <a:bodyPr/>
        <a:lstStyle/>
        <a:p>
          <a:endParaRPr lang="ru-RU"/>
        </a:p>
      </dgm:t>
    </dgm:pt>
    <dgm:pt modelId="{4EA35CC6-300A-42A4-8B9C-D201252A3263}" type="sibTrans" cxnId="{4AF42888-4E66-4D55-8B9E-88D3DAE9BEFA}">
      <dgm:prSet/>
      <dgm:spPr/>
      <dgm:t>
        <a:bodyPr/>
        <a:lstStyle/>
        <a:p>
          <a:endParaRPr lang="ru-RU"/>
        </a:p>
      </dgm:t>
    </dgm:pt>
    <dgm:pt modelId="{0EBD9737-43E5-4F02-850D-9916CB6554D8}" type="pres">
      <dgm:prSet presAssocID="{B0840878-2FBC-4B40-8F3F-61F0743D4F27}" presName="Name0" presStyleCnt="0">
        <dgm:presLayoutVars>
          <dgm:chPref val="3"/>
          <dgm:dir/>
          <dgm:animLvl val="lvl"/>
          <dgm:resizeHandles/>
        </dgm:presLayoutVars>
      </dgm:prSet>
      <dgm:spPr/>
      <dgm:t>
        <a:bodyPr/>
        <a:lstStyle/>
        <a:p>
          <a:endParaRPr lang="ru-RU"/>
        </a:p>
      </dgm:t>
    </dgm:pt>
    <dgm:pt modelId="{1EB1AA72-B045-454E-9878-EE1563D4C88E}" type="pres">
      <dgm:prSet presAssocID="{85A1C582-208B-4F8C-A247-27DEB3534B09}" presName="horFlow" presStyleCnt="0"/>
      <dgm:spPr/>
    </dgm:pt>
    <dgm:pt modelId="{19FC969D-6BCD-43EE-954A-3C2C1B8BB7DF}" type="pres">
      <dgm:prSet presAssocID="{85A1C582-208B-4F8C-A247-27DEB3534B09}" presName="bigChev" presStyleLbl="node1" presStyleIdx="0" presStyleCnt="1" custLinFactNeighborX="67240" custLinFactNeighborY="-19736"/>
      <dgm:spPr/>
      <dgm:t>
        <a:bodyPr/>
        <a:lstStyle/>
        <a:p>
          <a:endParaRPr lang="ru-RU"/>
        </a:p>
      </dgm:t>
    </dgm:pt>
  </dgm:ptLst>
  <dgm:cxnLst>
    <dgm:cxn modelId="{9970299B-EF46-4C53-A429-2DF130EE17E0}" type="presOf" srcId="{B0840878-2FBC-4B40-8F3F-61F0743D4F27}" destId="{0EBD9737-43E5-4F02-850D-9916CB6554D8}" srcOrd="0" destOrd="0" presId="urn:microsoft.com/office/officeart/2005/8/layout/lProcess3"/>
    <dgm:cxn modelId="{5500B34E-E45D-4E7C-AD1F-DA964AE5487B}" type="presOf" srcId="{85A1C582-208B-4F8C-A247-27DEB3534B09}" destId="{19FC969D-6BCD-43EE-954A-3C2C1B8BB7DF}" srcOrd="0" destOrd="0" presId="urn:microsoft.com/office/officeart/2005/8/layout/lProcess3"/>
    <dgm:cxn modelId="{4AF42888-4E66-4D55-8B9E-88D3DAE9BEFA}" srcId="{B0840878-2FBC-4B40-8F3F-61F0743D4F27}" destId="{85A1C582-208B-4F8C-A247-27DEB3534B09}" srcOrd="0" destOrd="0" parTransId="{247C740A-D365-4A1E-A413-F390902C187A}" sibTransId="{4EA35CC6-300A-42A4-8B9C-D201252A3263}"/>
    <dgm:cxn modelId="{C400C4BA-53F0-4A0A-9063-796DB98F9CE3}" type="presParOf" srcId="{0EBD9737-43E5-4F02-850D-9916CB6554D8}" destId="{1EB1AA72-B045-454E-9878-EE1563D4C88E}" srcOrd="0" destOrd="0" presId="urn:microsoft.com/office/officeart/2005/8/layout/lProcess3"/>
    <dgm:cxn modelId="{279E199A-956C-4634-B490-C73EBC216389}" type="presParOf" srcId="{1EB1AA72-B045-454E-9878-EE1563D4C88E}" destId="{19FC969D-6BCD-43EE-954A-3C2C1B8BB7DF}"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C26E458-7EE6-4915-881D-72ECFBAFD069}"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CAC91BF9-FD1D-4F2B-9FDF-12B8EBE4878D}">
      <dgm:prSet/>
      <dgm:spPr/>
      <dgm:t>
        <a:bodyPr/>
        <a:lstStyle/>
        <a:p>
          <a:pPr rtl="0"/>
          <a:r>
            <a:rPr lang="ru-RU" dirty="0"/>
            <a:t>35</a:t>
          </a:r>
        </a:p>
      </dgm:t>
    </dgm:pt>
    <dgm:pt modelId="{93F16BF0-234C-4A71-AF2D-9EA25FD9BDB0}" type="parTrans" cxnId="{AB1069F2-B157-4ACE-91E2-8F1AC5ACCEE1}">
      <dgm:prSet/>
      <dgm:spPr/>
      <dgm:t>
        <a:bodyPr/>
        <a:lstStyle/>
        <a:p>
          <a:endParaRPr lang="ru-RU"/>
        </a:p>
      </dgm:t>
    </dgm:pt>
    <dgm:pt modelId="{4ED40DD5-3C8B-4837-8765-428518FC0B31}" type="sibTrans" cxnId="{AB1069F2-B157-4ACE-91E2-8F1AC5ACCEE1}">
      <dgm:prSet/>
      <dgm:spPr/>
      <dgm:t>
        <a:bodyPr/>
        <a:lstStyle/>
        <a:p>
          <a:endParaRPr lang="ru-RU"/>
        </a:p>
      </dgm:t>
    </dgm:pt>
    <dgm:pt modelId="{828FE01E-24C5-4481-BDC6-6BAC04B0F9CC}" type="pres">
      <dgm:prSet presAssocID="{2C26E458-7EE6-4915-881D-72ECFBAFD069}" presName="Name0" presStyleCnt="0">
        <dgm:presLayoutVars>
          <dgm:chPref val="3"/>
          <dgm:dir/>
          <dgm:animLvl val="lvl"/>
          <dgm:resizeHandles/>
        </dgm:presLayoutVars>
      </dgm:prSet>
      <dgm:spPr/>
      <dgm:t>
        <a:bodyPr/>
        <a:lstStyle/>
        <a:p>
          <a:endParaRPr lang="ru-RU"/>
        </a:p>
      </dgm:t>
    </dgm:pt>
    <dgm:pt modelId="{50BE1C8C-0D3F-47CF-9CE6-7212544D5E21}" type="pres">
      <dgm:prSet presAssocID="{CAC91BF9-FD1D-4F2B-9FDF-12B8EBE4878D}" presName="horFlow" presStyleCnt="0"/>
      <dgm:spPr/>
    </dgm:pt>
    <dgm:pt modelId="{908205E5-76D2-4509-9395-EC7CD015FDC2}" type="pres">
      <dgm:prSet presAssocID="{CAC91BF9-FD1D-4F2B-9FDF-12B8EBE4878D}" presName="bigChev" presStyleLbl="node1" presStyleIdx="0" presStyleCnt="1" custLinFactNeighborX="59350" custLinFactNeighborY="-11"/>
      <dgm:spPr/>
      <dgm:t>
        <a:bodyPr/>
        <a:lstStyle/>
        <a:p>
          <a:endParaRPr lang="ru-RU"/>
        </a:p>
      </dgm:t>
    </dgm:pt>
  </dgm:ptLst>
  <dgm:cxnLst>
    <dgm:cxn modelId="{642DCEB9-2A0C-4AE5-8755-78001CB1DE44}" type="presOf" srcId="{CAC91BF9-FD1D-4F2B-9FDF-12B8EBE4878D}" destId="{908205E5-76D2-4509-9395-EC7CD015FDC2}" srcOrd="0" destOrd="0" presId="urn:microsoft.com/office/officeart/2005/8/layout/lProcess3"/>
    <dgm:cxn modelId="{AB1069F2-B157-4ACE-91E2-8F1AC5ACCEE1}" srcId="{2C26E458-7EE6-4915-881D-72ECFBAFD069}" destId="{CAC91BF9-FD1D-4F2B-9FDF-12B8EBE4878D}" srcOrd="0" destOrd="0" parTransId="{93F16BF0-234C-4A71-AF2D-9EA25FD9BDB0}" sibTransId="{4ED40DD5-3C8B-4837-8765-428518FC0B31}"/>
    <dgm:cxn modelId="{73DEEC2A-0383-4E9D-9320-A3C5C1C5981D}" type="presOf" srcId="{2C26E458-7EE6-4915-881D-72ECFBAFD069}" destId="{828FE01E-24C5-4481-BDC6-6BAC04B0F9CC}" srcOrd="0" destOrd="0" presId="urn:microsoft.com/office/officeart/2005/8/layout/lProcess3"/>
    <dgm:cxn modelId="{A34EC465-35DB-45C5-B876-0F22FCFFC0EB}" type="presParOf" srcId="{828FE01E-24C5-4481-BDC6-6BAC04B0F9CC}" destId="{50BE1C8C-0D3F-47CF-9CE6-7212544D5E21}" srcOrd="0" destOrd="0" presId="urn:microsoft.com/office/officeart/2005/8/layout/lProcess3"/>
    <dgm:cxn modelId="{DF0E0FB7-1B6A-4E0F-B4E9-21167CC13CD1}" type="presParOf" srcId="{50BE1C8C-0D3F-47CF-9CE6-7212544D5E21}" destId="{908205E5-76D2-4509-9395-EC7CD015FDC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9EF155-0A8E-450D-8B11-C30CB06B8AE4}"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BEA9A4BC-9A35-451F-8FE0-BABD1099E097}">
      <dgm:prSet/>
      <dgm:spPr/>
      <dgm:t>
        <a:bodyPr/>
        <a:lstStyle/>
        <a:p>
          <a:pPr rtl="0"/>
          <a:r>
            <a:rPr lang="ru-RU" dirty="0"/>
            <a:t>9</a:t>
          </a:r>
        </a:p>
      </dgm:t>
    </dgm:pt>
    <dgm:pt modelId="{3F452F86-4341-48C4-BD1A-3BB129A05FA4}" type="parTrans" cxnId="{81E8EB0C-2C32-4252-98BB-579DC8529342}">
      <dgm:prSet/>
      <dgm:spPr/>
      <dgm:t>
        <a:bodyPr/>
        <a:lstStyle/>
        <a:p>
          <a:endParaRPr lang="ru-RU"/>
        </a:p>
      </dgm:t>
    </dgm:pt>
    <dgm:pt modelId="{CE0A9115-8B9B-48F5-8999-2B58DC4600A9}" type="sibTrans" cxnId="{81E8EB0C-2C32-4252-98BB-579DC8529342}">
      <dgm:prSet/>
      <dgm:spPr/>
      <dgm:t>
        <a:bodyPr/>
        <a:lstStyle/>
        <a:p>
          <a:endParaRPr lang="ru-RU"/>
        </a:p>
      </dgm:t>
    </dgm:pt>
    <dgm:pt modelId="{8C2105DB-ED82-4876-96C1-8A5D43766480}" type="pres">
      <dgm:prSet presAssocID="{169EF155-0A8E-450D-8B11-C30CB06B8AE4}" presName="Name0" presStyleCnt="0">
        <dgm:presLayoutVars>
          <dgm:chPref val="3"/>
          <dgm:dir/>
          <dgm:animLvl val="lvl"/>
          <dgm:resizeHandles/>
        </dgm:presLayoutVars>
      </dgm:prSet>
      <dgm:spPr/>
      <dgm:t>
        <a:bodyPr/>
        <a:lstStyle/>
        <a:p>
          <a:endParaRPr lang="ru-RU"/>
        </a:p>
      </dgm:t>
    </dgm:pt>
    <dgm:pt modelId="{67817DCF-2C1B-43D8-B47E-A5E369EDA9E3}" type="pres">
      <dgm:prSet presAssocID="{BEA9A4BC-9A35-451F-8FE0-BABD1099E097}" presName="horFlow" presStyleCnt="0"/>
      <dgm:spPr/>
    </dgm:pt>
    <dgm:pt modelId="{4BEE05BB-5408-4019-A992-CCA6C53B1BE1}" type="pres">
      <dgm:prSet presAssocID="{BEA9A4BC-9A35-451F-8FE0-BABD1099E097}" presName="bigChev" presStyleLbl="node1" presStyleIdx="0" presStyleCnt="1" custLinFactNeighborX="67240" custLinFactNeighborY="-11"/>
      <dgm:spPr/>
      <dgm:t>
        <a:bodyPr/>
        <a:lstStyle/>
        <a:p>
          <a:endParaRPr lang="ru-RU"/>
        </a:p>
      </dgm:t>
    </dgm:pt>
  </dgm:ptLst>
  <dgm:cxnLst>
    <dgm:cxn modelId="{A1CC86F7-649E-4463-B49C-21C3BE115AE7}" type="presOf" srcId="{169EF155-0A8E-450D-8B11-C30CB06B8AE4}" destId="{8C2105DB-ED82-4876-96C1-8A5D43766480}" srcOrd="0" destOrd="0" presId="urn:microsoft.com/office/officeart/2005/8/layout/lProcess3"/>
    <dgm:cxn modelId="{EA202CD6-ED87-4CA2-9CA2-4A5265F64229}" type="presOf" srcId="{BEA9A4BC-9A35-451F-8FE0-BABD1099E097}" destId="{4BEE05BB-5408-4019-A992-CCA6C53B1BE1}" srcOrd="0" destOrd="0" presId="urn:microsoft.com/office/officeart/2005/8/layout/lProcess3"/>
    <dgm:cxn modelId="{81E8EB0C-2C32-4252-98BB-579DC8529342}" srcId="{169EF155-0A8E-450D-8B11-C30CB06B8AE4}" destId="{BEA9A4BC-9A35-451F-8FE0-BABD1099E097}" srcOrd="0" destOrd="0" parTransId="{3F452F86-4341-48C4-BD1A-3BB129A05FA4}" sibTransId="{CE0A9115-8B9B-48F5-8999-2B58DC4600A9}"/>
    <dgm:cxn modelId="{BEBFC678-DACD-4937-AE64-1EE02E8004F4}" type="presParOf" srcId="{8C2105DB-ED82-4876-96C1-8A5D43766480}" destId="{67817DCF-2C1B-43D8-B47E-A5E369EDA9E3}" srcOrd="0" destOrd="0" presId="urn:microsoft.com/office/officeart/2005/8/layout/lProcess3"/>
    <dgm:cxn modelId="{8AB593BF-0A74-4F32-ACA2-F2C7BBFDE6AB}" type="presParOf" srcId="{67817DCF-2C1B-43D8-B47E-A5E369EDA9E3}" destId="{4BEE05BB-5408-4019-A992-CCA6C53B1BE1}"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5353A30-0CA5-4426-BB35-FE1792118E8C}"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04A1418C-4F8D-42AF-840E-7E9762A58DCC}">
      <dgm:prSet/>
      <dgm:spPr/>
      <dgm:t>
        <a:bodyPr/>
        <a:lstStyle/>
        <a:p>
          <a:pPr rtl="0"/>
          <a:r>
            <a:rPr lang="ru-RU" dirty="0"/>
            <a:t>36</a:t>
          </a:r>
        </a:p>
      </dgm:t>
    </dgm:pt>
    <dgm:pt modelId="{3E8255D2-C033-459A-81FF-B46745EAD194}" type="parTrans" cxnId="{AA355F20-A409-4F0C-B6F1-9BD5FEC8232B}">
      <dgm:prSet/>
      <dgm:spPr/>
      <dgm:t>
        <a:bodyPr/>
        <a:lstStyle/>
        <a:p>
          <a:endParaRPr lang="ru-RU"/>
        </a:p>
      </dgm:t>
    </dgm:pt>
    <dgm:pt modelId="{CF46460D-C12C-4F3D-97E3-36645130EAB7}" type="sibTrans" cxnId="{AA355F20-A409-4F0C-B6F1-9BD5FEC8232B}">
      <dgm:prSet/>
      <dgm:spPr/>
      <dgm:t>
        <a:bodyPr/>
        <a:lstStyle/>
        <a:p>
          <a:endParaRPr lang="ru-RU"/>
        </a:p>
      </dgm:t>
    </dgm:pt>
    <dgm:pt modelId="{11D14602-32D1-40B3-9509-B433178B94B5}" type="pres">
      <dgm:prSet presAssocID="{05353A30-0CA5-4426-BB35-FE1792118E8C}" presName="Name0" presStyleCnt="0">
        <dgm:presLayoutVars>
          <dgm:chPref val="3"/>
          <dgm:dir/>
          <dgm:animLvl val="lvl"/>
          <dgm:resizeHandles/>
        </dgm:presLayoutVars>
      </dgm:prSet>
      <dgm:spPr/>
      <dgm:t>
        <a:bodyPr/>
        <a:lstStyle/>
        <a:p>
          <a:endParaRPr lang="ru-RU"/>
        </a:p>
      </dgm:t>
    </dgm:pt>
    <dgm:pt modelId="{B33CA5F3-A9C9-445F-80E4-6B1C664A3F86}" type="pres">
      <dgm:prSet presAssocID="{04A1418C-4F8D-42AF-840E-7E9762A58DCC}" presName="horFlow" presStyleCnt="0"/>
      <dgm:spPr/>
    </dgm:pt>
    <dgm:pt modelId="{E9AF686A-5C9D-4BFF-9B9E-A09D6AABDB96}" type="pres">
      <dgm:prSet presAssocID="{04A1418C-4F8D-42AF-840E-7E9762A58DCC}" presName="bigChev" presStyleLbl="node1" presStyleIdx="0" presStyleCnt="1" custLinFactNeighborX="59350" custLinFactNeighborY="-11"/>
      <dgm:spPr/>
      <dgm:t>
        <a:bodyPr/>
        <a:lstStyle/>
        <a:p>
          <a:endParaRPr lang="ru-RU"/>
        </a:p>
      </dgm:t>
    </dgm:pt>
  </dgm:ptLst>
  <dgm:cxnLst>
    <dgm:cxn modelId="{0C865E48-AE57-413D-82AD-4941E5DA91AE}" type="presOf" srcId="{05353A30-0CA5-4426-BB35-FE1792118E8C}" destId="{11D14602-32D1-40B3-9509-B433178B94B5}" srcOrd="0" destOrd="0" presId="urn:microsoft.com/office/officeart/2005/8/layout/lProcess3"/>
    <dgm:cxn modelId="{AA355F20-A409-4F0C-B6F1-9BD5FEC8232B}" srcId="{05353A30-0CA5-4426-BB35-FE1792118E8C}" destId="{04A1418C-4F8D-42AF-840E-7E9762A58DCC}" srcOrd="0" destOrd="0" parTransId="{3E8255D2-C033-459A-81FF-B46745EAD194}" sibTransId="{CF46460D-C12C-4F3D-97E3-36645130EAB7}"/>
    <dgm:cxn modelId="{7E8344BA-D29D-40F3-A5DA-C52C41908A2A}" type="presOf" srcId="{04A1418C-4F8D-42AF-840E-7E9762A58DCC}" destId="{E9AF686A-5C9D-4BFF-9B9E-A09D6AABDB96}" srcOrd="0" destOrd="0" presId="urn:microsoft.com/office/officeart/2005/8/layout/lProcess3"/>
    <dgm:cxn modelId="{822271FA-8E19-4041-B21B-8CA58004DC50}" type="presParOf" srcId="{11D14602-32D1-40B3-9509-B433178B94B5}" destId="{B33CA5F3-A9C9-445F-80E4-6B1C664A3F86}" srcOrd="0" destOrd="0" presId="urn:microsoft.com/office/officeart/2005/8/layout/lProcess3"/>
    <dgm:cxn modelId="{AA02D2F2-BCDE-4B3B-9062-596B6776B309}" type="presParOf" srcId="{B33CA5F3-A9C9-445F-80E4-6B1C664A3F86}" destId="{E9AF686A-5C9D-4BFF-9B9E-A09D6AABDB9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B569F6A-73A3-4C2F-8DDE-9F6CFEF8802F}"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516FD784-6863-4E9B-8188-C1265FCEDAD3}">
      <dgm:prSet/>
      <dgm:spPr/>
      <dgm:t>
        <a:bodyPr/>
        <a:lstStyle/>
        <a:p>
          <a:pPr rtl="0"/>
          <a:r>
            <a:rPr lang="ru-RU" dirty="0"/>
            <a:t>37</a:t>
          </a:r>
        </a:p>
      </dgm:t>
    </dgm:pt>
    <dgm:pt modelId="{9D8D6A80-DDBA-4268-A4B9-A03525EFF893}" type="parTrans" cxnId="{85355EDB-CF0C-44DE-B079-9967D9E45EC6}">
      <dgm:prSet/>
      <dgm:spPr/>
      <dgm:t>
        <a:bodyPr/>
        <a:lstStyle/>
        <a:p>
          <a:endParaRPr lang="ru-RU"/>
        </a:p>
      </dgm:t>
    </dgm:pt>
    <dgm:pt modelId="{82C48CEC-91A4-4CEB-984D-4ADCAB5444E2}" type="sibTrans" cxnId="{85355EDB-CF0C-44DE-B079-9967D9E45EC6}">
      <dgm:prSet/>
      <dgm:spPr/>
      <dgm:t>
        <a:bodyPr/>
        <a:lstStyle/>
        <a:p>
          <a:endParaRPr lang="ru-RU"/>
        </a:p>
      </dgm:t>
    </dgm:pt>
    <dgm:pt modelId="{FFE4AC66-2C02-4903-A1D7-58781FF7E4B6}" type="pres">
      <dgm:prSet presAssocID="{FB569F6A-73A3-4C2F-8DDE-9F6CFEF8802F}" presName="Name0" presStyleCnt="0">
        <dgm:presLayoutVars>
          <dgm:chPref val="3"/>
          <dgm:dir/>
          <dgm:animLvl val="lvl"/>
          <dgm:resizeHandles/>
        </dgm:presLayoutVars>
      </dgm:prSet>
      <dgm:spPr/>
      <dgm:t>
        <a:bodyPr/>
        <a:lstStyle/>
        <a:p>
          <a:endParaRPr lang="ru-RU"/>
        </a:p>
      </dgm:t>
    </dgm:pt>
    <dgm:pt modelId="{68337090-4896-478F-8229-332E14BC07DE}" type="pres">
      <dgm:prSet presAssocID="{516FD784-6863-4E9B-8188-C1265FCEDAD3}" presName="horFlow" presStyleCnt="0"/>
      <dgm:spPr/>
    </dgm:pt>
    <dgm:pt modelId="{1158DB1B-075A-47B3-801F-E4E6DC849664}" type="pres">
      <dgm:prSet presAssocID="{516FD784-6863-4E9B-8188-C1265FCEDAD3}" presName="bigChev" presStyleLbl="node1" presStyleIdx="0" presStyleCnt="1" custLinFactNeighborX="59350" custLinFactNeighborY="-11"/>
      <dgm:spPr/>
      <dgm:t>
        <a:bodyPr/>
        <a:lstStyle/>
        <a:p>
          <a:endParaRPr lang="ru-RU"/>
        </a:p>
      </dgm:t>
    </dgm:pt>
  </dgm:ptLst>
  <dgm:cxnLst>
    <dgm:cxn modelId="{1B050A62-5D72-4E39-BDBD-81CB9A02956C}" type="presOf" srcId="{516FD784-6863-4E9B-8188-C1265FCEDAD3}" destId="{1158DB1B-075A-47B3-801F-E4E6DC849664}" srcOrd="0" destOrd="0" presId="urn:microsoft.com/office/officeart/2005/8/layout/lProcess3"/>
    <dgm:cxn modelId="{85355EDB-CF0C-44DE-B079-9967D9E45EC6}" srcId="{FB569F6A-73A3-4C2F-8DDE-9F6CFEF8802F}" destId="{516FD784-6863-4E9B-8188-C1265FCEDAD3}" srcOrd="0" destOrd="0" parTransId="{9D8D6A80-DDBA-4268-A4B9-A03525EFF893}" sibTransId="{82C48CEC-91A4-4CEB-984D-4ADCAB5444E2}"/>
    <dgm:cxn modelId="{3C8AF0EB-8BF4-4BC0-901D-633B52FB9C94}" type="presOf" srcId="{FB569F6A-73A3-4C2F-8DDE-9F6CFEF8802F}" destId="{FFE4AC66-2C02-4903-A1D7-58781FF7E4B6}" srcOrd="0" destOrd="0" presId="urn:microsoft.com/office/officeart/2005/8/layout/lProcess3"/>
    <dgm:cxn modelId="{9DC7237E-A61D-4853-9CFB-97686857C3CF}" type="presParOf" srcId="{FFE4AC66-2C02-4903-A1D7-58781FF7E4B6}" destId="{68337090-4896-478F-8229-332E14BC07DE}" srcOrd="0" destOrd="0" presId="urn:microsoft.com/office/officeart/2005/8/layout/lProcess3"/>
    <dgm:cxn modelId="{2CCA14DA-DEE2-43C7-A179-B5441B48D95D}" type="presParOf" srcId="{68337090-4896-478F-8229-332E14BC07DE}" destId="{1158DB1B-075A-47B3-801F-E4E6DC84966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E261407-9A19-4713-ADE2-1AA9BD0519FE}"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324D1870-E45E-433E-8623-F03B62AE7320}">
      <dgm:prSet/>
      <dgm:spPr/>
      <dgm:t>
        <a:bodyPr/>
        <a:lstStyle/>
        <a:p>
          <a:pPr rtl="0"/>
          <a:r>
            <a:rPr lang="ru-RU" dirty="0"/>
            <a:t>38</a:t>
          </a:r>
        </a:p>
      </dgm:t>
    </dgm:pt>
    <dgm:pt modelId="{9A490BB0-6AA7-40B9-8765-DE3402F3FBAD}" type="parTrans" cxnId="{03A477E4-E80B-4011-B495-56933C5435BA}">
      <dgm:prSet/>
      <dgm:spPr/>
      <dgm:t>
        <a:bodyPr/>
        <a:lstStyle/>
        <a:p>
          <a:endParaRPr lang="ru-RU"/>
        </a:p>
      </dgm:t>
    </dgm:pt>
    <dgm:pt modelId="{5159E69A-4632-4326-BF49-9375D5DD7900}" type="sibTrans" cxnId="{03A477E4-E80B-4011-B495-56933C5435BA}">
      <dgm:prSet/>
      <dgm:spPr/>
      <dgm:t>
        <a:bodyPr/>
        <a:lstStyle/>
        <a:p>
          <a:endParaRPr lang="ru-RU"/>
        </a:p>
      </dgm:t>
    </dgm:pt>
    <dgm:pt modelId="{66408C97-B13B-4648-9D14-C35CB9096370}" type="pres">
      <dgm:prSet presAssocID="{AE261407-9A19-4713-ADE2-1AA9BD0519FE}" presName="Name0" presStyleCnt="0">
        <dgm:presLayoutVars>
          <dgm:chPref val="3"/>
          <dgm:dir/>
          <dgm:animLvl val="lvl"/>
          <dgm:resizeHandles/>
        </dgm:presLayoutVars>
      </dgm:prSet>
      <dgm:spPr/>
      <dgm:t>
        <a:bodyPr/>
        <a:lstStyle/>
        <a:p>
          <a:endParaRPr lang="ru-RU"/>
        </a:p>
      </dgm:t>
    </dgm:pt>
    <dgm:pt modelId="{6456215E-83D6-445E-A7A7-D25E4C98EAEC}" type="pres">
      <dgm:prSet presAssocID="{324D1870-E45E-433E-8623-F03B62AE7320}" presName="horFlow" presStyleCnt="0"/>
      <dgm:spPr/>
    </dgm:pt>
    <dgm:pt modelId="{69CE248D-DCB7-4B82-B7D7-D00D0BD6E2DD}" type="pres">
      <dgm:prSet presAssocID="{324D1870-E45E-433E-8623-F03B62AE7320}" presName="bigChev" presStyleLbl="node1" presStyleIdx="0" presStyleCnt="1" custLinFactNeighborX="89324" custLinFactNeighborY="-23"/>
      <dgm:spPr/>
      <dgm:t>
        <a:bodyPr/>
        <a:lstStyle/>
        <a:p>
          <a:endParaRPr lang="ru-RU"/>
        </a:p>
      </dgm:t>
    </dgm:pt>
  </dgm:ptLst>
  <dgm:cxnLst>
    <dgm:cxn modelId="{BF4AED20-72A7-46E1-9D61-F5117C794F0F}" type="presOf" srcId="{324D1870-E45E-433E-8623-F03B62AE7320}" destId="{69CE248D-DCB7-4B82-B7D7-D00D0BD6E2DD}" srcOrd="0" destOrd="0" presId="urn:microsoft.com/office/officeart/2005/8/layout/lProcess3"/>
    <dgm:cxn modelId="{9F5C0981-9EE3-4B4C-9E2A-F5D22E5B55F7}" type="presOf" srcId="{AE261407-9A19-4713-ADE2-1AA9BD0519FE}" destId="{66408C97-B13B-4648-9D14-C35CB9096370}" srcOrd="0" destOrd="0" presId="urn:microsoft.com/office/officeart/2005/8/layout/lProcess3"/>
    <dgm:cxn modelId="{03A477E4-E80B-4011-B495-56933C5435BA}" srcId="{AE261407-9A19-4713-ADE2-1AA9BD0519FE}" destId="{324D1870-E45E-433E-8623-F03B62AE7320}" srcOrd="0" destOrd="0" parTransId="{9A490BB0-6AA7-40B9-8765-DE3402F3FBAD}" sibTransId="{5159E69A-4632-4326-BF49-9375D5DD7900}"/>
    <dgm:cxn modelId="{46949768-903A-4E06-8340-EEB0E5CC05A9}" type="presParOf" srcId="{66408C97-B13B-4648-9D14-C35CB9096370}" destId="{6456215E-83D6-445E-A7A7-D25E4C98EAEC}" srcOrd="0" destOrd="0" presId="urn:microsoft.com/office/officeart/2005/8/layout/lProcess3"/>
    <dgm:cxn modelId="{12A2768D-8C52-4A41-8193-FF3BD029D725}" type="presParOf" srcId="{6456215E-83D6-445E-A7A7-D25E4C98EAEC}" destId="{69CE248D-DCB7-4B82-B7D7-D00D0BD6E2DD}"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069EAB9-C978-43A2-ABC7-CCD55A7935A9}"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D2D76579-D373-4D3F-B037-3541BB1423D3}">
      <dgm:prSet/>
      <dgm:spPr/>
      <dgm:t>
        <a:bodyPr/>
        <a:lstStyle/>
        <a:p>
          <a:pPr rtl="0"/>
          <a:r>
            <a:rPr lang="ru-RU" dirty="0"/>
            <a:t>39</a:t>
          </a:r>
        </a:p>
      </dgm:t>
    </dgm:pt>
    <dgm:pt modelId="{B7C8BA97-3515-4B1E-B486-D0B1F91DD81D}" type="parTrans" cxnId="{3792805B-EB5E-4AD0-830F-FCC692885F68}">
      <dgm:prSet/>
      <dgm:spPr/>
      <dgm:t>
        <a:bodyPr/>
        <a:lstStyle/>
        <a:p>
          <a:endParaRPr lang="ru-RU"/>
        </a:p>
      </dgm:t>
    </dgm:pt>
    <dgm:pt modelId="{260B0C1B-C00E-41D2-BEDA-56A4BD8FE377}" type="sibTrans" cxnId="{3792805B-EB5E-4AD0-830F-FCC692885F68}">
      <dgm:prSet/>
      <dgm:spPr/>
      <dgm:t>
        <a:bodyPr/>
        <a:lstStyle/>
        <a:p>
          <a:endParaRPr lang="ru-RU"/>
        </a:p>
      </dgm:t>
    </dgm:pt>
    <dgm:pt modelId="{A5CB5D9D-1424-470D-95F2-6CC95EE937E2}" type="pres">
      <dgm:prSet presAssocID="{D069EAB9-C978-43A2-ABC7-CCD55A7935A9}" presName="Name0" presStyleCnt="0">
        <dgm:presLayoutVars>
          <dgm:chPref val="3"/>
          <dgm:dir/>
          <dgm:animLvl val="lvl"/>
          <dgm:resizeHandles/>
        </dgm:presLayoutVars>
      </dgm:prSet>
      <dgm:spPr/>
      <dgm:t>
        <a:bodyPr/>
        <a:lstStyle/>
        <a:p>
          <a:endParaRPr lang="ru-RU"/>
        </a:p>
      </dgm:t>
    </dgm:pt>
    <dgm:pt modelId="{D8BB118C-2536-4F2F-993D-3FDCD1801D54}" type="pres">
      <dgm:prSet presAssocID="{D2D76579-D373-4D3F-B037-3541BB1423D3}" presName="horFlow" presStyleCnt="0"/>
      <dgm:spPr/>
    </dgm:pt>
    <dgm:pt modelId="{F34C5370-B275-4836-A014-8DB8CC7F583E}" type="pres">
      <dgm:prSet presAssocID="{D2D76579-D373-4D3F-B037-3541BB1423D3}" presName="bigChev" presStyleLbl="node1" presStyleIdx="0" presStyleCnt="1" custLinFactNeighborX="94272" custLinFactNeighborY="-59"/>
      <dgm:spPr/>
      <dgm:t>
        <a:bodyPr/>
        <a:lstStyle/>
        <a:p>
          <a:endParaRPr lang="ru-RU"/>
        </a:p>
      </dgm:t>
    </dgm:pt>
  </dgm:ptLst>
  <dgm:cxnLst>
    <dgm:cxn modelId="{5D8B9F8A-14E1-4632-8E17-A855882607FA}" type="presOf" srcId="{D2D76579-D373-4D3F-B037-3541BB1423D3}" destId="{F34C5370-B275-4836-A014-8DB8CC7F583E}" srcOrd="0" destOrd="0" presId="urn:microsoft.com/office/officeart/2005/8/layout/lProcess3"/>
    <dgm:cxn modelId="{3792805B-EB5E-4AD0-830F-FCC692885F68}" srcId="{D069EAB9-C978-43A2-ABC7-CCD55A7935A9}" destId="{D2D76579-D373-4D3F-B037-3541BB1423D3}" srcOrd="0" destOrd="0" parTransId="{B7C8BA97-3515-4B1E-B486-D0B1F91DD81D}" sibTransId="{260B0C1B-C00E-41D2-BEDA-56A4BD8FE377}"/>
    <dgm:cxn modelId="{07FAE25D-19B4-4C3E-AEB6-574C69B95A29}" type="presOf" srcId="{D069EAB9-C978-43A2-ABC7-CCD55A7935A9}" destId="{A5CB5D9D-1424-470D-95F2-6CC95EE937E2}" srcOrd="0" destOrd="0" presId="urn:microsoft.com/office/officeart/2005/8/layout/lProcess3"/>
    <dgm:cxn modelId="{B1E4291D-FFCD-4541-B804-D52773E2B928}" type="presParOf" srcId="{A5CB5D9D-1424-470D-95F2-6CC95EE937E2}" destId="{D8BB118C-2536-4F2F-993D-3FDCD1801D54}" srcOrd="0" destOrd="0" presId="urn:microsoft.com/office/officeart/2005/8/layout/lProcess3"/>
    <dgm:cxn modelId="{00AC5AFB-2129-4E52-ADF4-90EE3BCDF021}" type="presParOf" srcId="{D8BB118C-2536-4F2F-993D-3FDCD1801D54}" destId="{F34C5370-B275-4836-A014-8DB8CC7F583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0E4CACC-677A-4047-9E40-EF50D7EC5817}"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2C6578D5-3D68-4F58-BA5A-CE88E609F1FA}">
      <dgm:prSet/>
      <dgm:spPr/>
      <dgm:t>
        <a:bodyPr/>
        <a:lstStyle/>
        <a:p>
          <a:pPr rtl="0"/>
          <a:r>
            <a:rPr lang="ru-RU" dirty="0"/>
            <a:t>40</a:t>
          </a:r>
        </a:p>
      </dgm:t>
    </dgm:pt>
    <dgm:pt modelId="{2439DF84-87B5-4BE8-81F1-32898CF1BE12}" type="parTrans" cxnId="{0ACC30B7-F35F-4670-BB99-B3DBEB1F0745}">
      <dgm:prSet/>
      <dgm:spPr/>
      <dgm:t>
        <a:bodyPr/>
        <a:lstStyle/>
        <a:p>
          <a:endParaRPr lang="ru-RU"/>
        </a:p>
      </dgm:t>
    </dgm:pt>
    <dgm:pt modelId="{2A55EA30-0E9B-4044-B1B7-8A957C858895}" type="sibTrans" cxnId="{0ACC30B7-F35F-4670-BB99-B3DBEB1F0745}">
      <dgm:prSet/>
      <dgm:spPr/>
      <dgm:t>
        <a:bodyPr/>
        <a:lstStyle/>
        <a:p>
          <a:endParaRPr lang="ru-RU"/>
        </a:p>
      </dgm:t>
    </dgm:pt>
    <dgm:pt modelId="{7BB95D8F-839C-4CFF-8325-CE0486CD62EF}" type="pres">
      <dgm:prSet presAssocID="{30E4CACC-677A-4047-9E40-EF50D7EC5817}" presName="Name0" presStyleCnt="0">
        <dgm:presLayoutVars>
          <dgm:chPref val="3"/>
          <dgm:dir/>
          <dgm:animLvl val="lvl"/>
          <dgm:resizeHandles/>
        </dgm:presLayoutVars>
      </dgm:prSet>
      <dgm:spPr/>
      <dgm:t>
        <a:bodyPr/>
        <a:lstStyle/>
        <a:p>
          <a:endParaRPr lang="ru-RU"/>
        </a:p>
      </dgm:t>
    </dgm:pt>
    <dgm:pt modelId="{50DB5CBE-D369-4F77-89CE-15525CA773E6}" type="pres">
      <dgm:prSet presAssocID="{2C6578D5-3D68-4F58-BA5A-CE88E609F1FA}" presName="horFlow" presStyleCnt="0"/>
      <dgm:spPr/>
    </dgm:pt>
    <dgm:pt modelId="{FDA81732-C1B7-4CAE-998D-F667AE5311F3}" type="pres">
      <dgm:prSet presAssocID="{2C6578D5-3D68-4F58-BA5A-CE88E609F1FA}" presName="bigChev" presStyleLbl="node1" presStyleIdx="0" presStyleCnt="1" custLinFactNeighborX="67240" custLinFactNeighborY="-11"/>
      <dgm:spPr/>
      <dgm:t>
        <a:bodyPr/>
        <a:lstStyle/>
        <a:p>
          <a:endParaRPr lang="ru-RU"/>
        </a:p>
      </dgm:t>
    </dgm:pt>
  </dgm:ptLst>
  <dgm:cxnLst>
    <dgm:cxn modelId="{0ACC30B7-F35F-4670-BB99-B3DBEB1F0745}" srcId="{30E4CACC-677A-4047-9E40-EF50D7EC5817}" destId="{2C6578D5-3D68-4F58-BA5A-CE88E609F1FA}" srcOrd="0" destOrd="0" parTransId="{2439DF84-87B5-4BE8-81F1-32898CF1BE12}" sibTransId="{2A55EA30-0E9B-4044-B1B7-8A957C858895}"/>
    <dgm:cxn modelId="{0BAB3DCB-06FF-4553-8C8E-B3B9017BB7A7}" type="presOf" srcId="{30E4CACC-677A-4047-9E40-EF50D7EC5817}" destId="{7BB95D8F-839C-4CFF-8325-CE0486CD62EF}" srcOrd="0" destOrd="0" presId="urn:microsoft.com/office/officeart/2005/8/layout/lProcess3"/>
    <dgm:cxn modelId="{966B9981-62D9-41FC-9082-E776CD9A8D1E}" type="presOf" srcId="{2C6578D5-3D68-4F58-BA5A-CE88E609F1FA}" destId="{FDA81732-C1B7-4CAE-998D-F667AE5311F3}" srcOrd="0" destOrd="0" presId="urn:microsoft.com/office/officeart/2005/8/layout/lProcess3"/>
    <dgm:cxn modelId="{F3D5578D-DE63-43EC-AE05-8DF8A213D714}" type="presParOf" srcId="{7BB95D8F-839C-4CFF-8325-CE0486CD62EF}" destId="{50DB5CBE-D369-4F77-89CE-15525CA773E6}" srcOrd="0" destOrd="0" presId="urn:microsoft.com/office/officeart/2005/8/layout/lProcess3"/>
    <dgm:cxn modelId="{823D2AD6-6E03-4F8B-908E-8AE312BBA61B}" type="presParOf" srcId="{50DB5CBE-D369-4F77-89CE-15525CA773E6}" destId="{FDA81732-C1B7-4CAE-998D-F667AE5311F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0E4CACC-677A-4047-9E40-EF50D7EC5817}"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2C6578D5-3D68-4F58-BA5A-CE88E609F1FA}">
      <dgm:prSet/>
      <dgm:spPr/>
      <dgm:t>
        <a:bodyPr/>
        <a:lstStyle/>
        <a:p>
          <a:pPr rtl="0"/>
          <a:r>
            <a:rPr lang="ru-RU" dirty="0"/>
            <a:t>41</a:t>
          </a:r>
        </a:p>
      </dgm:t>
    </dgm:pt>
    <dgm:pt modelId="{2439DF84-87B5-4BE8-81F1-32898CF1BE12}" type="parTrans" cxnId="{0ACC30B7-F35F-4670-BB99-B3DBEB1F0745}">
      <dgm:prSet/>
      <dgm:spPr/>
      <dgm:t>
        <a:bodyPr/>
        <a:lstStyle/>
        <a:p>
          <a:endParaRPr lang="ru-RU"/>
        </a:p>
      </dgm:t>
    </dgm:pt>
    <dgm:pt modelId="{2A55EA30-0E9B-4044-B1B7-8A957C858895}" type="sibTrans" cxnId="{0ACC30B7-F35F-4670-BB99-B3DBEB1F0745}">
      <dgm:prSet/>
      <dgm:spPr/>
      <dgm:t>
        <a:bodyPr/>
        <a:lstStyle/>
        <a:p>
          <a:endParaRPr lang="ru-RU"/>
        </a:p>
      </dgm:t>
    </dgm:pt>
    <dgm:pt modelId="{7BB95D8F-839C-4CFF-8325-CE0486CD62EF}" type="pres">
      <dgm:prSet presAssocID="{30E4CACC-677A-4047-9E40-EF50D7EC5817}" presName="Name0" presStyleCnt="0">
        <dgm:presLayoutVars>
          <dgm:chPref val="3"/>
          <dgm:dir/>
          <dgm:animLvl val="lvl"/>
          <dgm:resizeHandles/>
        </dgm:presLayoutVars>
      </dgm:prSet>
      <dgm:spPr/>
      <dgm:t>
        <a:bodyPr/>
        <a:lstStyle/>
        <a:p>
          <a:endParaRPr lang="ru-RU"/>
        </a:p>
      </dgm:t>
    </dgm:pt>
    <dgm:pt modelId="{50DB5CBE-D369-4F77-89CE-15525CA773E6}" type="pres">
      <dgm:prSet presAssocID="{2C6578D5-3D68-4F58-BA5A-CE88E609F1FA}" presName="horFlow" presStyleCnt="0"/>
      <dgm:spPr/>
    </dgm:pt>
    <dgm:pt modelId="{FDA81732-C1B7-4CAE-998D-F667AE5311F3}" type="pres">
      <dgm:prSet presAssocID="{2C6578D5-3D68-4F58-BA5A-CE88E609F1FA}" presName="bigChev" presStyleLbl="node1" presStyleIdx="0" presStyleCnt="1" custLinFactNeighborX="67240" custLinFactNeighborY="-11"/>
      <dgm:spPr/>
      <dgm:t>
        <a:bodyPr/>
        <a:lstStyle/>
        <a:p>
          <a:endParaRPr lang="ru-RU"/>
        </a:p>
      </dgm:t>
    </dgm:pt>
  </dgm:ptLst>
  <dgm:cxnLst>
    <dgm:cxn modelId="{0ACC30B7-F35F-4670-BB99-B3DBEB1F0745}" srcId="{30E4CACC-677A-4047-9E40-EF50D7EC5817}" destId="{2C6578D5-3D68-4F58-BA5A-CE88E609F1FA}" srcOrd="0" destOrd="0" parTransId="{2439DF84-87B5-4BE8-81F1-32898CF1BE12}" sibTransId="{2A55EA30-0E9B-4044-B1B7-8A957C858895}"/>
    <dgm:cxn modelId="{0BAB3DCB-06FF-4553-8C8E-B3B9017BB7A7}" type="presOf" srcId="{30E4CACC-677A-4047-9E40-EF50D7EC5817}" destId="{7BB95D8F-839C-4CFF-8325-CE0486CD62EF}" srcOrd="0" destOrd="0" presId="urn:microsoft.com/office/officeart/2005/8/layout/lProcess3"/>
    <dgm:cxn modelId="{966B9981-62D9-41FC-9082-E776CD9A8D1E}" type="presOf" srcId="{2C6578D5-3D68-4F58-BA5A-CE88E609F1FA}" destId="{FDA81732-C1B7-4CAE-998D-F667AE5311F3}" srcOrd="0" destOrd="0" presId="urn:microsoft.com/office/officeart/2005/8/layout/lProcess3"/>
    <dgm:cxn modelId="{F3D5578D-DE63-43EC-AE05-8DF8A213D714}" type="presParOf" srcId="{7BB95D8F-839C-4CFF-8325-CE0486CD62EF}" destId="{50DB5CBE-D369-4F77-89CE-15525CA773E6}" srcOrd="0" destOrd="0" presId="urn:microsoft.com/office/officeart/2005/8/layout/lProcess3"/>
    <dgm:cxn modelId="{823D2AD6-6E03-4F8B-908E-8AE312BBA61B}" type="presParOf" srcId="{50DB5CBE-D369-4F77-89CE-15525CA773E6}" destId="{FDA81732-C1B7-4CAE-998D-F667AE5311F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269D972-00EB-43D2-99EA-B45642FDDE06}"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222EA074-6D6B-4AD5-A3AA-96ADFB28F162}">
      <dgm:prSet/>
      <dgm:spPr/>
      <dgm:t>
        <a:bodyPr/>
        <a:lstStyle/>
        <a:p>
          <a:pPr rtl="0"/>
          <a:r>
            <a:rPr lang="ru-RU" dirty="0"/>
            <a:t>42</a:t>
          </a:r>
        </a:p>
      </dgm:t>
    </dgm:pt>
    <dgm:pt modelId="{0802B617-4F49-4516-8376-A32D2788D536}" type="parTrans" cxnId="{9ED58A97-4FCA-420B-B514-3D6900978923}">
      <dgm:prSet/>
      <dgm:spPr/>
      <dgm:t>
        <a:bodyPr/>
        <a:lstStyle/>
        <a:p>
          <a:endParaRPr lang="ru-RU"/>
        </a:p>
      </dgm:t>
    </dgm:pt>
    <dgm:pt modelId="{4EA4563E-C695-4F7A-9A14-216133EE8AF9}" type="sibTrans" cxnId="{9ED58A97-4FCA-420B-B514-3D6900978923}">
      <dgm:prSet/>
      <dgm:spPr/>
      <dgm:t>
        <a:bodyPr/>
        <a:lstStyle/>
        <a:p>
          <a:endParaRPr lang="ru-RU"/>
        </a:p>
      </dgm:t>
    </dgm:pt>
    <dgm:pt modelId="{9B658461-4E41-444D-9146-BA00E5B3365B}" type="pres">
      <dgm:prSet presAssocID="{4269D972-00EB-43D2-99EA-B45642FDDE06}" presName="Name0" presStyleCnt="0">
        <dgm:presLayoutVars>
          <dgm:chPref val="3"/>
          <dgm:dir/>
          <dgm:animLvl val="lvl"/>
          <dgm:resizeHandles/>
        </dgm:presLayoutVars>
      </dgm:prSet>
      <dgm:spPr/>
      <dgm:t>
        <a:bodyPr/>
        <a:lstStyle/>
        <a:p>
          <a:endParaRPr lang="ru-RU"/>
        </a:p>
      </dgm:t>
    </dgm:pt>
    <dgm:pt modelId="{F5521F13-B230-458A-95D8-72EB31C3756D}" type="pres">
      <dgm:prSet presAssocID="{222EA074-6D6B-4AD5-A3AA-96ADFB28F162}" presName="horFlow" presStyleCnt="0"/>
      <dgm:spPr/>
    </dgm:pt>
    <dgm:pt modelId="{E2B77350-DAE9-4B1C-9B23-934241AD18EB}" type="pres">
      <dgm:prSet presAssocID="{222EA074-6D6B-4AD5-A3AA-96ADFB28F162}" presName="bigChev" presStyleLbl="node1" presStyleIdx="0" presStyleCnt="1" custLinFactNeighborX="67240" custLinFactNeighborY="-11"/>
      <dgm:spPr/>
      <dgm:t>
        <a:bodyPr/>
        <a:lstStyle/>
        <a:p>
          <a:endParaRPr lang="ru-RU"/>
        </a:p>
      </dgm:t>
    </dgm:pt>
  </dgm:ptLst>
  <dgm:cxnLst>
    <dgm:cxn modelId="{6837C84E-39D9-4774-A6FE-9AAF08188139}" type="presOf" srcId="{4269D972-00EB-43D2-99EA-B45642FDDE06}" destId="{9B658461-4E41-444D-9146-BA00E5B3365B}" srcOrd="0" destOrd="0" presId="urn:microsoft.com/office/officeart/2005/8/layout/lProcess3"/>
    <dgm:cxn modelId="{884D066E-53E5-49F0-8823-4DC3C027A60E}" type="presOf" srcId="{222EA074-6D6B-4AD5-A3AA-96ADFB28F162}" destId="{E2B77350-DAE9-4B1C-9B23-934241AD18EB}" srcOrd="0" destOrd="0" presId="urn:microsoft.com/office/officeart/2005/8/layout/lProcess3"/>
    <dgm:cxn modelId="{9ED58A97-4FCA-420B-B514-3D6900978923}" srcId="{4269D972-00EB-43D2-99EA-B45642FDDE06}" destId="{222EA074-6D6B-4AD5-A3AA-96ADFB28F162}" srcOrd="0" destOrd="0" parTransId="{0802B617-4F49-4516-8376-A32D2788D536}" sibTransId="{4EA4563E-C695-4F7A-9A14-216133EE8AF9}"/>
    <dgm:cxn modelId="{0B8A9F1A-2BAA-40C0-A44B-E40045776A93}" type="presParOf" srcId="{9B658461-4E41-444D-9146-BA00E5B3365B}" destId="{F5521F13-B230-458A-95D8-72EB31C3756D}" srcOrd="0" destOrd="0" presId="urn:microsoft.com/office/officeart/2005/8/layout/lProcess3"/>
    <dgm:cxn modelId="{286D2799-D6BC-479A-AF09-D79334363D2F}" type="presParOf" srcId="{F5521F13-B230-458A-95D8-72EB31C3756D}" destId="{E2B77350-DAE9-4B1C-9B23-934241AD18E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113A859-DDC1-49AC-9672-A9CBD13B5006}"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D8F400D1-FF3B-40F4-91C8-88596F64D5FC}">
      <dgm:prSet/>
      <dgm:spPr/>
      <dgm:t>
        <a:bodyPr/>
        <a:lstStyle/>
        <a:p>
          <a:pPr rtl="0"/>
          <a:r>
            <a:rPr lang="ru-RU" dirty="0"/>
            <a:t>43</a:t>
          </a:r>
        </a:p>
      </dgm:t>
    </dgm:pt>
    <dgm:pt modelId="{57B57E96-C0BC-460E-9A6B-7ED372E60FE3}" type="parTrans" cxnId="{56F91B64-AA38-4F19-AE1A-D23C74A679D3}">
      <dgm:prSet/>
      <dgm:spPr/>
      <dgm:t>
        <a:bodyPr/>
        <a:lstStyle/>
        <a:p>
          <a:endParaRPr lang="ru-RU"/>
        </a:p>
      </dgm:t>
    </dgm:pt>
    <dgm:pt modelId="{A968C91C-3012-4692-9F3B-F6B2B9E82C9E}" type="sibTrans" cxnId="{56F91B64-AA38-4F19-AE1A-D23C74A679D3}">
      <dgm:prSet/>
      <dgm:spPr/>
      <dgm:t>
        <a:bodyPr/>
        <a:lstStyle/>
        <a:p>
          <a:endParaRPr lang="ru-RU"/>
        </a:p>
      </dgm:t>
    </dgm:pt>
    <dgm:pt modelId="{E79BD9C6-278D-43FD-912B-5153EF824A42}" type="pres">
      <dgm:prSet presAssocID="{3113A859-DDC1-49AC-9672-A9CBD13B5006}" presName="Name0" presStyleCnt="0">
        <dgm:presLayoutVars>
          <dgm:chPref val="3"/>
          <dgm:dir/>
          <dgm:animLvl val="lvl"/>
          <dgm:resizeHandles/>
        </dgm:presLayoutVars>
      </dgm:prSet>
      <dgm:spPr/>
      <dgm:t>
        <a:bodyPr/>
        <a:lstStyle/>
        <a:p>
          <a:endParaRPr lang="ru-RU"/>
        </a:p>
      </dgm:t>
    </dgm:pt>
    <dgm:pt modelId="{C9E561E5-F3EB-4211-BA3D-A2ECF850D80F}" type="pres">
      <dgm:prSet presAssocID="{D8F400D1-FF3B-40F4-91C8-88596F64D5FC}" presName="horFlow" presStyleCnt="0"/>
      <dgm:spPr/>
    </dgm:pt>
    <dgm:pt modelId="{7BE1AB52-2AB0-4D4B-9FBE-1E7523B1D491}" type="pres">
      <dgm:prSet presAssocID="{D8F400D1-FF3B-40F4-91C8-88596F64D5FC}" presName="bigChev" presStyleLbl="node1" presStyleIdx="0" presStyleCnt="1" custLinFactNeighborX="77803" custLinFactNeighborY="-11"/>
      <dgm:spPr/>
      <dgm:t>
        <a:bodyPr/>
        <a:lstStyle/>
        <a:p>
          <a:endParaRPr lang="ru-RU"/>
        </a:p>
      </dgm:t>
    </dgm:pt>
  </dgm:ptLst>
  <dgm:cxnLst>
    <dgm:cxn modelId="{56F91B64-AA38-4F19-AE1A-D23C74A679D3}" srcId="{3113A859-DDC1-49AC-9672-A9CBD13B5006}" destId="{D8F400D1-FF3B-40F4-91C8-88596F64D5FC}" srcOrd="0" destOrd="0" parTransId="{57B57E96-C0BC-460E-9A6B-7ED372E60FE3}" sibTransId="{A968C91C-3012-4692-9F3B-F6B2B9E82C9E}"/>
    <dgm:cxn modelId="{7050CA9A-BF76-4CC5-8A55-E9BBADD45317}" type="presOf" srcId="{D8F400D1-FF3B-40F4-91C8-88596F64D5FC}" destId="{7BE1AB52-2AB0-4D4B-9FBE-1E7523B1D491}" srcOrd="0" destOrd="0" presId="urn:microsoft.com/office/officeart/2005/8/layout/lProcess3"/>
    <dgm:cxn modelId="{8BDD8A8A-0964-40A7-BFCD-77BAB3B77952}" type="presOf" srcId="{3113A859-DDC1-49AC-9672-A9CBD13B5006}" destId="{E79BD9C6-278D-43FD-912B-5153EF824A42}" srcOrd="0" destOrd="0" presId="urn:microsoft.com/office/officeart/2005/8/layout/lProcess3"/>
    <dgm:cxn modelId="{2307147B-A98D-4006-9847-BBA00D779CBB}" type="presParOf" srcId="{E79BD9C6-278D-43FD-912B-5153EF824A42}" destId="{C9E561E5-F3EB-4211-BA3D-A2ECF850D80F}" srcOrd="0" destOrd="0" presId="urn:microsoft.com/office/officeart/2005/8/layout/lProcess3"/>
    <dgm:cxn modelId="{FA4A1C14-3EC7-4004-B939-5BB54515FC6A}" type="presParOf" srcId="{C9E561E5-F3EB-4211-BA3D-A2ECF850D80F}" destId="{7BE1AB52-2AB0-4D4B-9FBE-1E7523B1D491}"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113A859-DDC1-49AC-9672-A9CBD13B5006}"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D8F400D1-FF3B-40F4-91C8-88596F64D5FC}">
      <dgm:prSet/>
      <dgm:spPr/>
      <dgm:t>
        <a:bodyPr/>
        <a:lstStyle/>
        <a:p>
          <a:pPr rtl="0"/>
          <a:r>
            <a:rPr lang="ru-RU" dirty="0"/>
            <a:t>44</a:t>
          </a:r>
        </a:p>
      </dgm:t>
    </dgm:pt>
    <dgm:pt modelId="{57B57E96-C0BC-460E-9A6B-7ED372E60FE3}" type="parTrans" cxnId="{56F91B64-AA38-4F19-AE1A-D23C74A679D3}">
      <dgm:prSet/>
      <dgm:spPr/>
      <dgm:t>
        <a:bodyPr/>
        <a:lstStyle/>
        <a:p>
          <a:endParaRPr lang="ru-RU"/>
        </a:p>
      </dgm:t>
    </dgm:pt>
    <dgm:pt modelId="{A968C91C-3012-4692-9F3B-F6B2B9E82C9E}" type="sibTrans" cxnId="{56F91B64-AA38-4F19-AE1A-D23C74A679D3}">
      <dgm:prSet/>
      <dgm:spPr/>
      <dgm:t>
        <a:bodyPr/>
        <a:lstStyle/>
        <a:p>
          <a:endParaRPr lang="ru-RU"/>
        </a:p>
      </dgm:t>
    </dgm:pt>
    <dgm:pt modelId="{E79BD9C6-278D-43FD-912B-5153EF824A42}" type="pres">
      <dgm:prSet presAssocID="{3113A859-DDC1-49AC-9672-A9CBD13B5006}" presName="Name0" presStyleCnt="0">
        <dgm:presLayoutVars>
          <dgm:chPref val="3"/>
          <dgm:dir/>
          <dgm:animLvl val="lvl"/>
          <dgm:resizeHandles/>
        </dgm:presLayoutVars>
      </dgm:prSet>
      <dgm:spPr/>
      <dgm:t>
        <a:bodyPr/>
        <a:lstStyle/>
        <a:p>
          <a:endParaRPr lang="ru-RU"/>
        </a:p>
      </dgm:t>
    </dgm:pt>
    <dgm:pt modelId="{C9E561E5-F3EB-4211-BA3D-A2ECF850D80F}" type="pres">
      <dgm:prSet presAssocID="{D8F400D1-FF3B-40F4-91C8-88596F64D5FC}" presName="horFlow" presStyleCnt="0"/>
      <dgm:spPr/>
    </dgm:pt>
    <dgm:pt modelId="{7BE1AB52-2AB0-4D4B-9FBE-1E7523B1D491}" type="pres">
      <dgm:prSet presAssocID="{D8F400D1-FF3B-40F4-91C8-88596F64D5FC}" presName="bigChev" presStyleLbl="node1" presStyleIdx="0" presStyleCnt="1" custLinFactNeighborX="67240" custLinFactNeighborY="-11"/>
      <dgm:spPr/>
      <dgm:t>
        <a:bodyPr/>
        <a:lstStyle/>
        <a:p>
          <a:endParaRPr lang="ru-RU"/>
        </a:p>
      </dgm:t>
    </dgm:pt>
  </dgm:ptLst>
  <dgm:cxnLst>
    <dgm:cxn modelId="{56F91B64-AA38-4F19-AE1A-D23C74A679D3}" srcId="{3113A859-DDC1-49AC-9672-A9CBD13B5006}" destId="{D8F400D1-FF3B-40F4-91C8-88596F64D5FC}" srcOrd="0" destOrd="0" parTransId="{57B57E96-C0BC-460E-9A6B-7ED372E60FE3}" sibTransId="{A968C91C-3012-4692-9F3B-F6B2B9E82C9E}"/>
    <dgm:cxn modelId="{7050CA9A-BF76-4CC5-8A55-E9BBADD45317}" type="presOf" srcId="{D8F400D1-FF3B-40F4-91C8-88596F64D5FC}" destId="{7BE1AB52-2AB0-4D4B-9FBE-1E7523B1D491}" srcOrd="0" destOrd="0" presId="urn:microsoft.com/office/officeart/2005/8/layout/lProcess3"/>
    <dgm:cxn modelId="{8BDD8A8A-0964-40A7-BFCD-77BAB3B77952}" type="presOf" srcId="{3113A859-DDC1-49AC-9672-A9CBD13B5006}" destId="{E79BD9C6-278D-43FD-912B-5153EF824A42}" srcOrd="0" destOrd="0" presId="urn:microsoft.com/office/officeart/2005/8/layout/lProcess3"/>
    <dgm:cxn modelId="{2307147B-A98D-4006-9847-BBA00D779CBB}" type="presParOf" srcId="{E79BD9C6-278D-43FD-912B-5153EF824A42}" destId="{C9E561E5-F3EB-4211-BA3D-A2ECF850D80F}" srcOrd="0" destOrd="0" presId="urn:microsoft.com/office/officeart/2005/8/layout/lProcess3"/>
    <dgm:cxn modelId="{FA4A1C14-3EC7-4004-B939-5BB54515FC6A}" type="presParOf" srcId="{C9E561E5-F3EB-4211-BA3D-A2ECF850D80F}" destId="{7BE1AB52-2AB0-4D4B-9FBE-1E7523B1D491}"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113A859-DDC1-49AC-9672-A9CBD13B5006}"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D8F400D1-FF3B-40F4-91C8-88596F64D5FC}">
      <dgm:prSet/>
      <dgm:spPr/>
      <dgm:t>
        <a:bodyPr/>
        <a:lstStyle/>
        <a:p>
          <a:pPr rtl="0"/>
          <a:r>
            <a:rPr lang="ru-RU" dirty="0"/>
            <a:t>45</a:t>
          </a:r>
        </a:p>
      </dgm:t>
    </dgm:pt>
    <dgm:pt modelId="{57B57E96-C0BC-460E-9A6B-7ED372E60FE3}" type="parTrans" cxnId="{56F91B64-AA38-4F19-AE1A-D23C74A679D3}">
      <dgm:prSet/>
      <dgm:spPr/>
      <dgm:t>
        <a:bodyPr/>
        <a:lstStyle/>
        <a:p>
          <a:endParaRPr lang="ru-RU"/>
        </a:p>
      </dgm:t>
    </dgm:pt>
    <dgm:pt modelId="{A968C91C-3012-4692-9F3B-F6B2B9E82C9E}" type="sibTrans" cxnId="{56F91B64-AA38-4F19-AE1A-D23C74A679D3}">
      <dgm:prSet/>
      <dgm:spPr/>
      <dgm:t>
        <a:bodyPr/>
        <a:lstStyle/>
        <a:p>
          <a:endParaRPr lang="ru-RU"/>
        </a:p>
      </dgm:t>
    </dgm:pt>
    <dgm:pt modelId="{E79BD9C6-278D-43FD-912B-5153EF824A42}" type="pres">
      <dgm:prSet presAssocID="{3113A859-DDC1-49AC-9672-A9CBD13B5006}" presName="Name0" presStyleCnt="0">
        <dgm:presLayoutVars>
          <dgm:chPref val="3"/>
          <dgm:dir/>
          <dgm:animLvl val="lvl"/>
          <dgm:resizeHandles/>
        </dgm:presLayoutVars>
      </dgm:prSet>
      <dgm:spPr/>
      <dgm:t>
        <a:bodyPr/>
        <a:lstStyle/>
        <a:p>
          <a:endParaRPr lang="ru-RU"/>
        </a:p>
      </dgm:t>
    </dgm:pt>
    <dgm:pt modelId="{C9E561E5-F3EB-4211-BA3D-A2ECF850D80F}" type="pres">
      <dgm:prSet presAssocID="{D8F400D1-FF3B-40F4-91C8-88596F64D5FC}" presName="horFlow" presStyleCnt="0"/>
      <dgm:spPr/>
    </dgm:pt>
    <dgm:pt modelId="{7BE1AB52-2AB0-4D4B-9FBE-1E7523B1D491}" type="pres">
      <dgm:prSet presAssocID="{D8F400D1-FF3B-40F4-91C8-88596F64D5FC}" presName="bigChev" presStyleLbl="node1" presStyleIdx="0" presStyleCnt="1" custLinFactNeighborX="67240" custLinFactNeighborY="-11"/>
      <dgm:spPr/>
      <dgm:t>
        <a:bodyPr/>
        <a:lstStyle/>
        <a:p>
          <a:endParaRPr lang="ru-RU"/>
        </a:p>
      </dgm:t>
    </dgm:pt>
  </dgm:ptLst>
  <dgm:cxnLst>
    <dgm:cxn modelId="{56F91B64-AA38-4F19-AE1A-D23C74A679D3}" srcId="{3113A859-DDC1-49AC-9672-A9CBD13B5006}" destId="{D8F400D1-FF3B-40F4-91C8-88596F64D5FC}" srcOrd="0" destOrd="0" parTransId="{57B57E96-C0BC-460E-9A6B-7ED372E60FE3}" sibTransId="{A968C91C-3012-4692-9F3B-F6B2B9E82C9E}"/>
    <dgm:cxn modelId="{7050CA9A-BF76-4CC5-8A55-E9BBADD45317}" type="presOf" srcId="{D8F400D1-FF3B-40F4-91C8-88596F64D5FC}" destId="{7BE1AB52-2AB0-4D4B-9FBE-1E7523B1D491}" srcOrd="0" destOrd="0" presId="urn:microsoft.com/office/officeart/2005/8/layout/lProcess3"/>
    <dgm:cxn modelId="{8BDD8A8A-0964-40A7-BFCD-77BAB3B77952}" type="presOf" srcId="{3113A859-DDC1-49AC-9672-A9CBD13B5006}" destId="{E79BD9C6-278D-43FD-912B-5153EF824A42}" srcOrd="0" destOrd="0" presId="urn:microsoft.com/office/officeart/2005/8/layout/lProcess3"/>
    <dgm:cxn modelId="{2307147B-A98D-4006-9847-BBA00D779CBB}" type="presParOf" srcId="{E79BD9C6-278D-43FD-912B-5153EF824A42}" destId="{C9E561E5-F3EB-4211-BA3D-A2ECF850D80F}" srcOrd="0" destOrd="0" presId="urn:microsoft.com/office/officeart/2005/8/layout/lProcess3"/>
    <dgm:cxn modelId="{FA4A1C14-3EC7-4004-B939-5BB54515FC6A}" type="presParOf" srcId="{C9E561E5-F3EB-4211-BA3D-A2ECF850D80F}" destId="{7BE1AB52-2AB0-4D4B-9FBE-1E7523B1D491}"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D7A1B5-7431-49E1-B889-303224A6C72B}"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D8F534FA-DAA9-4754-8C08-B8CB0CFEC0EC}">
      <dgm:prSet/>
      <dgm:spPr/>
      <dgm:t>
        <a:bodyPr/>
        <a:lstStyle/>
        <a:p>
          <a:pPr rtl="0"/>
          <a:r>
            <a:rPr lang="ru-RU" dirty="0"/>
            <a:t>10</a:t>
          </a:r>
        </a:p>
      </dgm:t>
    </dgm:pt>
    <dgm:pt modelId="{247D8978-6747-4B6E-8683-57D5F9CFE52F}" type="parTrans" cxnId="{45B7A947-A4C6-457C-917D-082B9916D8CC}">
      <dgm:prSet/>
      <dgm:spPr/>
      <dgm:t>
        <a:bodyPr/>
        <a:lstStyle/>
        <a:p>
          <a:endParaRPr lang="ru-RU"/>
        </a:p>
      </dgm:t>
    </dgm:pt>
    <dgm:pt modelId="{D7847350-892A-43B1-8B41-157512811AF2}" type="sibTrans" cxnId="{45B7A947-A4C6-457C-917D-082B9916D8CC}">
      <dgm:prSet/>
      <dgm:spPr/>
      <dgm:t>
        <a:bodyPr/>
        <a:lstStyle/>
        <a:p>
          <a:endParaRPr lang="ru-RU"/>
        </a:p>
      </dgm:t>
    </dgm:pt>
    <dgm:pt modelId="{95737A52-B4F1-453A-9388-695BEA01C0FB}" type="pres">
      <dgm:prSet presAssocID="{12D7A1B5-7431-49E1-B889-303224A6C72B}" presName="Name0" presStyleCnt="0">
        <dgm:presLayoutVars>
          <dgm:chPref val="3"/>
          <dgm:dir/>
          <dgm:animLvl val="lvl"/>
          <dgm:resizeHandles/>
        </dgm:presLayoutVars>
      </dgm:prSet>
      <dgm:spPr/>
      <dgm:t>
        <a:bodyPr/>
        <a:lstStyle/>
        <a:p>
          <a:endParaRPr lang="ru-RU"/>
        </a:p>
      </dgm:t>
    </dgm:pt>
    <dgm:pt modelId="{96F85688-9A16-43B1-A010-76048CE46A8B}" type="pres">
      <dgm:prSet presAssocID="{D8F534FA-DAA9-4754-8C08-B8CB0CFEC0EC}" presName="horFlow" presStyleCnt="0"/>
      <dgm:spPr/>
    </dgm:pt>
    <dgm:pt modelId="{EA5B1D2A-E9B4-45C7-BB84-E9521DBF6372}" type="pres">
      <dgm:prSet presAssocID="{D8F534FA-DAA9-4754-8C08-B8CB0CFEC0EC}" presName="bigChev" presStyleLbl="node1" presStyleIdx="0" presStyleCnt="1" custLinFactNeighborX="59350" custLinFactNeighborY="-11"/>
      <dgm:spPr/>
      <dgm:t>
        <a:bodyPr/>
        <a:lstStyle/>
        <a:p>
          <a:endParaRPr lang="ru-RU"/>
        </a:p>
      </dgm:t>
    </dgm:pt>
  </dgm:ptLst>
  <dgm:cxnLst>
    <dgm:cxn modelId="{9C109D9E-D0BF-4A48-BBDA-71BC7BAA1C45}" type="presOf" srcId="{12D7A1B5-7431-49E1-B889-303224A6C72B}" destId="{95737A52-B4F1-453A-9388-695BEA01C0FB}" srcOrd="0" destOrd="0" presId="urn:microsoft.com/office/officeart/2005/8/layout/lProcess3"/>
    <dgm:cxn modelId="{D56282F1-CEB7-48DF-93C1-78F5CF1C5A87}" type="presOf" srcId="{D8F534FA-DAA9-4754-8C08-B8CB0CFEC0EC}" destId="{EA5B1D2A-E9B4-45C7-BB84-E9521DBF6372}" srcOrd="0" destOrd="0" presId="urn:microsoft.com/office/officeart/2005/8/layout/lProcess3"/>
    <dgm:cxn modelId="{45B7A947-A4C6-457C-917D-082B9916D8CC}" srcId="{12D7A1B5-7431-49E1-B889-303224A6C72B}" destId="{D8F534FA-DAA9-4754-8C08-B8CB0CFEC0EC}" srcOrd="0" destOrd="0" parTransId="{247D8978-6747-4B6E-8683-57D5F9CFE52F}" sibTransId="{D7847350-892A-43B1-8B41-157512811AF2}"/>
    <dgm:cxn modelId="{04AB355A-FBA3-4F24-94AB-1C451D371CB1}" type="presParOf" srcId="{95737A52-B4F1-453A-9388-695BEA01C0FB}" destId="{96F85688-9A16-43B1-A010-76048CE46A8B}" srcOrd="0" destOrd="0" presId="urn:microsoft.com/office/officeart/2005/8/layout/lProcess3"/>
    <dgm:cxn modelId="{E8D5CD5C-530C-47B6-A650-838490DACE7A}" type="presParOf" srcId="{96F85688-9A16-43B1-A010-76048CE46A8B}" destId="{EA5B1D2A-E9B4-45C7-BB84-E9521DBF637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5B3579-6DE1-4AD0-B3C6-E1C1E2E95CC2}"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EB44B742-FCD2-4377-97EA-3A804FF0431F}">
      <dgm:prSet/>
      <dgm:spPr/>
      <dgm:t>
        <a:bodyPr/>
        <a:lstStyle/>
        <a:p>
          <a:pPr rtl="0"/>
          <a:r>
            <a:rPr lang="ru-RU" dirty="0"/>
            <a:t>11</a:t>
          </a:r>
        </a:p>
      </dgm:t>
    </dgm:pt>
    <dgm:pt modelId="{7C64B3DB-5A5F-4014-A539-60B947762970}" type="parTrans" cxnId="{8AFC665A-06E6-44C4-AE8A-F0F442FD0460}">
      <dgm:prSet/>
      <dgm:spPr/>
      <dgm:t>
        <a:bodyPr/>
        <a:lstStyle/>
        <a:p>
          <a:endParaRPr lang="ru-RU"/>
        </a:p>
      </dgm:t>
    </dgm:pt>
    <dgm:pt modelId="{9D1052DA-A0AE-4EA1-BC85-3DA5C19DF08F}" type="sibTrans" cxnId="{8AFC665A-06E6-44C4-AE8A-F0F442FD0460}">
      <dgm:prSet/>
      <dgm:spPr/>
      <dgm:t>
        <a:bodyPr/>
        <a:lstStyle/>
        <a:p>
          <a:endParaRPr lang="ru-RU"/>
        </a:p>
      </dgm:t>
    </dgm:pt>
    <dgm:pt modelId="{FAD8BCB4-C8AE-46F0-92BC-2141B1D439E1}" type="pres">
      <dgm:prSet presAssocID="{8C5B3579-6DE1-4AD0-B3C6-E1C1E2E95CC2}" presName="Name0" presStyleCnt="0">
        <dgm:presLayoutVars>
          <dgm:chPref val="3"/>
          <dgm:dir/>
          <dgm:animLvl val="lvl"/>
          <dgm:resizeHandles/>
        </dgm:presLayoutVars>
      </dgm:prSet>
      <dgm:spPr/>
      <dgm:t>
        <a:bodyPr/>
        <a:lstStyle/>
        <a:p>
          <a:endParaRPr lang="ru-RU"/>
        </a:p>
      </dgm:t>
    </dgm:pt>
    <dgm:pt modelId="{328D3D40-42E4-4665-86D0-020D6B9585EC}" type="pres">
      <dgm:prSet presAssocID="{EB44B742-FCD2-4377-97EA-3A804FF0431F}" presName="horFlow" presStyleCnt="0"/>
      <dgm:spPr/>
    </dgm:pt>
    <dgm:pt modelId="{9FA6A60A-DD3E-4272-81DA-2F3BD5267663}" type="pres">
      <dgm:prSet presAssocID="{EB44B742-FCD2-4377-97EA-3A804FF0431F}" presName="bigChev" presStyleLbl="node1" presStyleIdx="0" presStyleCnt="1" custLinFactNeighborX="67240" custLinFactNeighborY="-11"/>
      <dgm:spPr/>
      <dgm:t>
        <a:bodyPr/>
        <a:lstStyle/>
        <a:p>
          <a:endParaRPr lang="ru-RU"/>
        </a:p>
      </dgm:t>
    </dgm:pt>
  </dgm:ptLst>
  <dgm:cxnLst>
    <dgm:cxn modelId="{275944DB-2A38-4044-B2AB-1FE9D0A71F06}" type="presOf" srcId="{8C5B3579-6DE1-4AD0-B3C6-E1C1E2E95CC2}" destId="{FAD8BCB4-C8AE-46F0-92BC-2141B1D439E1}" srcOrd="0" destOrd="0" presId="urn:microsoft.com/office/officeart/2005/8/layout/lProcess3"/>
    <dgm:cxn modelId="{B3675062-0074-4A5B-9A4B-4691988BC26F}" type="presOf" srcId="{EB44B742-FCD2-4377-97EA-3A804FF0431F}" destId="{9FA6A60A-DD3E-4272-81DA-2F3BD5267663}" srcOrd="0" destOrd="0" presId="urn:microsoft.com/office/officeart/2005/8/layout/lProcess3"/>
    <dgm:cxn modelId="{8AFC665A-06E6-44C4-AE8A-F0F442FD0460}" srcId="{8C5B3579-6DE1-4AD0-B3C6-E1C1E2E95CC2}" destId="{EB44B742-FCD2-4377-97EA-3A804FF0431F}" srcOrd="0" destOrd="0" parTransId="{7C64B3DB-5A5F-4014-A539-60B947762970}" sibTransId="{9D1052DA-A0AE-4EA1-BC85-3DA5C19DF08F}"/>
    <dgm:cxn modelId="{47F98BC6-1E73-464B-BD01-A0726E7C3227}" type="presParOf" srcId="{FAD8BCB4-C8AE-46F0-92BC-2141B1D439E1}" destId="{328D3D40-42E4-4665-86D0-020D6B9585EC}" srcOrd="0" destOrd="0" presId="urn:microsoft.com/office/officeart/2005/8/layout/lProcess3"/>
    <dgm:cxn modelId="{160C9410-C6DF-48E6-94B0-F9439113EA71}" type="presParOf" srcId="{328D3D40-42E4-4665-86D0-020D6B9585EC}" destId="{9FA6A60A-DD3E-4272-81DA-2F3BD5267663}"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5B3579-6DE1-4AD0-B3C6-E1C1E2E95CC2}"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EB44B742-FCD2-4377-97EA-3A804FF0431F}">
      <dgm:prSet/>
      <dgm:spPr/>
      <dgm:t>
        <a:bodyPr/>
        <a:lstStyle/>
        <a:p>
          <a:pPr rtl="0"/>
          <a:r>
            <a:rPr lang="ru-RU" dirty="0"/>
            <a:t>12</a:t>
          </a:r>
        </a:p>
      </dgm:t>
    </dgm:pt>
    <dgm:pt modelId="{7C64B3DB-5A5F-4014-A539-60B947762970}" type="parTrans" cxnId="{8AFC665A-06E6-44C4-AE8A-F0F442FD0460}">
      <dgm:prSet/>
      <dgm:spPr/>
      <dgm:t>
        <a:bodyPr/>
        <a:lstStyle/>
        <a:p>
          <a:endParaRPr lang="ru-RU"/>
        </a:p>
      </dgm:t>
    </dgm:pt>
    <dgm:pt modelId="{9D1052DA-A0AE-4EA1-BC85-3DA5C19DF08F}" type="sibTrans" cxnId="{8AFC665A-06E6-44C4-AE8A-F0F442FD0460}">
      <dgm:prSet/>
      <dgm:spPr/>
      <dgm:t>
        <a:bodyPr/>
        <a:lstStyle/>
        <a:p>
          <a:endParaRPr lang="ru-RU"/>
        </a:p>
      </dgm:t>
    </dgm:pt>
    <dgm:pt modelId="{FAD8BCB4-C8AE-46F0-92BC-2141B1D439E1}" type="pres">
      <dgm:prSet presAssocID="{8C5B3579-6DE1-4AD0-B3C6-E1C1E2E95CC2}" presName="Name0" presStyleCnt="0">
        <dgm:presLayoutVars>
          <dgm:chPref val="3"/>
          <dgm:dir/>
          <dgm:animLvl val="lvl"/>
          <dgm:resizeHandles/>
        </dgm:presLayoutVars>
      </dgm:prSet>
      <dgm:spPr/>
      <dgm:t>
        <a:bodyPr/>
        <a:lstStyle/>
        <a:p>
          <a:endParaRPr lang="ru-RU"/>
        </a:p>
      </dgm:t>
    </dgm:pt>
    <dgm:pt modelId="{328D3D40-42E4-4665-86D0-020D6B9585EC}" type="pres">
      <dgm:prSet presAssocID="{EB44B742-FCD2-4377-97EA-3A804FF0431F}" presName="horFlow" presStyleCnt="0"/>
      <dgm:spPr/>
    </dgm:pt>
    <dgm:pt modelId="{9FA6A60A-DD3E-4272-81DA-2F3BD5267663}" type="pres">
      <dgm:prSet presAssocID="{EB44B742-FCD2-4377-97EA-3A804FF0431F}" presName="bigChev" presStyleLbl="node1" presStyleIdx="0" presStyleCnt="1" custLinFactNeighborX="67240" custLinFactNeighborY="-11"/>
      <dgm:spPr/>
      <dgm:t>
        <a:bodyPr/>
        <a:lstStyle/>
        <a:p>
          <a:endParaRPr lang="ru-RU"/>
        </a:p>
      </dgm:t>
    </dgm:pt>
  </dgm:ptLst>
  <dgm:cxnLst>
    <dgm:cxn modelId="{275944DB-2A38-4044-B2AB-1FE9D0A71F06}" type="presOf" srcId="{8C5B3579-6DE1-4AD0-B3C6-E1C1E2E95CC2}" destId="{FAD8BCB4-C8AE-46F0-92BC-2141B1D439E1}" srcOrd="0" destOrd="0" presId="urn:microsoft.com/office/officeart/2005/8/layout/lProcess3"/>
    <dgm:cxn modelId="{B3675062-0074-4A5B-9A4B-4691988BC26F}" type="presOf" srcId="{EB44B742-FCD2-4377-97EA-3A804FF0431F}" destId="{9FA6A60A-DD3E-4272-81DA-2F3BD5267663}" srcOrd="0" destOrd="0" presId="urn:microsoft.com/office/officeart/2005/8/layout/lProcess3"/>
    <dgm:cxn modelId="{8AFC665A-06E6-44C4-AE8A-F0F442FD0460}" srcId="{8C5B3579-6DE1-4AD0-B3C6-E1C1E2E95CC2}" destId="{EB44B742-FCD2-4377-97EA-3A804FF0431F}" srcOrd="0" destOrd="0" parTransId="{7C64B3DB-5A5F-4014-A539-60B947762970}" sibTransId="{9D1052DA-A0AE-4EA1-BC85-3DA5C19DF08F}"/>
    <dgm:cxn modelId="{47F98BC6-1E73-464B-BD01-A0726E7C3227}" type="presParOf" srcId="{FAD8BCB4-C8AE-46F0-92BC-2141B1D439E1}" destId="{328D3D40-42E4-4665-86D0-020D6B9585EC}" srcOrd="0" destOrd="0" presId="urn:microsoft.com/office/officeart/2005/8/layout/lProcess3"/>
    <dgm:cxn modelId="{160C9410-C6DF-48E6-94B0-F9439113EA71}" type="presParOf" srcId="{328D3D40-42E4-4665-86D0-020D6B9585EC}" destId="{9FA6A60A-DD3E-4272-81DA-2F3BD526766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E3B6A5-679B-4605-93D0-817F01BA6880}"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ED8DF18B-0747-471E-8960-88D2C668D641}">
      <dgm:prSet/>
      <dgm:spPr/>
      <dgm:t>
        <a:bodyPr/>
        <a:lstStyle/>
        <a:p>
          <a:pPr rtl="0"/>
          <a:r>
            <a:rPr lang="ru-RU" dirty="0"/>
            <a:t>13</a:t>
          </a:r>
        </a:p>
      </dgm:t>
    </dgm:pt>
    <dgm:pt modelId="{AB62DFCA-F6FE-4EC4-8AFA-9218E7B13C01}" type="parTrans" cxnId="{635EB37B-6CAE-4FE7-82A2-C1E2E4D87B01}">
      <dgm:prSet/>
      <dgm:spPr/>
      <dgm:t>
        <a:bodyPr/>
        <a:lstStyle/>
        <a:p>
          <a:endParaRPr lang="ru-RU"/>
        </a:p>
      </dgm:t>
    </dgm:pt>
    <dgm:pt modelId="{AD92C45E-3E8C-473F-AF1A-A928ABC7B432}" type="sibTrans" cxnId="{635EB37B-6CAE-4FE7-82A2-C1E2E4D87B01}">
      <dgm:prSet/>
      <dgm:spPr/>
      <dgm:t>
        <a:bodyPr/>
        <a:lstStyle/>
        <a:p>
          <a:endParaRPr lang="ru-RU"/>
        </a:p>
      </dgm:t>
    </dgm:pt>
    <dgm:pt modelId="{D3C325CF-2BD1-48AA-B4BD-05C45D912DCB}" type="pres">
      <dgm:prSet presAssocID="{9FE3B6A5-679B-4605-93D0-817F01BA6880}" presName="Name0" presStyleCnt="0">
        <dgm:presLayoutVars>
          <dgm:chPref val="3"/>
          <dgm:dir/>
          <dgm:animLvl val="lvl"/>
          <dgm:resizeHandles/>
        </dgm:presLayoutVars>
      </dgm:prSet>
      <dgm:spPr/>
      <dgm:t>
        <a:bodyPr/>
        <a:lstStyle/>
        <a:p>
          <a:endParaRPr lang="ru-RU"/>
        </a:p>
      </dgm:t>
    </dgm:pt>
    <dgm:pt modelId="{5414F9E4-EAE0-4561-84E4-A290604605D8}" type="pres">
      <dgm:prSet presAssocID="{ED8DF18B-0747-471E-8960-88D2C668D641}" presName="horFlow" presStyleCnt="0"/>
      <dgm:spPr/>
    </dgm:pt>
    <dgm:pt modelId="{0561845B-E86F-405E-9C25-E31FDF847AC4}" type="pres">
      <dgm:prSet presAssocID="{ED8DF18B-0747-471E-8960-88D2C668D641}" presName="bigChev" presStyleLbl="node1" presStyleIdx="0" presStyleCnt="1" custLinFactNeighborX="67240" custLinFactNeighborY="-11"/>
      <dgm:spPr/>
      <dgm:t>
        <a:bodyPr/>
        <a:lstStyle/>
        <a:p>
          <a:endParaRPr lang="ru-RU"/>
        </a:p>
      </dgm:t>
    </dgm:pt>
  </dgm:ptLst>
  <dgm:cxnLst>
    <dgm:cxn modelId="{9E5FA8BB-C8E7-468E-95F4-F05B79DF1A6E}" type="presOf" srcId="{9FE3B6A5-679B-4605-93D0-817F01BA6880}" destId="{D3C325CF-2BD1-48AA-B4BD-05C45D912DCB}" srcOrd="0" destOrd="0" presId="urn:microsoft.com/office/officeart/2005/8/layout/lProcess3"/>
    <dgm:cxn modelId="{B4697D34-D782-4967-9C36-C886CCD1B478}" type="presOf" srcId="{ED8DF18B-0747-471E-8960-88D2C668D641}" destId="{0561845B-E86F-405E-9C25-E31FDF847AC4}" srcOrd="0" destOrd="0" presId="urn:microsoft.com/office/officeart/2005/8/layout/lProcess3"/>
    <dgm:cxn modelId="{635EB37B-6CAE-4FE7-82A2-C1E2E4D87B01}" srcId="{9FE3B6A5-679B-4605-93D0-817F01BA6880}" destId="{ED8DF18B-0747-471E-8960-88D2C668D641}" srcOrd="0" destOrd="0" parTransId="{AB62DFCA-F6FE-4EC4-8AFA-9218E7B13C01}" sibTransId="{AD92C45E-3E8C-473F-AF1A-A928ABC7B432}"/>
    <dgm:cxn modelId="{4C521878-ADC1-4CC0-AAB8-E50CDC1487B5}" type="presParOf" srcId="{D3C325CF-2BD1-48AA-B4BD-05C45D912DCB}" destId="{5414F9E4-EAE0-4561-84E4-A290604605D8}" srcOrd="0" destOrd="0" presId="urn:microsoft.com/office/officeart/2005/8/layout/lProcess3"/>
    <dgm:cxn modelId="{3EFD74FC-26FF-48B8-888C-CF935A4FE496}" type="presParOf" srcId="{5414F9E4-EAE0-4561-84E4-A290604605D8}" destId="{0561845B-E86F-405E-9C25-E31FDF847AC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9E14A7-10B9-4381-B3A8-6CEF6B26F282}"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35E1094E-32AC-4F7F-8E02-D36D66FE2BE3}">
      <dgm:prSet/>
      <dgm:spPr/>
      <dgm:t>
        <a:bodyPr/>
        <a:lstStyle/>
        <a:p>
          <a:pPr rtl="0"/>
          <a:r>
            <a:rPr lang="ru-RU" dirty="0"/>
            <a:t>14</a:t>
          </a:r>
        </a:p>
      </dgm:t>
    </dgm:pt>
    <dgm:pt modelId="{E64E27E6-0771-458E-894D-1B641147A30F}" type="parTrans" cxnId="{7F516426-95C6-4EA4-838B-E65B9A5D2505}">
      <dgm:prSet/>
      <dgm:spPr/>
      <dgm:t>
        <a:bodyPr/>
        <a:lstStyle/>
        <a:p>
          <a:endParaRPr lang="ru-RU"/>
        </a:p>
      </dgm:t>
    </dgm:pt>
    <dgm:pt modelId="{FAD9FB7C-7070-4072-8B53-C91AAEA80488}" type="sibTrans" cxnId="{7F516426-95C6-4EA4-838B-E65B9A5D2505}">
      <dgm:prSet/>
      <dgm:spPr/>
      <dgm:t>
        <a:bodyPr/>
        <a:lstStyle/>
        <a:p>
          <a:endParaRPr lang="ru-RU"/>
        </a:p>
      </dgm:t>
    </dgm:pt>
    <dgm:pt modelId="{56A6B536-BFD9-44BF-BBE7-36C0652AE679}" type="pres">
      <dgm:prSet presAssocID="{DB9E14A7-10B9-4381-B3A8-6CEF6B26F282}" presName="Name0" presStyleCnt="0">
        <dgm:presLayoutVars>
          <dgm:chPref val="3"/>
          <dgm:dir/>
          <dgm:animLvl val="lvl"/>
          <dgm:resizeHandles/>
        </dgm:presLayoutVars>
      </dgm:prSet>
      <dgm:spPr/>
      <dgm:t>
        <a:bodyPr/>
        <a:lstStyle/>
        <a:p>
          <a:endParaRPr lang="ru-RU"/>
        </a:p>
      </dgm:t>
    </dgm:pt>
    <dgm:pt modelId="{6EC1E28C-1A3D-4470-B33B-B643639A7C37}" type="pres">
      <dgm:prSet presAssocID="{35E1094E-32AC-4F7F-8E02-D36D66FE2BE3}" presName="horFlow" presStyleCnt="0"/>
      <dgm:spPr/>
    </dgm:pt>
    <dgm:pt modelId="{23B0D0F8-0D8E-4817-AA68-F91C5D4A0CB5}" type="pres">
      <dgm:prSet presAssocID="{35E1094E-32AC-4F7F-8E02-D36D66FE2BE3}" presName="bigChev" presStyleLbl="node1" presStyleIdx="0" presStyleCnt="1" custLinFactNeighborX="67240" custLinFactNeighborY="-11"/>
      <dgm:spPr/>
      <dgm:t>
        <a:bodyPr/>
        <a:lstStyle/>
        <a:p>
          <a:endParaRPr lang="ru-RU"/>
        </a:p>
      </dgm:t>
    </dgm:pt>
  </dgm:ptLst>
  <dgm:cxnLst>
    <dgm:cxn modelId="{12666E31-42A1-44AA-A9AB-F14237ED23E8}" type="presOf" srcId="{35E1094E-32AC-4F7F-8E02-D36D66FE2BE3}" destId="{23B0D0F8-0D8E-4817-AA68-F91C5D4A0CB5}" srcOrd="0" destOrd="0" presId="urn:microsoft.com/office/officeart/2005/8/layout/lProcess3"/>
    <dgm:cxn modelId="{D4587B1D-D61A-4785-BF88-330BC23FD57B}" type="presOf" srcId="{DB9E14A7-10B9-4381-B3A8-6CEF6B26F282}" destId="{56A6B536-BFD9-44BF-BBE7-36C0652AE679}" srcOrd="0" destOrd="0" presId="urn:microsoft.com/office/officeart/2005/8/layout/lProcess3"/>
    <dgm:cxn modelId="{7F516426-95C6-4EA4-838B-E65B9A5D2505}" srcId="{DB9E14A7-10B9-4381-B3A8-6CEF6B26F282}" destId="{35E1094E-32AC-4F7F-8E02-D36D66FE2BE3}" srcOrd="0" destOrd="0" parTransId="{E64E27E6-0771-458E-894D-1B641147A30F}" sibTransId="{FAD9FB7C-7070-4072-8B53-C91AAEA80488}"/>
    <dgm:cxn modelId="{A32207A0-3863-4F12-83F8-34D6AB1BE06F}" type="presParOf" srcId="{56A6B536-BFD9-44BF-BBE7-36C0652AE679}" destId="{6EC1E28C-1A3D-4470-B33B-B643639A7C37}" srcOrd="0" destOrd="0" presId="urn:microsoft.com/office/officeart/2005/8/layout/lProcess3"/>
    <dgm:cxn modelId="{7A5676ED-0483-4545-8F3A-19A3E83F3B9E}" type="presParOf" srcId="{6EC1E28C-1A3D-4470-B33B-B643639A7C37}" destId="{23B0D0F8-0D8E-4817-AA68-F91C5D4A0CB5}"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5B3579-6DE1-4AD0-B3C6-E1C1E2E95CC2}" type="doc">
      <dgm:prSet loTypeId="urn:microsoft.com/office/officeart/2005/8/layout/lProcess3" loCatId="process" qsTypeId="urn:microsoft.com/office/officeart/2005/8/quickstyle/simple5" qsCatId="simple" csTypeId="urn:microsoft.com/office/officeart/2005/8/colors/accent0_1" csCatId="mainScheme" phldr="1"/>
      <dgm:spPr/>
      <dgm:t>
        <a:bodyPr/>
        <a:lstStyle/>
        <a:p>
          <a:endParaRPr lang="ru-RU"/>
        </a:p>
      </dgm:t>
    </dgm:pt>
    <dgm:pt modelId="{EB44B742-FCD2-4377-97EA-3A804FF0431F}">
      <dgm:prSet/>
      <dgm:spPr/>
      <dgm:t>
        <a:bodyPr/>
        <a:lstStyle/>
        <a:p>
          <a:pPr rtl="0"/>
          <a:r>
            <a:rPr lang="ru-RU" dirty="0"/>
            <a:t>15</a:t>
          </a:r>
        </a:p>
      </dgm:t>
    </dgm:pt>
    <dgm:pt modelId="{7C64B3DB-5A5F-4014-A539-60B947762970}" type="parTrans" cxnId="{8AFC665A-06E6-44C4-AE8A-F0F442FD0460}">
      <dgm:prSet/>
      <dgm:spPr/>
      <dgm:t>
        <a:bodyPr/>
        <a:lstStyle/>
        <a:p>
          <a:endParaRPr lang="ru-RU"/>
        </a:p>
      </dgm:t>
    </dgm:pt>
    <dgm:pt modelId="{9D1052DA-A0AE-4EA1-BC85-3DA5C19DF08F}" type="sibTrans" cxnId="{8AFC665A-06E6-44C4-AE8A-F0F442FD0460}">
      <dgm:prSet/>
      <dgm:spPr/>
      <dgm:t>
        <a:bodyPr/>
        <a:lstStyle/>
        <a:p>
          <a:endParaRPr lang="ru-RU"/>
        </a:p>
      </dgm:t>
    </dgm:pt>
    <dgm:pt modelId="{FAD8BCB4-C8AE-46F0-92BC-2141B1D439E1}" type="pres">
      <dgm:prSet presAssocID="{8C5B3579-6DE1-4AD0-B3C6-E1C1E2E95CC2}" presName="Name0" presStyleCnt="0">
        <dgm:presLayoutVars>
          <dgm:chPref val="3"/>
          <dgm:dir/>
          <dgm:animLvl val="lvl"/>
          <dgm:resizeHandles/>
        </dgm:presLayoutVars>
      </dgm:prSet>
      <dgm:spPr/>
      <dgm:t>
        <a:bodyPr/>
        <a:lstStyle/>
        <a:p>
          <a:endParaRPr lang="ru-RU"/>
        </a:p>
      </dgm:t>
    </dgm:pt>
    <dgm:pt modelId="{328D3D40-42E4-4665-86D0-020D6B9585EC}" type="pres">
      <dgm:prSet presAssocID="{EB44B742-FCD2-4377-97EA-3A804FF0431F}" presName="horFlow" presStyleCnt="0"/>
      <dgm:spPr/>
    </dgm:pt>
    <dgm:pt modelId="{9FA6A60A-DD3E-4272-81DA-2F3BD5267663}" type="pres">
      <dgm:prSet presAssocID="{EB44B742-FCD2-4377-97EA-3A804FF0431F}" presName="bigChev" presStyleLbl="node1" presStyleIdx="0" presStyleCnt="1" custLinFactNeighborX="67240" custLinFactNeighborY="-11"/>
      <dgm:spPr/>
      <dgm:t>
        <a:bodyPr/>
        <a:lstStyle/>
        <a:p>
          <a:endParaRPr lang="ru-RU"/>
        </a:p>
      </dgm:t>
    </dgm:pt>
  </dgm:ptLst>
  <dgm:cxnLst>
    <dgm:cxn modelId="{275944DB-2A38-4044-B2AB-1FE9D0A71F06}" type="presOf" srcId="{8C5B3579-6DE1-4AD0-B3C6-E1C1E2E95CC2}" destId="{FAD8BCB4-C8AE-46F0-92BC-2141B1D439E1}" srcOrd="0" destOrd="0" presId="urn:microsoft.com/office/officeart/2005/8/layout/lProcess3"/>
    <dgm:cxn modelId="{B3675062-0074-4A5B-9A4B-4691988BC26F}" type="presOf" srcId="{EB44B742-FCD2-4377-97EA-3A804FF0431F}" destId="{9FA6A60A-DD3E-4272-81DA-2F3BD5267663}" srcOrd="0" destOrd="0" presId="urn:microsoft.com/office/officeart/2005/8/layout/lProcess3"/>
    <dgm:cxn modelId="{8AFC665A-06E6-44C4-AE8A-F0F442FD0460}" srcId="{8C5B3579-6DE1-4AD0-B3C6-E1C1E2E95CC2}" destId="{EB44B742-FCD2-4377-97EA-3A804FF0431F}" srcOrd="0" destOrd="0" parTransId="{7C64B3DB-5A5F-4014-A539-60B947762970}" sibTransId="{9D1052DA-A0AE-4EA1-BC85-3DA5C19DF08F}"/>
    <dgm:cxn modelId="{47F98BC6-1E73-464B-BD01-A0726E7C3227}" type="presParOf" srcId="{FAD8BCB4-C8AE-46F0-92BC-2141B1D439E1}" destId="{328D3D40-42E4-4665-86D0-020D6B9585EC}" srcOrd="0" destOrd="0" presId="urn:microsoft.com/office/officeart/2005/8/layout/lProcess3"/>
    <dgm:cxn modelId="{160C9410-C6DF-48E6-94B0-F9439113EA71}" type="presParOf" srcId="{328D3D40-42E4-4665-86D0-020D6B9585EC}" destId="{9FA6A60A-DD3E-4272-81DA-2F3BD526766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19963197-3AEF-4746-A63A-63905DC59C97}" type="datetimeFigureOut">
              <a:rPr lang="ru-RU" smtClean="0"/>
              <a:pPr/>
              <a:t>12.12.2022</a:t>
            </a:fld>
            <a:endParaRPr lang="ru-RU" dirty="0"/>
          </a:p>
        </p:txBody>
      </p:sp>
      <p:sp>
        <p:nvSpPr>
          <p:cNvPr id="4" name="Нижний колонтитул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7036AB7F-2614-4AF9-815C-7547303DD4E6}" type="slidenum">
              <a:rPr lang="ru-RU" smtClean="0"/>
              <a:pPr/>
              <a:t>‹#›</a:t>
            </a:fld>
            <a:endParaRPr lang="ru-RU" dirty="0"/>
          </a:p>
        </p:txBody>
      </p:sp>
    </p:spTree>
    <p:extLst>
      <p:ext uri="{BB962C8B-B14F-4D97-AF65-F5344CB8AC3E}">
        <p14:creationId xmlns:p14="http://schemas.microsoft.com/office/powerpoint/2010/main" val="3338660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3D06E49C-1F3E-4395-8997-EBBF92C03985}" type="datetimeFigureOut">
              <a:rPr lang="ru-RU" smtClean="0"/>
              <a:pPr/>
              <a:t>12.12.2022</a:t>
            </a:fld>
            <a:endParaRPr lang="ru-RU" dirty="0"/>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51A19619-7E94-4A97-9CC5-95BBAF330829}" type="slidenum">
              <a:rPr lang="ru-RU" smtClean="0"/>
              <a:pPr/>
              <a:t>‹#›</a:t>
            </a:fld>
            <a:endParaRPr lang="ru-RU" dirty="0"/>
          </a:p>
        </p:txBody>
      </p:sp>
    </p:spTree>
    <p:extLst>
      <p:ext uri="{BB962C8B-B14F-4D97-AF65-F5344CB8AC3E}">
        <p14:creationId xmlns:p14="http://schemas.microsoft.com/office/powerpoint/2010/main" val="40657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A19619-7E94-4A97-9CC5-95BBAF330829}" type="slidenum">
              <a:rPr lang="ru-RU" smtClean="0"/>
              <a:pPr/>
              <a:t>28</a:t>
            </a:fld>
            <a:endParaRPr lang="ru-RU" dirty="0"/>
          </a:p>
        </p:txBody>
      </p:sp>
    </p:spTree>
    <p:extLst>
      <p:ext uri="{BB962C8B-B14F-4D97-AF65-F5344CB8AC3E}">
        <p14:creationId xmlns:p14="http://schemas.microsoft.com/office/powerpoint/2010/main" val="245362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586D02AC-C1F0-4396-A32F-7237E6EBB2A3}" type="datetime1">
              <a:rPr lang="ru-RU" smtClean="0"/>
              <a:pPr/>
              <a:t>12.12.2022</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19F52BC1-864C-4302-BD08-52853782555F}"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C65F615-9830-4BBF-96A8-3E29051629AB}" type="datetime1">
              <a:rPr lang="ru-RU" smtClean="0"/>
              <a:pPr/>
              <a:t>12.12.2022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9F52BC1-864C-4302-BD08-52853782555F}"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ECC746B8-491C-471E-8DEC-BF1E62BB3DAF}" type="datetime1">
              <a:rPr lang="ru-RU" smtClean="0"/>
              <a:pPr/>
              <a:t>12.12.2022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9F52BC1-864C-4302-BD08-52853782555F}"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Текст 2"/>
          <p:cNvSpPr>
            <a:spLocks noGrp="1"/>
          </p:cNvSpPr>
          <p:nvPr>
            <p:ph type="body"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CB18E37-BB3A-49F7-9E10-FA0EFF8D5F3A}" type="datetime1">
              <a:rPr lang="ru-RU" smtClean="0"/>
              <a:pPr/>
              <a:t>12.12.2022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6AA7BED-6D88-4813-BE45-CB81AECCD75A}"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CEE32DB-AEA3-48C7-A395-35FE8D0904D0}" type="datetime1">
              <a:rPr lang="ru-RU" smtClean="0"/>
              <a:pPr/>
              <a:t>12.12.2022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9F52BC1-864C-4302-BD08-52853782555F}"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C4BD703C-EBF5-466C-97FB-BB569957FE8D}" type="datetime1">
              <a:rPr lang="ru-RU" smtClean="0"/>
              <a:pPr/>
              <a:t>12.12.2022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9F52BC1-864C-4302-BD08-52853782555F}"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38FA3B5C-AA59-4B6F-85BF-538EDE5D649B}" type="datetime1">
              <a:rPr lang="ru-RU" smtClean="0"/>
              <a:pPr/>
              <a:t>12.12.2022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9F52BC1-864C-4302-BD08-52853782555F}"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0D8215B-0256-4B5B-B0DA-3A6446D9C6DC}" type="datetime1">
              <a:rPr lang="ru-RU" smtClean="0"/>
              <a:pPr/>
              <a:t>12.12.2022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19F52BC1-864C-4302-BD08-52853782555F}"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40DB839-CEC2-45AC-AF88-D7999DDFD5FD}" type="datetime1">
              <a:rPr lang="ru-RU" smtClean="0"/>
              <a:pPr/>
              <a:t>12.12.2022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9F52BC1-864C-4302-BD08-52853782555F}"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3AE6DD-B4C3-48BE-A307-E5E320721EC1}" type="datetime1">
              <a:rPr lang="ru-RU" smtClean="0"/>
              <a:pPr/>
              <a:t>12.12.2022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9F52BC1-864C-4302-BD08-52853782555F}"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FA11DDFD-97A0-4355-BA1A-C6519D9082F8}" type="datetime1">
              <a:rPr lang="ru-RU" smtClean="0"/>
              <a:pPr/>
              <a:t>12.12.2022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9F52BC1-864C-4302-BD08-52853782555F}"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B4CCE986-F0AE-4D7A-A4BB-344C1ECBB397}" type="datetime1">
              <a:rPr lang="ru-RU" smtClean="0"/>
              <a:pPr/>
              <a:t>12.12.2022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19F52BC1-864C-4302-BD08-52853782555F}"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B7D67C-8431-4975-918A-8170D00B136F}" type="datetime1">
              <a:rPr lang="ru-RU" smtClean="0"/>
              <a:pPr/>
              <a:t>12.12.2022</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F52BC1-864C-4302-BD08-52853782555F}"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 id="2147485025"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osorukovoa@mail.ru"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6.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0.xml"/><Relationship Id="rId7" Type="http://schemas.openxmlformats.org/officeDocument/2006/relationships/image" Target="../media/image17.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9.png"/><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1.png"/><Relationship Id="rId7" Type="http://schemas.openxmlformats.org/officeDocument/2006/relationships/diagramColors" Target="../diagrams/colors12.xml"/><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3.png"/><Relationship Id="rId7" Type="http://schemas.openxmlformats.org/officeDocument/2006/relationships/diagramColors" Target="../diagrams/colors13.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7.png"/><Relationship Id="rId7" Type="http://schemas.openxmlformats.org/officeDocument/2006/relationships/diagramColors" Target="../diagrams/colors15.xml"/><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29.png"/><Relationship Id="rId7" Type="http://schemas.openxmlformats.org/officeDocument/2006/relationships/diagramLayout" Target="../diagrams/layout16.xml"/><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diagramData" Target="../diagrams/data16.xml"/><Relationship Id="rId5" Type="http://schemas.openxmlformats.org/officeDocument/2006/relationships/image" Target="../media/image31.png"/><Relationship Id="rId10" Type="http://schemas.microsoft.com/office/2007/relationships/diagramDrawing" Target="../diagrams/drawing16.xml"/><Relationship Id="rId4" Type="http://schemas.openxmlformats.org/officeDocument/2006/relationships/image" Target="../media/image30.png"/><Relationship Id="rId9" Type="http://schemas.openxmlformats.org/officeDocument/2006/relationships/diagramColors" Target="../diagrams/colors16.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33.png"/><Relationship Id="rId7" Type="http://schemas.openxmlformats.org/officeDocument/2006/relationships/diagramLayout" Target="../diagrams/layout17.xml"/><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diagramData" Target="../diagrams/data17.xml"/><Relationship Id="rId5" Type="http://schemas.openxmlformats.org/officeDocument/2006/relationships/image" Target="../media/image35.png"/><Relationship Id="rId10" Type="http://schemas.microsoft.com/office/2007/relationships/diagramDrawing" Target="../diagrams/drawing17.xml"/><Relationship Id="rId4" Type="http://schemas.openxmlformats.org/officeDocument/2006/relationships/image" Target="../media/image34.png"/><Relationship Id="rId9" Type="http://schemas.openxmlformats.org/officeDocument/2006/relationships/diagramColors" Target="../diagrams/colors17.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29.png"/><Relationship Id="rId7" Type="http://schemas.openxmlformats.org/officeDocument/2006/relationships/diagramLayout" Target="../diagrams/layout18.xml"/><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diagramData" Target="../diagrams/data18.xml"/><Relationship Id="rId5" Type="http://schemas.openxmlformats.org/officeDocument/2006/relationships/image" Target="../media/image37.png"/><Relationship Id="rId10" Type="http://schemas.microsoft.com/office/2007/relationships/diagramDrawing" Target="../diagrams/drawing18.xml"/><Relationship Id="rId4" Type="http://schemas.openxmlformats.org/officeDocument/2006/relationships/image" Target="../media/image36.png"/><Relationship Id="rId9" Type="http://schemas.openxmlformats.org/officeDocument/2006/relationships/diagramColors" Target="../diagrams/colors18.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image" Target="../media/image39.png"/><Relationship Id="rId7" Type="http://schemas.openxmlformats.org/officeDocument/2006/relationships/diagramData" Target="../diagrams/data19.xml"/><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2.png"/><Relationship Id="rId11" Type="http://schemas.microsoft.com/office/2007/relationships/diagramDrawing" Target="../diagrams/drawing19.xml"/><Relationship Id="rId5" Type="http://schemas.openxmlformats.org/officeDocument/2006/relationships/image" Target="../media/image41.png"/><Relationship Id="rId10" Type="http://schemas.openxmlformats.org/officeDocument/2006/relationships/diagramColors" Target="../diagrams/colors19.xml"/><Relationship Id="rId4" Type="http://schemas.openxmlformats.org/officeDocument/2006/relationships/image" Target="../media/image40.png"/><Relationship Id="rId9"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image" Target="../media/image44.png"/><Relationship Id="rId7" Type="http://schemas.openxmlformats.org/officeDocument/2006/relationships/diagramLayout" Target="../diagrams/layout20.xml"/><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diagramData" Target="../diagrams/data20.xml"/><Relationship Id="rId5" Type="http://schemas.openxmlformats.org/officeDocument/2006/relationships/image" Target="../media/image46.png"/><Relationship Id="rId10" Type="http://schemas.microsoft.com/office/2007/relationships/diagramDrawing" Target="../diagrams/drawing20.xml"/><Relationship Id="rId4" Type="http://schemas.openxmlformats.org/officeDocument/2006/relationships/image" Target="../media/image45.png"/><Relationship Id="rId9" Type="http://schemas.openxmlformats.org/officeDocument/2006/relationships/diagramColors" Target="../diagrams/colors20.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image" Target="../media/image48.png"/><Relationship Id="rId7" Type="http://schemas.openxmlformats.org/officeDocument/2006/relationships/diagramData" Target="../diagrams/data21.xml"/><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png"/><Relationship Id="rId11" Type="http://schemas.microsoft.com/office/2007/relationships/diagramDrawing" Target="../diagrams/drawing21.xml"/><Relationship Id="rId5" Type="http://schemas.openxmlformats.org/officeDocument/2006/relationships/image" Target="../media/image50.png"/><Relationship Id="rId10" Type="http://schemas.openxmlformats.org/officeDocument/2006/relationships/diagramColors" Target="../diagrams/colors21.xml"/><Relationship Id="rId4" Type="http://schemas.openxmlformats.org/officeDocument/2006/relationships/image" Target="../media/image49.png"/><Relationship Id="rId9"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52.png"/><Relationship Id="rId7" Type="http://schemas.openxmlformats.org/officeDocument/2006/relationships/diagramColors" Target="../diagrams/colors2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54.png"/><Relationship Id="rId7" Type="http://schemas.openxmlformats.org/officeDocument/2006/relationships/diagramQuickStyle" Target="../diagrams/quickStyle23.xml"/><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55.png"/><Relationship Id="rId9" Type="http://schemas.microsoft.com/office/2007/relationships/diagramDrawing" Target="../diagrams/drawing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6.png"/><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image" Target="../media/image58.png"/><Relationship Id="rId7" Type="http://schemas.openxmlformats.org/officeDocument/2006/relationships/diagramData" Target="../diagrams/data25.xml"/><Relationship Id="rId2"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61.png"/><Relationship Id="rId11" Type="http://schemas.microsoft.com/office/2007/relationships/diagramDrawing" Target="../diagrams/drawing25.xml"/><Relationship Id="rId5" Type="http://schemas.openxmlformats.org/officeDocument/2006/relationships/image" Target="../media/image60.png"/><Relationship Id="rId10" Type="http://schemas.openxmlformats.org/officeDocument/2006/relationships/diagramColors" Target="../diagrams/colors25.xml"/><Relationship Id="rId4" Type="http://schemas.openxmlformats.org/officeDocument/2006/relationships/image" Target="../media/image59.png"/><Relationship Id="rId9"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62.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Layout" Target="../diagrams/layout27.xml"/><Relationship Id="rId7" Type="http://schemas.openxmlformats.org/officeDocument/2006/relationships/image" Target="../media/image63.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diagramLayout" Target="../diagrams/layout28.xml"/><Relationship Id="rId7" Type="http://schemas.openxmlformats.org/officeDocument/2006/relationships/image" Target="../media/image65.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67.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69.jpeg"/><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hyperlink" Target="http://dx.doi.org/10.5539/" TargetMode="External"/><Relationship Id="rId1" Type="http://schemas.openxmlformats.org/officeDocument/2006/relationships/slideLayout" Target="../slideLayouts/slideLayout1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3.png"/><Relationship Id="rId7" Type="http://schemas.openxmlformats.org/officeDocument/2006/relationships/image" Target="../media/image7.png"/><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diagramColors" Target="../diagrams/colors2.xml"/><Relationship Id="rId5" Type="http://schemas.openxmlformats.org/officeDocument/2006/relationships/image" Target="../media/image5.jpeg"/><Relationship Id="rId10" Type="http://schemas.openxmlformats.org/officeDocument/2006/relationships/diagramQuickStyle" Target="../diagrams/quickStyle2.xml"/><Relationship Id="rId4" Type="http://schemas.openxmlformats.org/officeDocument/2006/relationships/image" Target="../media/image4.png"/><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147248" cy="2578298"/>
          </a:xfrm>
        </p:spPr>
        <p:txBody>
          <a:bodyPr>
            <a:normAutofit/>
          </a:bodyPr>
          <a:lstStyle/>
          <a:p>
            <a:pPr marR="0" algn="ctr" rtl="0"/>
            <a:r>
              <a:rPr lang="ru-RU" b="1" baseline="0" dirty="0">
                <a:latin typeface="Times New Roman"/>
              </a:rPr>
              <a:t>Методы и модели управления запасами в условиях неопределенности</a:t>
            </a:r>
          </a:p>
        </p:txBody>
      </p:sp>
      <p:sp>
        <p:nvSpPr>
          <p:cNvPr id="3" name="Текст 2"/>
          <p:cNvSpPr>
            <a:spLocks noGrp="1"/>
          </p:cNvSpPr>
          <p:nvPr>
            <p:ph type="body" idx="1"/>
          </p:nvPr>
        </p:nvSpPr>
        <p:spPr>
          <a:xfrm>
            <a:off x="457200" y="3659015"/>
            <a:ext cx="8147248" cy="2467148"/>
          </a:xfrm>
        </p:spPr>
        <p:txBody>
          <a:bodyPr>
            <a:normAutofit/>
          </a:bodyPr>
          <a:lstStyle/>
          <a:p>
            <a:pPr marR="0" lvl="0" rtl="0">
              <a:buNone/>
            </a:pPr>
            <a:endParaRPr lang="ru-RU" sz="2800" b="1" baseline="0" dirty="0">
              <a:latin typeface="Times New Roman"/>
            </a:endParaRPr>
          </a:p>
          <a:p>
            <a:pPr marR="0" lvl="0" algn="ctr" rtl="0">
              <a:buNone/>
            </a:pPr>
            <a:r>
              <a:rPr lang="ru-RU" sz="2800" b="1" baseline="0" dirty="0">
                <a:latin typeface="Times New Roman"/>
              </a:rPr>
              <a:t>д.т.н., профессор Косоруков Олег Анатольевич</a:t>
            </a:r>
          </a:p>
          <a:p>
            <a:pPr marR="0" lvl="0" algn="ctr" rtl="0">
              <a:buNone/>
            </a:pPr>
            <a:r>
              <a:rPr lang="en-US" sz="2800" b="1" baseline="0" dirty="0">
                <a:solidFill>
                  <a:schemeClr val="accent1"/>
                </a:solidFill>
                <a:latin typeface="Times New Roman"/>
                <a:hlinkClick r:id="rId2">
                  <a:extLst>
                    <a:ext uri="{A12FA001-AC4F-418D-AE19-62706E023703}">
                      <ahyp:hlinkClr xmlns:ahyp="http://schemas.microsoft.com/office/drawing/2018/hyperlinkcolor" xmlns="" val="tx"/>
                    </a:ext>
                  </a:extLst>
                </a:hlinkClick>
              </a:rPr>
              <a:t>kosorukovoa@mail.ru</a:t>
            </a:r>
            <a:endParaRPr lang="en-US" sz="2800" b="1" baseline="0" dirty="0">
              <a:solidFill>
                <a:schemeClr val="accent1"/>
              </a:solidFill>
              <a:latin typeface="Times New Roman"/>
            </a:endParaRPr>
          </a:p>
          <a:p>
            <a:pPr marR="0" lvl="0" algn="ctr" rtl="0">
              <a:buNone/>
            </a:pPr>
            <a:r>
              <a:rPr lang="en-US" sz="2800" b="1" dirty="0">
                <a:latin typeface="Times New Roman"/>
              </a:rPr>
              <a:t>+7 903 594 63 90</a:t>
            </a:r>
            <a:endParaRPr lang="ru-RU" sz="2800" b="1" baseline="0" dirty="0">
              <a:latin typeface="Times New Roman"/>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20688"/>
            <a:ext cx="6840760" cy="576064"/>
          </a:xfrm>
        </p:spPr>
        <p:txBody>
          <a:bodyPr>
            <a:normAutofit/>
          </a:bodyPr>
          <a:lstStyle/>
          <a:p>
            <a:pPr marR="0" algn="l" rtl="0"/>
            <a:r>
              <a:rPr lang="ru-RU" sz="2000" b="1" baseline="0" dirty="0">
                <a:latin typeface="Times New Roman"/>
              </a:rPr>
              <a:t>Модель 1. Целевая функция модели</a:t>
            </a:r>
          </a:p>
        </p:txBody>
      </p:sp>
      <p:sp>
        <p:nvSpPr>
          <p:cNvPr id="3" name="Текст 2"/>
          <p:cNvSpPr>
            <a:spLocks noGrp="1"/>
          </p:cNvSpPr>
          <p:nvPr>
            <p:ph type="body" idx="1"/>
          </p:nvPr>
        </p:nvSpPr>
        <p:spPr>
          <a:xfrm>
            <a:off x="457200" y="1052736"/>
            <a:ext cx="8219256" cy="5073427"/>
          </a:xfrm>
        </p:spPr>
        <p:txBody>
          <a:bodyPr>
            <a:normAutofit/>
          </a:bodyPr>
          <a:lstStyle/>
          <a:p>
            <a:pPr marR="0" lvl="0" rtl="0">
              <a:buNone/>
            </a:pPr>
            <a:r>
              <a:rPr lang="en-US" sz="1500" baseline="0" dirty="0">
                <a:latin typeface="Times New Roman"/>
              </a:rPr>
              <a:t>  </a:t>
            </a:r>
            <a:endParaRPr lang="ru-RU" sz="1500" baseline="0" dirty="0">
              <a:latin typeface="Times New Roman"/>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6627" name="Rectangle 3"/>
          <p:cNvSpPr>
            <a:spLocks noChangeArrowheads="1"/>
          </p:cNvSpPr>
          <p:nvPr/>
        </p:nvSpPr>
        <p:spPr bwMode="auto">
          <a:xfrm>
            <a:off x="0" y="1876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6630" name="Rectangle 6"/>
          <p:cNvSpPr>
            <a:spLocks noChangeArrowheads="1"/>
          </p:cNvSpPr>
          <p:nvPr/>
        </p:nvSpPr>
        <p:spPr bwMode="auto">
          <a:xfrm>
            <a:off x="0" y="75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6633" name="Rectangle 9"/>
          <p:cNvSpPr>
            <a:spLocks noChangeArrowheads="1"/>
          </p:cNvSpPr>
          <p:nvPr/>
        </p:nvSpPr>
        <p:spPr bwMode="auto">
          <a:xfrm>
            <a:off x="0" y="1876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2" name="Схема 11"/>
          <p:cNvGraphicFramePr/>
          <p:nvPr>
            <p:extLst>
              <p:ext uri="{D42A27DB-BD31-4B8C-83A1-F6EECF244321}">
                <p14:modId xmlns:p14="http://schemas.microsoft.com/office/powerpoint/2010/main" val="3672571647"/>
              </p:ext>
            </p:extLst>
          </p:nvPr>
        </p:nvGraphicFramePr>
        <p:xfrm>
          <a:off x="6948264" y="6381328"/>
          <a:ext cx="2016224"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cstate="print"/>
          <a:srcRect/>
          <a:stretch>
            <a:fillRect/>
          </a:stretch>
        </p:blipFill>
        <p:spPr bwMode="auto">
          <a:xfrm>
            <a:off x="1043608" y="1484784"/>
            <a:ext cx="6836588" cy="3888432"/>
          </a:xfrm>
          <a:prstGeom prst="rect">
            <a:avLst/>
          </a:prstGeom>
          <a:noFill/>
          <a:ln w="9525">
            <a:noFill/>
            <a:miter lim="800000"/>
            <a:headEnd/>
            <a:tailEnd/>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848872" cy="504056"/>
          </a:xfrm>
        </p:spPr>
        <p:txBody>
          <a:bodyPr>
            <a:normAutofit/>
          </a:bodyPr>
          <a:lstStyle/>
          <a:p>
            <a:pPr marR="0" algn="l" rtl="0"/>
            <a:r>
              <a:rPr lang="ru-RU" sz="2000" b="1" baseline="0" dirty="0">
                <a:latin typeface="Times New Roman"/>
              </a:rPr>
              <a:t>Модель 1. Аналитическое решение (треугольное распределение)</a:t>
            </a:r>
          </a:p>
        </p:txBody>
      </p:sp>
      <p:sp>
        <p:nvSpPr>
          <p:cNvPr id="3" name="Текст 2"/>
          <p:cNvSpPr>
            <a:spLocks noGrp="1"/>
          </p:cNvSpPr>
          <p:nvPr>
            <p:ph type="body" idx="1"/>
          </p:nvPr>
        </p:nvSpPr>
        <p:spPr>
          <a:xfrm>
            <a:off x="457200" y="1340768"/>
            <a:ext cx="8147248" cy="4785395"/>
          </a:xfrm>
        </p:spPr>
        <p:txBody>
          <a:bodyPr>
            <a:normAutofit/>
          </a:bodyPr>
          <a:lstStyle/>
          <a:p>
            <a:pPr marR="0" lvl="0" rtl="0">
              <a:buNone/>
            </a:pPr>
            <a:r>
              <a:rPr lang="en-US" sz="1500" baseline="0" dirty="0">
                <a:latin typeface="Times New Roman"/>
              </a:rPr>
              <a:t>  </a:t>
            </a:r>
            <a:endParaRPr lang="ru-RU" sz="1500" baseline="0" dirty="0">
              <a:latin typeface="Times New Roman"/>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560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19672" y="1196752"/>
            <a:ext cx="5563818" cy="4392488"/>
          </a:xfrm>
          <a:prstGeom prst="rect">
            <a:avLst/>
          </a:prstGeom>
          <a:noFill/>
        </p:spPr>
      </p:pic>
      <p:sp>
        <p:nvSpPr>
          <p:cNvPr id="25603" name="Rectangle 3"/>
          <p:cNvSpPr>
            <a:spLocks noChangeArrowheads="1"/>
          </p:cNvSpPr>
          <p:nvPr/>
        </p:nvSpPr>
        <p:spPr bwMode="auto">
          <a:xfrm>
            <a:off x="0" y="4314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Схема 7"/>
          <p:cNvGraphicFramePr/>
          <p:nvPr>
            <p:extLst>
              <p:ext uri="{D42A27DB-BD31-4B8C-83A1-F6EECF244321}">
                <p14:modId xmlns:p14="http://schemas.microsoft.com/office/powerpoint/2010/main" val="4098142838"/>
              </p:ext>
            </p:extLst>
          </p:nvPr>
        </p:nvGraphicFramePr>
        <p:xfrm>
          <a:off x="6948264" y="6381328"/>
          <a:ext cx="1989584" cy="288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848872" cy="504056"/>
          </a:xfrm>
        </p:spPr>
        <p:txBody>
          <a:bodyPr>
            <a:normAutofit/>
          </a:bodyPr>
          <a:lstStyle/>
          <a:p>
            <a:pPr marR="0" algn="l" rtl="0"/>
            <a:r>
              <a:rPr lang="ru-RU" sz="2000" b="1" baseline="0" dirty="0">
                <a:latin typeface="Times New Roman"/>
              </a:rPr>
              <a:t>Модель 1, 2 а. Аналитическое решение (</a:t>
            </a:r>
            <a:r>
              <a:rPr lang="ru-RU" sz="2000" b="1" dirty="0">
                <a:latin typeface="Times New Roman"/>
              </a:rPr>
              <a:t>нормальное распределение</a:t>
            </a:r>
            <a:r>
              <a:rPr lang="ru-RU" sz="2000" b="1" baseline="0" dirty="0">
                <a:latin typeface="Times New Roman"/>
              </a:rPr>
              <a:t>)</a:t>
            </a:r>
          </a:p>
        </p:txBody>
      </p:sp>
      <p:sp>
        <p:nvSpPr>
          <p:cNvPr id="3" name="Текст 2"/>
          <p:cNvSpPr>
            <a:spLocks noGrp="1"/>
          </p:cNvSpPr>
          <p:nvPr>
            <p:ph type="body" idx="1"/>
          </p:nvPr>
        </p:nvSpPr>
        <p:spPr>
          <a:xfrm>
            <a:off x="457200" y="1340768"/>
            <a:ext cx="8147248" cy="5040559"/>
          </a:xfrm>
        </p:spPr>
        <p:txBody>
          <a:bodyPr>
            <a:normAutofit fontScale="92500" lnSpcReduction="20000"/>
          </a:bodyPr>
          <a:lstStyle/>
          <a:p>
            <a:pPr marR="0" lvl="0" rtl="0">
              <a:buNone/>
            </a:pPr>
            <a:r>
              <a:rPr lang="en-US" sz="1500" baseline="0" dirty="0">
                <a:latin typeface="Times New Roman"/>
              </a:rPr>
              <a:t>  </a:t>
            </a:r>
          </a:p>
          <a:p>
            <a:pPr marR="0" lvl="0" rtl="0">
              <a:buNone/>
            </a:pPr>
            <a:endParaRPr lang="en-US" sz="1500" dirty="0">
              <a:latin typeface="Times New Roman"/>
            </a:endParaRPr>
          </a:p>
          <a:p>
            <a:pPr marR="0" lvl="0" rtl="0">
              <a:buNone/>
            </a:pPr>
            <a:endParaRPr lang="en-US" sz="1500" dirty="0">
              <a:latin typeface="Times New Roman"/>
            </a:endParaRPr>
          </a:p>
          <a:p>
            <a:pPr marR="0" lvl="0" rtl="0">
              <a:buNone/>
            </a:pPr>
            <a:endParaRPr lang="en-US" sz="1500" dirty="0">
              <a:latin typeface="Times New Roman"/>
            </a:endParaRPr>
          </a:p>
          <a:p>
            <a:pPr marR="0" lvl="0" rtl="0">
              <a:buNone/>
            </a:pPr>
            <a:endParaRPr lang="en-US" sz="1500" dirty="0">
              <a:latin typeface="Times New Roman"/>
            </a:endParaRPr>
          </a:p>
          <a:p>
            <a:pPr marR="0" lvl="0" rtl="0">
              <a:buNone/>
            </a:pPr>
            <a:endParaRPr lang="en-US" sz="1500" dirty="0">
              <a:latin typeface="Times New Roman"/>
            </a:endParaRPr>
          </a:p>
          <a:p>
            <a:pPr marR="0" lvl="0" rtl="0">
              <a:buNone/>
            </a:pPr>
            <a:endParaRPr lang="en-US" sz="1500" dirty="0">
              <a:latin typeface="Times New Roman"/>
            </a:endParaRPr>
          </a:p>
          <a:p>
            <a:pPr marR="0" lvl="0" rtl="0">
              <a:buNone/>
            </a:pPr>
            <a:endParaRPr lang="en-US" sz="1500" dirty="0">
              <a:latin typeface="Times New Roman"/>
            </a:endParaRPr>
          </a:p>
          <a:p>
            <a:pPr marR="0" lvl="0" rtl="0">
              <a:buNone/>
            </a:pPr>
            <a:endParaRPr lang="en-US" dirty="0">
              <a:latin typeface="Times New Roman"/>
            </a:endParaRPr>
          </a:p>
          <a:p>
            <a:pPr marL="0" lvl="0" indent="0" algn="just">
              <a:lnSpc>
                <a:spcPct val="150000"/>
              </a:lnSpc>
              <a:spcBef>
                <a:spcPts val="0"/>
              </a:spcBef>
              <a:buNone/>
            </a:pPr>
            <a:r>
              <a:rPr lang="en-US" i="1" baseline="0" dirty="0">
                <a:latin typeface="Times New Roman"/>
              </a:rPr>
              <a:t>z </a:t>
            </a:r>
            <a:r>
              <a:rPr lang="ru-RU" baseline="0" dirty="0">
                <a:latin typeface="Times New Roman"/>
              </a:rPr>
              <a:t>- прибыль от продажи единицы товара, </a:t>
            </a:r>
            <a:r>
              <a:rPr lang="en-US" baseline="0" dirty="0">
                <a:latin typeface="Times New Roman"/>
              </a:rPr>
              <a:t>            </a:t>
            </a:r>
            <a:endParaRPr lang="ru-RU" baseline="0" dirty="0">
              <a:latin typeface="Times New Roman"/>
            </a:endParaRPr>
          </a:p>
          <a:p>
            <a:pPr marL="0" lvl="0" indent="0" algn="just">
              <a:lnSpc>
                <a:spcPct val="150000"/>
              </a:lnSpc>
              <a:spcBef>
                <a:spcPts val="0"/>
              </a:spcBef>
              <a:buNone/>
            </a:pPr>
            <a:r>
              <a:rPr lang="en-US" i="1" dirty="0">
                <a:latin typeface="Times New Roman"/>
              </a:rPr>
              <a:t>c</a:t>
            </a:r>
            <a:r>
              <a:rPr lang="ru-RU" baseline="0" dirty="0">
                <a:latin typeface="Times New Roman"/>
              </a:rPr>
              <a:t> - суточная стоимость хранения единицы товара,</a:t>
            </a:r>
            <a:endParaRPr lang="ru-RU" dirty="0">
              <a:latin typeface="Times New Roman" panose="02020603050405020304" pitchFamily="18" charset="0"/>
              <a:cs typeface="Times New Roman" panose="02020603050405020304" pitchFamily="18" charset="0"/>
            </a:endParaRPr>
          </a:p>
          <a:p>
            <a:pPr marL="0" marR="0" lvl="0" indent="0" algn="just" rtl="0">
              <a:lnSpc>
                <a:spcPct val="150000"/>
              </a:lnSpc>
              <a:spcBef>
                <a:spcPts val="0"/>
              </a:spcBef>
              <a:buNone/>
            </a:pPr>
            <a:r>
              <a:rPr lang="ru-RU"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0</a:t>
            </a:r>
            <a:r>
              <a:rPr lang="ru-RU" dirty="0">
                <a:latin typeface="Times New Roman" panose="02020603050405020304" pitchFamily="18" charset="0"/>
                <a:cs typeface="Times New Roman" panose="02020603050405020304" pitchFamily="18" charset="0"/>
              </a:rPr>
              <a:t> - ожидаемое время окончания товара, </a:t>
            </a:r>
          </a:p>
          <a:p>
            <a:pPr marL="0" marR="0" lvl="0" indent="0" algn="just" rtl="0">
              <a:lnSpc>
                <a:spcPct val="150000"/>
              </a:lnSpc>
              <a:spcBef>
                <a:spcPts val="0"/>
              </a:spcBef>
              <a:buNone/>
            </a:pPr>
            <a:r>
              <a:rPr lang="el-GR" dirty="0">
                <a:latin typeface="Times New Roman" panose="02020603050405020304" pitchFamily="18" charset="0"/>
                <a:cs typeface="Times New Roman" panose="02020603050405020304" pitchFamily="18" charset="0"/>
              </a:rPr>
              <a:t>σ</a:t>
            </a:r>
            <a:r>
              <a:rPr lang="ru-RU" dirty="0">
                <a:latin typeface="Times New Roman" panose="02020603050405020304" pitchFamily="18" charset="0"/>
                <a:cs typeface="Times New Roman" panose="02020603050405020304" pitchFamily="18" charset="0"/>
              </a:rPr>
              <a:t> – стандартное отклонение случайной величины Δα (случайное отклонение</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от ожидаемого времени окончания товара).</a:t>
            </a:r>
            <a:endParaRPr lang="ru-RU" baseline="0" dirty="0">
              <a:latin typeface="Times New Roman" panose="02020603050405020304" pitchFamily="18" charset="0"/>
              <a:cs typeface="Times New Roman" panose="02020603050405020304" pitchFamily="18" charset="0"/>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5603" name="Rectangle 3"/>
          <p:cNvSpPr>
            <a:spLocks noChangeArrowheads="1"/>
          </p:cNvSpPr>
          <p:nvPr/>
        </p:nvSpPr>
        <p:spPr bwMode="auto">
          <a:xfrm>
            <a:off x="0" y="4314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Схема 7"/>
          <p:cNvGraphicFramePr/>
          <p:nvPr>
            <p:extLst>
              <p:ext uri="{D42A27DB-BD31-4B8C-83A1-F6EECF244321}">
                <p14:modId xmlns:p14="http://schemas.microsoft.com/office/powerpoint/2010/main" val="816133858"/>
              </p:ext>
            </p:extLst>
          </p:nvPr>
        </p:nvGraphicFramePr>
        <p:xfrm>
          <a:off x="6948264" y="6381328"/>
          <a:ext cx="1989584" cy="288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a:extLst>
              <a:ext uri="{FF2B5EF4-FFF2-40B4-BE49-F238E27FC236}">
                <a16:creationId xmlns:a16="http://schemas.microsoft.com/office/drawing/2014/main" xmlns="" id="{CA9EFD52-F676-423A-2412-D1D7427FDC8F}"/>
              </a:ext>
            </a:extLst>
          </p:cNvPr>
          <p:cNvPicPr>
            <a:picLocks noChangeAspect="1"/>
          </p:cNvPicPr>
          <p:nvPr/>
        </p:nvPicPr>
        <p:blipFill rotWithShape="1">
          <a:blip r:embed="rId7"/>
          <a:srcRect l="26375" t="40195" r="52363" b="47198"/>
          <a:stretch/>
        </p:blipFill>
        <p:spPr>
          <a:xfrm>
            <a:off x="1743550" y="1275614"/>
            <a:ext cx="5656899" cy="1885622"/>
          </a:xfrm>
          <a:prstGeom prst="rect">
            <a:avLst/>
          </a:prstGeom>
        </p:spPr>
      </p:pic>
    </p:spTree>
    <p:extLst>
      <p:ext uri="{BB962C8B-B14F-4D97-AF65-F5344CB8AC3E}">
        <p14:creationId xmlns:p14="http://schemas.microsoft.com/office/powerpoint/2010/main" val="10434135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8136904" cy="792088"/>
          </a:xfrm>
        </p:spPr>
        <p:txBody>
          <a:bodyPr>
            <a:normAutofit/>
          </a:bodyPr>
          <a:lstStyle/>
          <a:p>
            <a:pPr marR="0" algn="just" rtl="0"/>
            <a:r>
              <a:rPr lang="ru-RU" sz="2000" b="1" baseline="0" dirty="0">
                <a:latin typeface="Times New Roman"/>
              </a:rPr>
              <a:t>Модель определения оптимального момента поставки с учетом неопределенности времени поставки (Модель 2)</a:t>
            </a:r>
          </a:p>
        </p:txBody>
      </p:sp>
      <p:sp>
        <p:nvSpPr>
          <p:cNvPr id="3" name="Текст 2"/>
          <p:cNvSpPr>
            <a:spLocks noGrp="1"/>
          </p:cNvSpPr>
          <p:nvPr>
            <p:ph type="body" idx="1"/>
          </p:nvPr>
        </p:nvSpPr>
        <p:spPr>
          <a:xfrm>
            <a:off x="395536" y="1772816"/>
            <a:ext cx="8029576" cy="1368152"/>
          </a:xfrm>
        </p:spPr>
        <p:txBody>
          <a:bodyPr/>
          <a:lstStyle/>
          <a:p>
            <a:pPr lvl="0" indent="0">
              <a:buNone/>
            </a:pPr>
            <a:r>
              <a:rPr lang="ru-RU" sz="1500" baseline="0" dirty="0">
                <a:latin typeface="Times New Roman"/>
              </a:rPr>
              <a:t>где</a:t>
            </a:r>
            <a:r>
              <a:rPr lang="ru-RU" sz="1500" i="1" baseline="0" dirty="0">
                <a:latin typeface="Times New Roman"/>
              </a:rPr>
              <a:t> </a:t>
            </a:r>
            <a:r>
              <a:rPr lang="en-US" sz="1800" i="1" baseline="0" dirty="0">
                <a:latin typeface="Times New Roman"/>
              </a:rPr>
              <a:t>t*</a:t>
            </a:r>
            <a:r>
              <a:rPr lang="ru-RU" sz="1500" baseline="0" dirty="0">
                <a:latin typeface="Times New Roman"/>
              </a:rPr>
              <a:t>- момент назначения доставки товара, </a:t>
            </a:r>
            <a:r>
              <a:rPr lang="en-US" sz="1500" baseline="0" dirty="0">
                <a:latin typeface="Times New Roman"/>
              </a:rPr>
              <a:t> </a:t>
            </a:r>
            <a:r>
              <a:rPr lang="el-GR" sz="1800" dirty="0">
                <a:latin typeface="Times New Roman"/>
              </a:rPr>
              <a:t>Δ</a:t>
            </a:r>
            <a:r>
              <a:rPr lang="en-US" sz="1800" i="1" dirty="0">
                <a:latin typeface="Times New Roman"/>
              </a:rPr>
              <a:t>t </a:t>
            </a:r>
            <a:r>
              <a:rPr lang="ru-RU" sz="1500" baseline="0" dirty="0">
                <a:latin typeface="Times New Roman"/>
              </a:rPr>
              <a:t>-</a:t>
            </a:r>
            <a:r>
              <a:rPr lang="en-US" sz="1500" baseline="0" dirty="0">
                <a:latin typeface="Times New Roman"/>
              </a:rPr>
              <a:t> </a:t>
            </a:r>
            <a:r>
              <a:rPr lang="ru-RU" sz="1500" baseline="0" dirty="0">
                <a:latin typeface="Times New Roman"/>
              </a:rPr>
              <a:t>случайная величина, описывающая отклонение реального времени поставки от ожидаемого.</a:t>
            </a:r>
          </a:p>
          <a:p>
            <a:pPr lvl="0" indent="0">
              <a:buNone/>
            </a:pPr>
            <a:r>
              <a:rPr lang="el-GR" sz="1800" dirty="0">
                <a:latin typeface="Times New Roman"/>
              </a:rPr>
              <a:t>Δ</a:t>
            </a:r>
            <a:r>
              <a:rPr lang="en-US" sz="1800" i="1" dirty="0">
                <a:latin typeface="Times New Roman"/>
              </a:rPr>
              <a:t>t  </a:t>
            </a:r>
            <a:r>
              <a:rPr lang="ru-RU" sz="1500" baseline="0" dirty="0">
                <a:latin typeface="Times New Roman"/>
              </a:rPr>
              <a:t>распределена по треугольному закону распределения на отрезке</a:t>
            </a:r>
            <a:r>
              <a:rPr lang="en-US" sz="1500" baseline="0" dirty="0">
                <a:latin typeface="Times New Roman"/>
              </a:rPr>
              <a:t> </a:t>
            </a:r>
            <a:r>
              <a:rPr lang="en-US" sz="1800" baseline="0" dirty="0">
                <a:latin typeface="Times New Roman"/>
              </a:rPr>
              <a:t>[</a:t>
            </a:r>
            <a:r>
              <a:rPr lang="en-US" sz="1800" i="1" dirty="0">
                <a:latin typeface="Times New Roman"/>
              </a:rPr>
              <a:t>a, b</a:t>
            </a:r>
            <a:r>
              <a:rPr lang="en-US" sz="1800" dirty="0">
                <a:latin typeface="Times New Roman"/>
              </a:rPr>
              <a:t>]</a:t>
            </a:r>
            <a:r>
              <a:rPr lang="ru-RU" sz="1500" baseline="0" dirty="0">
                <a:latin typeface="Times New Roman"/>
              </a:rPr>
              <a:t>. </a:t>
            </a:r>
          </a:p>
          <a:p>
            <a:pPr marR="0" lvl="0" rtl="0">
              <a:buNone/>
            </a:pPr>
            <a:endParaRPr lang="ru-RU" sz="1500" baseline="0" dirty="0">
              <a:latin typeface="Times New Roman"/>
            </a:endParaRPr>
          </a:p>
          <a:p>
            <a:pPr marR="0" lvl="0" rtl="0"/>
            <a:endParaRPr lang="ru-RU" sz="1500" baseline="0" dirty="0">
              <a:latin typeface="Times New Roman"/>
            </a:endParaRPr>
          </a:p>
          <a:p>
            <a:pPr marR="0" lvl="0" rtl="0"/>
            <a:endParaRPr lang="ru-RU" sz="1500" baseline="0" dirty="0">
              <a:latin typeface="Times New Roman"/>
            </a:endParaRPr>
          </a:p>
          <a:p>
            <a:pPr marR="0" lvl="1" rtl="0">
              <a:buNone/>
            </a:pPr>
            <a:endParaRPr lang="ru-RU" sz="1500" baseline="0" dirty="0">
              <a:latin typeface="Times New Roman"/>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45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47864" y="1412776"/>
            <a:ext cx="1728192" cy="414766"/>
          </a:xfrm>
          <a:prstGeom prst="rect">
            <a:avLst/>
          </a:prstGeom>
          <a:noFill/>
        </p:spPr>
      </p:pic>
      <p:sp>
        <p:nvSpPr>
          <p:cNvPr id="24579" name="Rectangle 3"/>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458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4584" name="Rectangle 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45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45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459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4591" name="Rectangle 15"/>
          <p:cNvSpPr>
            <a:spLocks noChangeArrowheads="1"/>
          </p:cNvSpPr>
          <p:nvPr/>
        </p:nvSpPr>
        <p:spPr bwMode="auto">
          <a:xfrm>
            <a:off x="0" y="75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459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graphicFrame>
        <p:nvGraphicFramePr>
          <p:cNvPr id="18" name="Схема 17"/>
          <p:cNvGraphicFramePr/>
          <p:nvPr>
            <p:extLst>
              <p:ext uri="{D42A27DB-BD31-4B8C-83A1-F6EECF244321}">
                <p14:modId xmlns:p14="http://schemas.microsoft.com/office/powerpoint/2010/main" val="3925564132"/>
              </p:ext>
            </p:extLst>
          </p:nvPr>
        </p:nvGraphicFramePr>
        <p:xfrm>
          <a:off x="6804248" y="6453336"/>
          <a:ext cx="2160240" cy="29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srcRect/>
          <a:stretch>
            <a:fillRect/>
          </a:stretch>
        </p:blipFill>
        <p:spPr bwMode="auto">
          <a:xfrm>
            <a:off x="1619672" y="2924944"/>
            <a:ext cx="5494902" cy="2952328"/>
          </a:xfrm>
          <a:prstGeom prst="rect">
            <a:avLst/>
          </a:prstGeom>
          <a:noFill/>
          <a:ln w="9525">
            <a:noFill/>
            <a:miter lim="800000"/>
            <a:headEnd/>
            <a:tailEnd/>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92696"/>
            <a:ext cx="8075240" cy="504056"/>
          </a:xfrm>
        </p:spPr>
        <p:txBody>
          <a:bodyPr>
            <a:normAutofit fontScale="90000"/>
          </a:bodyPr>
          <a:lstStyle/>
          <a:p>
            <a:pPr marR="0" algn="l" rtl="0"/>
            <a:r>
              <a:rPr lang="ru-RU" sz="2000" b="1" baseline="0" dirty="0">
                <a:latin typeface="Times New Roman"/>
              </a:rPr>
              <a:t>Модель 2. Аналитическое решение (треугольное распределение)</a:t>
            </a:r>
            <a:br>
              <a:rPr lang="ru-RU" sz="2000" b="1" baseline="0" dirty="0">
                <a:latin typeface="Times New Roman"/>
              </a:rPr>
            </a:br>
            <a:endParaRPr lang="ru-RU" sz="2000" b="1" baseline="0" dirty="0">
              <a:latin typeface="Times New Roman"/>
            </a:endParaRPr>
          </a:p>
        </p:txBody>
      </p:sp>
      <p:sp>
        <p:nvSpPr>
          <p:cNvPr id="3" name="Текст 2"/>
          <p:cNvSpPr>
            <a:spLocks noGrp="1"/>
          </p:cNvSpPr>
          <p:nvPr>
            <p:ph type="body" idx="1"/>
          </p:nvPr>
        </p:nvSpPr>
        <p:spPr>
          <a:xfrm>
            <a:off x="457200" y="1196752"/>
            <a:ext cx="8219256" cy="4929411"/>
          </a:xfrm>
        </p:spPr>
        <p:txBody>
          <a:bodyPr>
            <a:normAutofit/>
          </a:bodyPr>
          <a:lstStyle/>
          <a:p>
            <a:pPr marR="0" lvl="0" rtl="0">
              <a:buNone/>
            </a:pPr>
            <a:r>
              <a:rPr lang="en-US" sz="1500" baseline="0" dirty="0">
                <a:latin typeface="Times New Roman"/>
              </a:rPr>
              <a:t> </a:t>
            </a:r>
            <a:endParaRPr lang="ru-RU" sz="1500" baseline="0" dirty="0">
              <a:latin typeface="Times New Roman"/>
            </a:endParaRPr>
          </a:p>
        </p:txBody>
      </p:sp>
      <p:sp>
        <p:nvSpPr>
          <p:cNvPr id="235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355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1412776"/>
            <a:ext cx="5976664" cy="3649955"/>
          </a:xfrm>
          <a:prstGeom prst="rect">
            <a:avLst/>
          </a:prstGeom>
          <a:noFill/>
        </p:spPr>
      </p:pic>
      <p:sp>
        <p:nvSpPr>
          <p:cNvPr id="23555" name="Rectangle 3"/>
          <p:cNvSpPr>
            <a:spLocks noChangeArrowheads="1"/>
          </p:cNvSpPr>
          <p:nvPr/>
        </p:nvSpPr>
        <p:spPr bwMode="auto">
          <a:xfrm>
            <a:off x="0" y="3609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Схема 7"/>
          <p:cNvGraphicFramePr/>
          <p:nvPr>
            <p:extLst>
              <p:ext uri="{D42A27DB-BD31-4B8C-83A1-F6EECF244321}">
                <p14:modId xmlns:p14="http://schemas.microsoft.com/office/powerpoint/2010/main" val="4194605885"/>
              </p:ext>
            </p:extLst>
          </p:nvPr>
        </p:nvGraphicFramePr>
        <p:xfrm>
          <a:off x="6804248" y="6381328"/>
          <a:ext cx="2160240" cy="29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848872" cy="504056"/>
          </a:xfrm>
        </p:spPr>
        <p:txBody>
          <a:bodyPr>
            <a:normAutofit/>
          </a:bodyPr>
          <a:lstStyle/>
          <a:p>
            <a:pPr marR="0" algn="l" rtl="0"/>
            <a:r>
              <a:rPr lang="ru-RU" sz="2000" b="1" baseline="0" dirty="0">
                <a:latin typeface="Times New Roman"/>
              </a:rPr>
              <a:t>Модель 2а. Аналитическое решение (</a:t>
            </a:r>
            <a:r>
              <a:rPr lang="ru-RU" sz="2000" b="1" dirty="0">
                <a:latin typeface="Times New Roman"/>
              </a:rPr>
              <a:t>нормальное распределение</a:t>
            </a:r>
            <a:r>
              <a:rPr lang="ru-RU" sz="2000" b="1" baseline="0" dirty="0">
                <a:latin typeface="Times New Roman"/>
              </a:rPr>
              <a:t>)</a:t>
            </a:r>
          </a:p>
        </p:txBody>
      </p:sp>
      <p:sp>
        <p:nvSpPr>
          <p:cNvPr id="3" name="Текст 2"/>
          <p:cNvSpPr>
            <a:spLocks noGrp="1"/>
          </p:cNvSpPr>
          <p:nvPr>
            <p:ph type="body" idx="1"/>
          </p:nvPr>
        </p:nvSpPr>
        <p:spPr>
          <a:xfrm>
            <a:off x="457200" y="1340768"/>
            <a:ext cx="8147248" cy="5112568"/>
          </a:xfrm>
        </p:spPr>
        <p:txBody>
          <a:bodyPr>
            <a:normAutofit fontScale="47500" lnSpcReduction="20000"/>
          </a:bodyPr>
          <a:lstStyle/>
          <a:p>
            <a:pPr marR="0" lvl="0" rtl="0">
              <a:buNone/>
            </a:pPr>
            <a:r>
              <a:rPr lang="en-US" sz="1500" baseline="0" dirty="0">
                <a:latin typeface="Times New Roman"/>
              </a:rPr>
              <a:t>  </a:t>
            </a:r>
          </a:p>
          <a:p>
            <a:pPr marR="0" lvl="0" rtl="0">
              <a:buNone/>
            </a:pPr>
            <a:endParaRPr lang="en-US"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L="0" lvl="0" indent="0" algn="just">
              <a:lnSpc>
                <a:spcPct val="150000"/>
              </a:lnSpc>
              <a:spcBef>
                <a:spcPts val="0"/>
              </a:spcBef>
              <a:buNone/>
            </a:pPr>
            <a:endParaRPr lang="ru-RU" sz="3400" i="1" baseline="0" dirty="0">
              <a:latin typeface="Times New Roman"/>
            </a:endParaRPr>
          </a:p>
          <a:p>
            <a:pPr marL="0" lvl="0" indent="0" algn="just">
              <a:lnSpc>
                <a:spcPct val="150000"/>
              </a:lnSpc>
              <a:spcBef>
                <a:spcPts val="0"/>
              </a:spcBef>
              <a:buNone/>
            </a:pPr>
            <a:endParaRPr lang="ru-RU" sz="3400" i="1" dirty="0">
              <a:latin typeface="Times New Roman"/>
            </a:endParaRPr>
          </a:p>
          <a:p>
            <a:pPr marL="0" lvl="0" indent="0" algn="just">
              <a:lnSpc>
                <a:spcPct val="150000"/>
              </a:lnSpc>
              <a:spcBef>
                <a:spcPts val="0"/>
              </a:spcBef>
              <a:buNone/>
            </a:pPr>
            <a:endParaRPr lang="ru-RU" sz="3400" i="1" dirty="0">
              <a:latin typeface="Times New Roman"/>
            </a:endParaRPr>
          </a:p>
          <a:p>
            <a:pPr marL="0" lvl="0" indent="0" algn="just">
              <a:lnSpc>
                <a:spcPct val="150000"/>
              </a:lnSpc>
              <a:spcBef>
                <a:spcPts val="0"/>
              </a:spcBef>
              <a:buNone/>
            </a:pPr>
            <a:r>
              <a:rPr lang="en-US" sz="5100" i="1" baseline="0" dirty="0">
                <a:latin typeface="Times New Roman"/>
              </a:rPr>
              <a:t>z </a:t>
            </a:r>
            <a:r>
              <a:rPr lang="ru-RU" sz="5100" baseline="0" dirty="0">
                <a:latin typeface="Times New Roman"/>
              </a:rPr>
              <a:t>- прибыль от продажи единицы товара, </a:t>
            </a:r>
            <a:r>
              <a:rPr lang="en-US" sz="5100" baseline="0" dirty="0">
                <a:latin typeface="Times New Roman"/>
              </a:rPr>
              <a:t>            </a:t>
            </a:r>
            <a:endParaRPr lang="ru-RU" sz="5100" baseline="0" dirty="0">
              <a:latin typeface="Times New Roman"/>
            </a:endParaRPr>
          </a:p>
          <a:p>
            <a:pPr marL="0" lvl="0" indent="0" algn="just">
              <a:lnSpc>
                <a:spcPct val="150000"/>
              </a:lnSpc>
              <a:spcBef>
                <a:spcPts val="0"/>
              </a:spcBef>
              <a:buNone/>
            </a:pPr>
            <a:r>
              <a:rPr lang="en-US" sz="5100" i="1" dirty="0">
                <a:latin typeface="Times New Roman"/>
              </a:rPr>
              <a:t>c</a:t>
            </a:r>
            <a:r>
              <a:rPr lang="ru-RU" sz="5100" baseline="0" dirty="0">
                <a:latin typeface="Times New Roman"/>
              </a:rPr>
              <a:t> - суточная стоимость хранения единицы товара,</a:t>
            </a:r>
            <a:endParaRPr lang="ru-RU" sz="5100" dirty="0">
              <a:latin typeface="Times New Roman" panose="02020603050405020304" pitchFamily="18" charset="0"/>
              <a:cs typeface="Times New Roman" panose="02020603050405020304" pitchFamily="18" charset="0"/>
            </a:endParaRPr>
          </a:p>
          <a:p>
            <a:pPr marL="0" marR="0" lvl="0" indent="0" algn="just" rtl="0">
              <a:lnSpc>
                <a:spcPct val="150000"/>
              </a:lnSpc>
              <a:spcBef>
                <a:spcPts val="0"/>
              </a:spcBef>
              <a:buNone/>
            </a:pPr>
            <a:r>
              <a:rPr lang="ru-RU" sz="5100" dirty="0">
                <a:latin typeface="Times New Roman" panose="02020603050405020304" pitchFamily="18" charset="0"/>
                <a:cs typeface="Times New Roman" panose="02020603050405020304" pitchFamily="18" charset="0"/>
              </a:rPr>
              <a:t>α - известное время окончания товара, </a:t>
            </a:r>
          </a:p>
          <a:p>
            <a:pPr marL="0" marR="0" lvl="0" indent="0" algn="just" rtl="0">
              <a:lnSpc>
                <a:spcPct val="150000"/>
              </a:lnSpc>
              <a:spcBef>
                <a:spcPts val="0"/>
              </a:spcBef>
              <a:buNone/>
            </a:pPr>
            <a:r>
              <a:rPr lang="el-GR" sz="5100" dirty="0">
                <a:latin typeface="Times New Roman" panose="02020603050405020304" pitchFamily="18" charset="0"/>
                <a:cs typeface="Times New Roman" panose="02020603050405020304" pitchFamily="18" charset="0"/>
              </a:rPr>
              <a:t>σ</a:t>
            </a:r>
            <a:r>
              <a:rPr lang="ru-RU" sz="5100" dirty="0">
                <a:latin typeface="Times New Roman" panose="02020603050405020304" pitchFamily="18" charset="0"/>
                <a:cs typeface="Times New Roman" panose="02020603050405020304" pitchFamily="18" charset="0"/>
              </a:rPr>
              <a:t> – стандартное отклонение случайной величины Δ</a:t>
            </a:r>
            <a:r>
              <a:rPr lang="en-US" sz="5100" i="1" dirty="0">
                <a:latin typeface="Times New Roman" panose="02020603050405020304" pitchFamily="18" charset="0"/>
                <a:cs typeface="Times New Roman" panose="02020603050405020304" pitchFamily="18" charset="0"/>
              </a:rPr>
              <a:t>t</a:t>
            </a:r>
            <a:r>
              <a:rPr lang="ru-RU" sz="5100" dirty="0">
                <a:latin typeface="Times New Roman" panose="02020603050405020304" pitchFamily="18" charset="0"/>
                <a:cs typeface="Times New Roman" panose="02020603050405020304" pitchFamily="18" charset="0"/>
              </a:rPr>
              <a:t> (случайное отклонение</a:t>
            </a:r>
            <a:r>
              <a:rPr lang="en-US" sz="5100" dirty="0">
                <a:latin typeface="Times New Roman" panose="02020603050405020304" pitchFamily="18" charset="0"/>
                <a:cs typeface="Times New Roman" panose="02020603050405020304" pitchFamily="18" charset="0"/>
              </a:rPr>
              <a:t> </a:t>
            </a:r>
            <a:r>
              <a:rPr lang="ru-RU" sz="5100" dirty="0">
                <a:latin typeface="Times New Roman" panose="02020603050405020304" pitchFamily="18" charset="0"/>
                <a:cs typeface="Times New Roman" panose="02020603050405020304" pitchFamily="18" charset="0"/>
              </a:rPr>
              <a:t>от ожидаемого времени доставки товара).</a:t>
            </a:r>
            <a:endParaRPr lang="en-US" sz="1500" dirty="0">
              <a:latin typeface="Times New Roman"/>
            </a:endParaRPr>
          </a:p>
          <a:p>
            <a:pPr marR="0" lvl="0" rtl="0">
              <a:buNone/>
            </a:pPr>
            <a:endParaRPr lang="en-US" sz="1500" dirty="0">
              <a:latin typeface="Times New Roman"/>
            </a:endParaRPr>
          </a:p>
          <a:p>
            <a:pPr marR="0" lvl="0" rtl="0">
              <a:buNone/>
            </a:pPr>
            <a:endParaRPr lang="en-US" sz="1500" dirty="0">
              <a:latin typeface="Times New Roman"/>
            </a:endParaRPr>
          </a:p>
          <a:p>
            <a:pPr marR="0" lvl="0" rtl="0">
              <a:buNone/>
            </a:pPr>
            <a:endParaRPr lang="en-US" sz="1500" dirty="0">
              <a:latin typeface="Times New Roman"/>
            </a:endParaRPr>
          </a:p>
          <a:p>
            <a:pPr marL="0" marR="0" lvl="0" indent="0" algn="just" rtl="0">
              <a:spcBef>
                <a:spcPts val="0"/>
              </a:spcBef>
              <a:buNone/>
            </a:pPr>
            <a:endParaRPr lang="ru-RU" sz="2400" dirty="0">
              <a:latin typeface="Times New Roman" panose="02020603050405020304" pitchFamily="18" charset="0"/>
              <a:cs typeface="Times New Roman" panose="02020603050405020304" pitchFamily="18" charset="0"/>
            </a:endParaRPr>
          </a:p>
          <a:p>
            <a:pPr marL="0" marR="0" lvl="0" indent="0" algn="just" rtl="0">
              <a:spcBef>
                <a:spcPts val="0"/>
              </a:spcBef>
              <a:buNone/>
            </a:pPr>
            <a:endParaRPr lang="ru-RU" sz="2400" dirty="0">
              <a:latin typeface="Times New Roman" panose="02020603050405020304" pitchFamily="18" charset="0"/>
              <a:cs typeface="Times New Roman" panose="02020603050405020304" pitchFamily="18" charset="0"/>
            </a:endParaRPr>
          </a:p>
          <a:p>
            <a:pPr marL="0" marR="0" lvl="0" indent="0" algn="just" rtl="0">
              <a:spcBef>
                <a:spcPts val="0"/>
              </a:spcBef>
              <a:buNone/>
            </a:pPr>
            <a:endParaRPr lang="ru-RU" sz="2400" baseline="0" dirty="0">
              <a:latin typeface="Times New Roman" panose="02020603050405020304" pitchFamily="18" charset="0"/>
              <a:cs typeface="Times New Roman" panose="02020603050405020304" pitchFamily="18" charset="0"/>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5603" name="Rectangle 3"/>
          <p:cNvSpPr>
            <a:spLocks noChangeArrowheads="1"/>
          </p:cNvSpPr>
          <p:nvPr/>
        </p:nvSpPr>
        <p:spPr bwMode="auto">
          <a:xfrm>
            <a:off x="0" y="4314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Схема 7"/>
          <p:cNvGraphicFramePr/>
          <p:nvPr>
            <p:extLst>
              <p:ext uri="{D42A27DB-BD31-4B8C-83A1-F6EECF244321}">
                <p14:modId xmlns:p14="http://schemas.microsoft.com/office/powerpoint/2010/main" val="3712592577"/>
              </p:ext>
            </p:extLst>
          </p:nvPr>
        </p:nvGraphicFramePr>
        <p:xfrm>
          <a:off x="6948264" y="6381328"/>
          <a:ext cx="1989584" cy="288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a:extLst>
              <a:ext uri="{FF2B5EF4-FFF2-40B4-BE49-F238E27FC236}">
                <a16:creationId xmlns:a16="http://schemas.microsoft.com/office/drawing/2014/main" xmlns="" id="{3EB80198-754D-285A-614E-00137FD65C8F}"/>
              </a:ext>
            </a:extLst>
          </p:cNvPr>
          <p:cNvPicPr>
            <a:picLocks noChangeAspect="1"/>
          </p:cNvPicPr>
          <p:nvPr/>
        </p:nvPicPr>
        <p:blipFill rotWithShape="1">
          <a:blip r:embed="rId7"/>
          <a:srcRect l="5000" t="23387" r="64962" b="56118"/>
          <a:stretch/>
        </p:blipFill>
        <p:spPr>
          <a:xfrm>
            <a:off x="2118556" y="1030794"/>
            <a:ext cx="4978896" cy="1909964"/>
          </a:xfrm>
          <a:prstGeom prst="rect">
            <a:avLst/>
          </a:prstGeom>
        </p:spPr>
      </p:pic>
    </p:spTree>
    <p:extLst>
      <p:ext uri="{BB962C8B-B14F-4D97-AF65-F5344CB8AC3E}">
        <p14:creationId xmlns:p14="http://schemas.microsoft.com/office/powerpoint/2010/main" val="5384849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8136904" cy="792088"/>
          </a:xfrm>
        </p:spPr>
        <p:txBody>
          <a:bodyPr>
            <a:normAutofit/>
          </a:bodyPr>
          <a:lstStyle/>
          <a:p>
            <a:pPr marR="0" algn="just" rtl="0"/>
            <a:r>
              <a:rPr lang="ru-RU" sz="2000" b="1" baseline="0" dirty="0">
                <a:latin typeface="Times New Roman"/>
              </a:rPr>
              <a:t>Модель определения оптимального момента поставки с учетом неопределенности спроса и времени поставки (Модель 1,2а)</a:t>
            </a: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4579" name="Rectangle 3"/>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458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4584" name="Rectangle 8"/>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45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45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459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4591" name="Rectangle 15"/>
          <p:cNvSpPr>
            <a:spLocks noChangeArrowheads="1"/>
          </p:cNvSpPr>
          <p:nvPr/>
        </p:nvSpPr>
        <p:spPr bwMode="auto">
          <a:xfrm>
            <a:off x="0" y="752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459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graphicFrame>
        <p:nvGraphicFramePr>
          <p:cNvPr id="18" name="Схема 17"/>
          <p:cNvGraphicFramePr/>
          <p:nvPr>
            <p:extLst>
              <p:ext uri="{D42A27DB-BD31-4B8C-83A1-F6EECF244321}">
                <p14:modId xmlns:p14="http://schemas.microsoft.com/office/powerpoint/2010/main" val="1498195962"/>
              </p:ext>
            </p:extLst>
          </p:nvPr>
        </p:nvGraphicFramePr>
        <p:xfrm>
          <a:off x="6804248" y="6453336"/>
          <a:ext cx="2160240"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Текст 4">
            <a:extLst>
              <a:ext uri="{FF2B5EF4-FFF2-40B4-BE49-F238E27FC236}">
                <a16:creationId xmlns:a16="http://schemas.microsoft.com/office/drawing/2014/main" xmlns="" id="{53455C96-D28D-7AE5-32B3-23B4004C890A}"/>
              </a:ext>
            </a:extLst>
          </p:cNvPr>
          <p:cNvSpPr>
            <a:spLocks noGrp="1"/>
          </p:cNvSpPr>
          <p:nvPr>
            <p:ph type="body" idx="1"/>
          </p:nvPr>
        </p:nvSpPr>
        <p:spPr>
          <a:xfrm>
            <a:off x="457200" y="2708920"/>
            <a:ext cx="8229600" cy="3888432"/>
          </a:xfrm>
        </p:spPr>
        <p:txBody>
          <a:bodyPr>
            <a:normAutofit/>
          </a:bodyPr>
          <a:lstStyle/>
          <a:p>
            <a:pPr marL="0" lvl="0" indent="0" algn="just">
              <a:lnSpc>
                <a:spcPct val="110000"/>
              </a:lnSpc>
              <a:spcBef>
                <a:spcPts val="0"/>
              </a:spcBef>
              <a:buNone/>
            </a:pPr>
            <a:r>
              <a:rPr lang="en-US" sz="2000" i="1" baseline="0" dirty="0">
                <a:latin typeface="Times New Roman"/>
              </a:rPr>
              <a:t>z </a:t>
            </a:r>
            <a:r>
              <a:rPr lang="ru-RU" sz="2000" baseline="0" dirty="0">
                <a:latin typeface="Times New Roman"/>
              </a:rPr>
              <a:t>- прибыль от продажи единицы товара, </a:t>
            </a:r>
            <a:r>
              <a:rPr lang="en-US" sz="2000" baseline="0" dirty="0">
                <a:latin typeface="Times New Roman"/>
              </a:rPr>
              <a:t>            </a:t>
            </a:r>
            <a:endParaRPr lang="ru-RU" sz="2000" baseline="0" dirty="0">
              <a:latin typeface="Times New Roman"/>
            </a:endParaRPr>
          </a:p>
          <a:p>
            <a:pPr marL="0" lvl="0" indent="0" algn="just">
              <a:lnSpc>
                <a:spcPct val="110000"/>
              </a:lnSpc>
              <a:spcBef>
                <a:spcPts val="0"/>
              </a:spcBef>
              <a:buNone/>
            </a:pPr>
            <a:r>
              <a:rPr lang="en-US" sz="2000" i="1" dirty="0">
                <a:latin typeface="Times New Roman"/>
              </a:rPr>
              <a:t>c</a:t>
            </a:r>
            <a:r>
              <a:rPr lang="ru-RU" sz="2000" baseline="0" dirty="0">
                <a:latin typeface="Times New Roman"/>
              </a:rPr>
              <a:t> - суточная стоимость хранения единицы товара,</a:t>
            </a:r>
            <a:endParaRPr lang="ru-RU" sz="20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2000" dirty="0">
                <a:latin typeface="Times New Roman" panose="02020603050405020304" pitchFamily="18" charset="0"/>
                <a:cs typeface="Times New Roman" panose="02020603050405020304" pitchFamily="18" charset="0"/>
              </a:rPr>
              <a:t>Q – </a:t>
            </a:r>
            <a:r>
              <a:rPr lang="ru-RU" sz="2000" dirty="0">
                <a:latin typeface="Times New Roman" panose="02020603050405020304" pitchFamily="18" charset="0"/>
                <a:cs typeface="Times New Roman" panose="02020603050405020304" pitchFamily="18" charset="0"/>
              </a:rPr>
              <a:t>известный объем доставки,</a:t>
            </a:r>
          </a:p>
          <a:p>
            <a:pPr marL="0" indent="0">
              <a:lnSpc>
                <a:spcPct val="110000"/>
              </a:lnSpc>
              <a:spcBef>
                <a:spcPts val="0"/>
              </a:spcBef>
              <a:buNone/>
            </a:pPr>
            <a:r>
              <a:rPr lang="ru-RU" sz="2000" dirty="0">
                <a:latin typeface="Times New Roman" panose="02020603050405020304" pitchFamily="18" charset="0"/>
                <a:cs typeface="Times New Roman" panose="02020603050405020304" pitchFamily="18" charset="0"/>
              </a:rPr>
              <a:t>t = t * +</a:t>
            </a:r>
            <a:r>
              <a:rPr lang="ru-RU" sz="2000" dirty="0" err="1">
                <a:latin typeface="Times New Roman" panose="02020603050405020304" pitchFamily="18" charset="0"/>
                <a:cs typeface="Times New Roman" panose="02020603050405020304" pitchFamily="18" charset="0"/>
              </a:rPr>
              <a:t>Δt</a:t>
            </a:r>
            <a:r>
              <a:rPr lang="ru-RU" sz="2000" dirty="0">
                <a:latin typeface="Times New Roman" panose="02020603050405020304" pitchFamily="18" charset="0"/>
                <a:cs typeface="Times New Roman" panose="02020603050405020304" pitchFamily="18" charset="0"/>
              </a:rPr>
              <a:t> - момент реальной доставки товара,</a:t>
            </a:r>
          </a:p>
          <a:p>
            <a:pPr marL="0" indent="0">
              <a:lnSpc>
                <a:spcPct val="110000"/>
              </a:lnSpc>
              <a:spcBef>
                <a:spcPts val="0"/>
              </a:spcBef>
              <a:buNone/>
            </a:pPr>
            <a:r>
              <a:rPr lang="ru-RU" sz="2000" dirty="0">
                <a:latin typeface="Times New Roman" panose="02020603050405020304" pitchFamily="18" charset="0"/>
                <a:cs typeface="Times New Roman" panose="02020603050405020304" pitchFamily="18" charset="0"/>
              </a:rPr>
              <a:t>t* - момент назначения доставки товара,</a:t>
            </a:r>
          </a:p>
          <a:p>
            <a:pPr marL="0" indent="0">
              <a:lnSpc>
                <a:spcPct val="110000"/>
              </a:lnSpc>
              <a:spcBef>
                <a:spcPts val="0"/>
              </a:spcBef>
              <a:buNone/>
            </a:pPr>
            <a:r>
              <a:rPr lang="ru-RU" sz="2000" dirty="0">
                <a:latin typeface="Times New Roman" panose="02020603050405020304" pitchFamily="18" charset="0"/>
                <a:cs typeface="Times New Roman" panose="02020603050405020304" pitchFamily="18" charset="0"/>
              </a:rPr>
              <a:t>α =α0 + Δα - момент реального окончания товара на складе,</a:t>
            </a:r>
          </a:p>
          <a:p>
            <a:pPr marL="0" indent="0">
              <a:lnSpc>
                <a:spcPct val="110000"/>
              </a:lnSpc>
              <a:spcBef>
                <a:spcPts val="0"/>
              </a:spcBef>
              <a:buNone/>
            </a:pPr>
            <a:r>
              <a:rPr lang="ru-RU" sz="2000" dirty="0">
                <a:latin typeface="Times New Roman" panose="02020603050405020304" pitchFamily="18" charset="0"/>
                <a:cs typeface="Times New Roman" panose="02020603050405020304" pitchFamily="18" charset="0"/>
              </a:rPr>
              <a:t>α 0 - ожидаемое время окончания товара на складе, </a:t>
            </a:r>
          </a:p>
          <a:p>
            <a:pPr marL="0" indent="0">
              <a:lnSpc>
                <a:spcPct val="110000"/>
              </a:lnSpc>
              <a:spcBef>
                <a:spcPts val="0"/>
              </a:spcBef>
              <a:buNone/>
            </a:pPr>
            <a:r>
              <a:rPr lang="ru-RU" sz="2000" dirty="0" err="1">
                <a:latin typeface="Times New Roman" panose="02020603050405020304" pitchFamily="18" charset="0"/>
                <a:cs typeface="Times New Roman" panose="02020603050405020304" pitchFamily="18" charset="0"/>
              </a:rPr>
              <a:t>Δt</a:t>
            </a:r>
            <a:r>
              <a:rPr lang="ru-RU" sz="2000" dirty="0">
                <a:latin typeface="Times New Roman" panose="02020603050405020304" pitchFamily="18" charset="0"/>
                <a:cs typeface="Times New Roman" panose="02020603050405020304" pitchFamily="18" charset="0"/>
              </a:rPr>
              <a:t> - случайная величина, описывающая отклонение момента реальной доставки товара от назначенного момента доставки, </a:t>
            </a:r>
          </a:p>
          <a:p>
            <a:pPr marL="0" indent="0">
              <a:lnSpc>
                <a:spcPct val="110000"/>
              </a:lnSpc>
              <a:spcBef>
                <a:spcPts val="0"/>
              </a:spcBef>
              <a:buNone/>
            </a:pPr>
            <a:r>
              <a:rPr lang="ru-RU" sz="2000" dirty="0">
                <a:latin typeface="Times New Roman" panose="02020603050405020304" pitchFamily="18" charset="0"/>
                <a:cs typeface="Times New Roman" panose="02020603050405020304" pitchFamily="18" charset="0"/>
              </a:rPr>
              <a:t>α - случайная величина, момента реального окончания товара на складе,</a:t>
            </a:r>
          </a:p>
          <a:p>
            <a:pPr marL="0" indent="0">
              <a:lnSpc>
                <a:spcPct val="110000"/>
              </a:lnSpc>
              <a:spcBef>
                <a:spcPts val="0"/>
              </a:spcBef>
              <a:buNone/>
            </a:pPr>
            <a:r>
              <a:rPr lang="ru-RU" sz="2000" dirty="0">
                <a:latin typeface="Times New Roman" panose="02020603050405020304" pitchFamily="18" charset="0"/>
                <a:cs typeface="Times New Roman" panose="02020603050405020304" pitchFamily="18" charset="0"/>
              </a:rPr>
              <a:t>                            - плотности распределения случайных величин </a:t>
            </a:r>
            <a:r>
              <a:rPr lang="ru-RU" sz="2000" dirty="0" err="1">
                <a:latin typeface="Times New Roman" panose="02020603050405020304" pitchFamily="18" charset="0"/>
                <a:cs typeface="Times New Roman" panose="02020603050405020304" pitchFamily="18" charset="0"/>
              </a:rPr>
              <a:t>Δt</a:t>
            </a:r>
            <a:r>
              <a:rPr lang="ru-RU" sz="2000" dirty="0">
                <a:latin typeface="Times New Roman" panose="02020603050405020304" pitchFamily="18" charset="0"/>
                <a:cs typeface="Times New Roman" panose="02020603050405020304" pitchFamily="18" charset="0"/>
              </a:rPr>
              <a:t> и α.</a:t>
            </a:r>
          </a:p>
        </p:txBody>
      </p:sp>
      <p:pic>
        <p:nvPicPr>
          <p:cNvPr id="9" name="Рисунок 8">
            <a:extLst>
              <a:ext uri="{FF2B5EF4-FFF2-40B4-BE49-F238E27FC236}">
                <a16:creationId xmlns:a16="http://schemas.microsoft.com/office/drawing/2014/main" xmlns="" id="{5CA9F8D7-018B-546A-3087-B09CBA2A2A48}"/>
              </a:ext>
            </a:extLst>
          </p:cNvPr>
          <p:cNvPicPr>
            <a:picLocks noChangeAspect="1"/>
          </p:cNvPicPr>
          <p:nvPr/>
        </p:nvPicPr>
        <p:blipFill rotWithShape="1">
          <a:blip r:embed="rId7"/>
          <a:srcRect l="5000" t="54201" r="13775" b="30391"/>
          <a:stretch/>
        </p:blipFill>
        <p:spPr>
          <a:xfrm>
            <a:off x="251520" y="1647452"/>
            <a:ext cx="8602621" cy="917447"/>
          </a:xfrm>
          <a:prstGeom prst="rect">
            <a:avLst/>
          </a:prstGeom>
        </p:spPr>
      </p:pic>
      <p:pic>
        <p:nvPicPr>
          <p:cNvPr id="11" name="Рисунок 10">
            <a:extLst>
              <a:ext uri="{FF2B5EF4-FFF2-40B4-BE49-F238E27FC236}">
                <a16:creationId xmlns:a16="http://schemas.microsoft.com/office/drawing/2014/main" xmlns="" id="{80BEC279-77B7-BE41-7E8F-257633AA199E}"/>
              </a:ext>
            </a:extLst>
          </p:cNvPr>
          <p:cNvPicPr>
            <a:picLocks noChangeAspect="1"/>
          </p:cNvPicPr>
          <p:nvPr/>
        </p:nvPicPr>
        <p:blipFill rotWithShape="1">
          <a:blip r:embed="rId8"/>
          <a:srcRect l="70474" t="43189" r="10000" b="47198"/>
          <a:stretch/>
        </p:blipFill>
        <p:spPr>
          <a:xfrm>
            <a:off x="457200" y="6031203"/>
            <a:ext cx="1785392" cy="494141"/>
          </a:xfrm>
          <a:prstGeom prst="rect">
            <a:avLst/>
          </a:prstGeom>
        </p:spPr>
      </p:pic>
    </p:spTree>
    <p:extLst>
      <p:ext uri="{BB962C8B-B14F-4D97-AF65-F5344CB8AC3E}">
        <p14:creationId xmlns:p14="http://schemas.microsoft.com/office/powerpoint/2010/main" val="1464294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848872" cy="504056"/>
          </a:xfrm>
        </p:spPr>
        <p:txBody>
          <a:bodyPr>
            <a:normAutofit/>
          </a:bodyPr>
          <a:lstStyle/>
          <a:p>
            <a:pPr marR="0" algn="l" rtl="0"/>
            <a:r>
              <a:rPr lang="ru-RU" sz="2000" b="1" baseline="0" dirty="0">
                <a:latin typeface="Times New Roman"/>
              </a:rPr>
              <a:t>Модель 1,2 а. Аналитическое решение (</a:t>
            </a:r>
            <a:r>
              <a:rPr lang="ru-RU" sz="2000" b="1" dirty="0">
                <a:latin typeface="Times New Roman"/>
              </a:rPr>
              <a:t>нормальное распределение</a:t>
            </a:r>
            <a:r>
              <a:rPr lang="ru-RU" sz="2000" b="1" baseline="0" dirty="0">
                <a:latin typeface="Times New Roman"/>
              </a:rPr>
              <a:t>)</a:t>
            </a:r>
          </a:p>
        </p:txBody>
      </p:sp>
      <p:sp>
        <p:nvSpPr>
          <p:cNvPr id="3" name="Текст 2"/>
          <p:cNvSpPr>
            <a:spLocks noGrp="1"/>
          </p:cNvSpPr>
          <p:nvPr>
            <p:ph type="body" idx="1"/>
          </p:nvPr>
        </p:nvSpPr>
        <p:spPr>
          <a:xfrm>
            <a:off x="457200" y="1340768"/>
            <a:ext cx="8147248" cy="5112568"/>
          </a:xfrm>
        </p:spPr>
        <p:txBody>
          <a:bodyPr>
            <a:normAutofit fontScale="40000" lnSpcReduction="20000"/>
          </a:bodyPr>
          <a:lstStyle/>
          <a:p>
            <a:pPr marR="0" lvl="0" rtl="0">
              <a:buNone/>
            </a:pPr>
            <a:r>
              <a:rPr lang="en-US" sz="1500" baseline="0" dirty="0">
                <a:latin typeface="Times New Roman"/>
              </a:rPr>
              <a:t>  </a:t>
            </a:r>
          </a:p>
          <a:p>
            <a:pPr marR="0" lvl="0" rtl="0">
              <a:buNone/>
            </a:pPr>
            <a:endParaRPr lang="en-US"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L="0" lvl="0" indent="0" algn="just">
              <a:lnSpc>
                <a:spcPct val="150000"/>
              </a:lnSpc>
              <a:spcBef>
                <a:spcPts val="0"/>
              </a:spcBef>
              <a:buNone/>
            </a:pPr>
            <a:endParaRPr lang="ru-RU" sz="3400" i="1" baseline="0" dirty="0">
              <a:latin typeface="Times New Roman"/>
            </a:endParaRPr>
          </a:p>
          <a:p>
            <a:pPr marL="0" lvl="0" indent="0" algn="just">
              <a:lnSpc>
                <a:spcPct val="150000"/>
              </a:lnSpc>
              <a:spcBef>
                <a:spcPts val="0"/>
              </a:spcBef>
              <a:buNone/>
            </a:pPr>
            <a:endParaRPr lang="ru-RU" sz="3400" i="1" dirty="0">
              <a:latin typeface="Times New Roman"/>
            </a:endParaRPr>
          </a:p>
          <a:p>
            <a:pPr marL="0" indent="0" algn="just">
              <a:lnSpc>
                <a:spcPct val="150000"/>
              </a:lnSpc>
              <a:spcBef>
                <a:spcPts val="0"/>
              </a:spcBef>
              <a:buNone/>
            </a:pPr>
            <a:endParaRPr lang="ru-RU" sz="5100" i="1" dirty="0">
              <a:latin typeface="Times New Roman"/>
            </a:endParaRPr>
          </a:p>
          <a:p>
            <a:pPr marL="0" indent="0" algn="just">
              <a:lnSpc>
                <a:spcPct val="150000"/>
              </a:lnSpc>
              <a:spcBef>
                <a:spcPts val="0"/>
              </a:spcBef>
              <a:buNone/>
            </a:pPr>
            <a:r>
              <a:rPr lang="en-US" sz="5100" i="1" dirty="0">
                <a:latin typeface="Times New Roman"/>
              </a:rPr>
              <a:t>t*</a:t>
            </a:r>
            <a:r>
              <a:rPr lang="ru-RU" sz="5100" i="1" dirty="0">
                <a:latin typeface="Times New Roman"/>
              </a:rPr>
              <a:t>- </a:t>
            </a:r>
            <a:r>
              <a:rPr lang="ru-RU" sz="5100" dirty="0">
                <a:latin typeface="Times New Roman"/>
              </a:rPr>
              <a:t>решение интегрального уравнения (момент назначения доставки товара),</a:t>
            </a:r>
          </a:p>
          <a:p>
            <a:pPr marL="0" lvl="0" indent="0" algn="just">
              <a:lnSpc>
                <a:spcPct val="150000"/>
              </a:lnSpc>
              <a:spcBef>
                <a:spcPts val="0"/>
              </a:spcBef>
              <a:buNone/>
            </a:pPr>
            <a:r>
              <a:rPr lang="en-US" sz="5100" i="1" baseline="0" dirty="0">
                <a:latin typeface="Times New Roman"/>
              </a:rPr>
              <a:t>z </a:t>
            </a:r>
            <a:r>
              <a:rPr lang="ru-RU" sz="5100" baseline="0" dirty="0">
                <a:latin typeface="Times New Roman"/>
              </a:rPr>
              <a:t>- прибыль от продажи единицы товара, </a:t>
            </a:r>
            <a:r>
              <a:rPr lang="en-US" sz="5100" baseline="0" dirty="0">
                <a:latin typeface="Times New Roman"/>
              </a:rPr>
              <a:t>            </a:t>
            </a:r>
            <a:endParaRPr lang="ru-RU" sz="5100" baseline="0" dirty="0">
              <a:latin typeface="Times New Roman"/>
            </a:endParaRPr>
          </a:p>
          <a:p>
            <a:pPr marL="0" lvl="0" indent="0" algn="just">
              <a:lnSpc>
                <a:spcPct val="150000"/>
              </a:lnSpc>
              <a:spcBef>
                <a:spcPts val="0"/>
              </a:spcBef>
              <a:buNone/>
            </a:pPr>
            <a:r>
              <a:rPr lang="en-US" sz="5100" i="1" dirty="0">
                <a:latin typeface="Times New Roman"/>
              </a:rPr>
              <a:t>c</a:t>
            </a:r>
            <a:r>
              <a:rPr lang="ru-RU" sz="5100" baseline="0" dirty="0">
                <a:latin typeface="Times New Roman"/>
              </a:rPr>
              <a:t> - суточная стоимость хранения единицы товара,</a:t>
            </a:r>
            <a:endParaRPr lang="ru-RU" sz="5100" dirty="0">
              <a:latin typeface="Times New Roman" panose="02020603050405020304" pitchFamily="18" charset="0"/>
              <a:cs typeface="Times New Roman" panose="02020603050405020304" pitchFamily="18" charset="0"/>
            </a:endParaRPr>
          </a:p>
          <a:p>
            <a:pPr marL="0" marR="0" lvl="0" indent="0" algn="just" rtl="0">
              <a:lnSpc>
                <a:spcPct val="150000"/>
              </a:lnSpc>
              <a:spcBef>
                <a:spcPts val="0"/>
              </a:spcBef>
              <a:buNone/>
            </a:pPr>
            <a:r>
              <a:rPr lang="ru-RU" sz="5100" dirty="0">
                <a:latin typeface="Times New Roman" panose="02020603050405020304" pitchFamily="18" charset="0"/>
                <a:cs typeface="Times New Roman" panose="02020603050405020304" pitchFamily="18" charset="0"/>
              </a:rPr>
              <a:t>α0 - ожидаемое время окончания товара, </a:t>
            </a:r>
          </a:p>
          <a:p>
            <a:pPr marL="0" marR="0" lvl="0" indent="0" algn="just" rtl="0">
              <a:lnSpc>
                <a:spcPct val="150000"/>
              </a:lnSpc>
              <a:spcBef>
                <a:spcPts val="0"/>
              </a:spcBef>
              <a:buNone/>
            </a:pPr>
            <a:r>
              <a:rPr lang="el-GR" sz="5100" dirty="0">
                <a:latin typeface="Times New Roman" panose="02020603050405020304" pitchFamily="18" charset="0"/>
                <a:cs typeface="Times New Roman" panose="02020603050405020304" pitchFamily="18" charset="0"/>
              </a:rPr>
              <a:t>σ</a:t>
            </a:r>
            <a:r>
              <a:rPr lang="ru-RU" sz="5100" dirty="0">
                <a:latin typeface="Times New Roman" panose="02020603050405020304" pitchFamily="18" charset="0"/>
                <a:cs typeface="Times New Roman" panose="02020603050405020304" pitchFamily="18" charset="0"/>
              </a:rPr>
              <a:t>1 – стандартное отклонение случайной величины Δ</a:t>
            </a:r>
            <a:r>
              <a:rPr lang="en-US" sz="5100" i="1" dirty="0">
                <a:latin typeface="Times New Roman" panose="02020603050405020304" pitchFamily="18" charset="0"/>
                <a:cs typeface="Times New Roman" panose="02020603050405020304" pitchFamily="18" charset="0"/>
              </a:rPr>
              <a:t>t</a:t>
            </a:r>
            <a:r>
              <a:rPr lang="ru-RU" sz="5100" dirty="0">
                <a:latin typeface="Times New Roman" panose="02020603050405020304" pitchFamily="18" charset="0"/>
                <a:cs typeface="Times New Roman" panose="02020603050405020304" pitchFamily="18" charset="0"/>
              </a:rPr>
              <a:t> (случайное отклонение</a:t>
            </a:r>
            <a:r>
              <a:rPr lang="en-US" sz="5100" dirty="0">
                <a:latin typeface="Times New Roman" panose="02020603050405020304" pitchFamily="18" charset="0"/>
                <a:cs typeface="Times New Roman" panose="02020603050405020304" pitchFamily="18" charset="0"/>
              </a:rPr>
              <a:t> </a:t>
            </a:r>
            <a:r>
              <a:rPr lang="ru-RU" sz="5100" dirty="0">
                <a:latin typeface="Times New Roman" panose="02020603050405020304" pitchFamily="18" charset="0"/>
                <a:cs typeface="Times New Roman" panose="02020603050405020304" pitchFamily="18" charset="0"/>
              </a:rPr>
              <a:t>от ожидаемого времени доставки товара).</a:t>
            </a:r>
            <a:endParaRPr lang="en-US" sz="1500" dirty="0">
              <a:latin typeface="Times New Roman"/>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5603" name="Rectangle 3"/>
          <p:cNvSpPr>
            <a:spLocks noChangeArrowheads="1"/>
          </p:cNvSpPr>
          <p:nvPr/>
        </p:nvSpPr>
        <p:spPr bwMode="auto">
          <a:xfrm>
            <a:off x="0" y="4314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Схема 7"/>
          <p:cNvGraphicFramePr/>
          <p:nvPr>
            <p:extLst>
              <p:ext uri="{D42A27DB-BD31-4B8C-83A1-F6EECF244321}">
                <p14:modId xmlns:p14="http://schemas.microsoft.com/office/powerpoint/2010/main" val="3829036571"/>
              </p:ext>
            </p:extLst>
          </p:nvPr>
        </p:nvGraphicFramePr>
        <p:xfrm>
          <a:off x="6948264" y="6381328"/>
          <a:ext cx="1989584" cy="288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a:extLst>
              <a:ext uri="{FF2B5EF4-FFF2-40B4-BE49-F238E27FC236}">
                <a16:creationId xmlns:a16="http://schemas.microsoft.com/office/drawing/2014/main" xmlns="" id="{9BBC5E65-8D5A-9933-75C1-898DEB649940}"/>
              </a:ext>
            </a:extLst>
          </p:cNvPr>
          <p:cNvPicPr>
            <a:picLocks noChangeAspect="1"/>
          </p:cNvPicPr>
          <p:nvPr/>
        </p:nvPicPr>
        <p:blipFill rotWithShape="1">
          <a:blip r:embed="rId7"/>
          <a:srcRect l="13776" t="55603" r="29525" b="19185"/>
          <a:stretch/>
        </p:blipFill>
        <p:spPr>
          <a:xfrm>
            <a:off x="1608156" y="1334158"/>
            <a:ext cx="5916172" cy="1556713"/>
          </a:xfrm>
          <a:prstGeom prst="rect">
            <a:avLst/>
          </a:prstGeom>
        </p:spPr>
      </p:pic>
    </p:spTree>
    <p:extLst>
      <p:ext uri="{BB962C8B-B14F-4D97-AF65-F5344CB8AC3E}">
        <p14:creationId xmlns:p14="http://schemas.microsoft.com/office/powerpoint/2010/main" val="74929033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8017" y="476672"/>
            <a:ext cx="8385983" cy="838200"/>
          </a:xfrm>
        </p:spPr>
        <p:txBody>
          <a:bodyPr>
            <a:normAutofit/>
          </a:bodyPr>
          <a:lstStyle/>
          <a:p>
            <a:pPr algn="l"/>
            <a:r>
              <a:rPr lang="ru-RU" sz="2000" b="1" dirty="0">
                <a:latin typeface="Times New Roman"/>
              </a:rPr>
              <a:t>Модель 3 минимизации дополнительных издержек с учетом рисков начисления штрафов</a:t>
            </a:r>
          </a:p>
        </p:txBody>
      </p:sp>
      <p:sp>
        <p:nvSpPr>
          <p:cNvPr id="3" name="Текст 2"/>
          <p:cNvSpPr>
            <a:spLocks noGrp="1"/>
          </p:cNvSpPr>
          <p:nvPr>
            <p:ph type="body" idx="1"/>
          </p:nvPr>
        </p:nvSpPr>
        <p:spPr>
          <a:xfrm>
            <a:off x="539552" y="1196752"/>
            <a:ext cx="8136904" cy="5040560"/>
          </a:xfrm>
        </p:spPr>
        <p:txBody>
          <a:bodyPr/>
          <a:lstStyle/>
          <a:p>
            <a:pPr>
              <a:buNone/>
            </a:pPr>
            <a:endParaRPr lang="en-US" dirty="0"/>
          </a:p>
          <a:p>
            <a:pPr>
              <a:buNone/>
            </a:pPr>
            <a:endParaRPr lang="en-US" dirty="0"/>
          </a:p>
          <a:p>
            <a:pPr indent="0" algn="just">
              <a:buNone/>
            </a:pPr>
            <a:r>
              <a:rPr lang="ru-RU" sz="1500" dirty="0">
                <a:latin typeface="Times New Roman"/>
              </a:rPr>
              <a:t>где</a:t>
            </a:r>
            <a:r>
              <a:rPr lang="en-US" sz="1500" dirty="0">
                <a:latin typeface="Times New Roman"/>
              </a:rPr>
              <a:t> </a:t>
            </a:r>
            <a:r>
              <a:rPr lang="en-US" sz="1600" i="1" dirty="0">
                <a:latin typeface="Times New Roman"/>
              </a:rPr>
              <a:t>p</a:t>
            </a:r>
            <a:r>
              <a:rPr lang="en-US" sz="1600" i="1" baseline="-25000" dirty="0">
                <a:latin typeface="Times New Roman"/>
              </a:rPr>
              <a:t>1</a:t>
            </a:r>
            <a:r>
              <a:rPr lang="ru-RU" sz="1500" i="1" dirty="0">
                <a:latin typeface="Times New Roman"/>
              </a:rPr>
              <a:t> </a:t>
            </a:r>
            <a:r>
              <a:rPr lang="en-US" sz="1500" i="1" dirty="0">
                <a:latin typeface="Times New Roman"/>
              </a:rPr>
              <a:t>(t*)</a:t>
            </a:r>
            <a:r>
              <a:rPr lang="ru-RU" sz="1500" i="1" dirty="0">
                <a:latin typeface="Times New Roman"/>
              </a:rPr>
              <a:t>,</a:t>
            </a:r>
            <a:r>
              <a:rPr lang="en-US" sz="1600" i="1" dirty="0">
                <a:latin typeface="Times New Roman"/>
              </a:rPr>
              <a:t> p</a:t>
            </a:r>
            <a:r>
              <a:rPr lang="en-US" sz="1600" i="1" baseline="-25000" dirty="0">
                <a:latin typeface="Times New Roman"/>
              </a:rPr>
              <a:t>2</a:t>
            </a:r>
            <a:r>
              <a:rPr lang="ru-RU" sz="1500" i="1" dirty="0">
                <a:latin typeface="Times New Roman"/>
              </a:rPr>
              <a:t> </a:t>
            </a:r>
            <a:r>
              <a:rPr lang="en-US" sz="1500" i="1" dirty="0">
                <a:latin typeface="Times New Roman"/>
              </a:rPr>
              <a:t>(t*)</a:t>
            </a:r>
            <a:r>
              <a:rPr lang="ru-RU" sz="1500" i="1" dirty="0">
                <a:latin typeface="Times New Roman"/>
              </a:rPr>
              <a:t> , …</a:t>
            </a:r>
            <a:r>
              <a:rPr lang="en-US" sz="1500" i="1" dirty="0">
                <a:latin typeface="Times New Roman"/>
              </a:rPr>
              <a:t>,</a:t>
            </a:r>
            <a:r>
              <a:rPr lang="en-US" sz="1600" i="1" dirty="0">
                <a:latin typeface="Times New Roman"/>
              </a:rPr>
              <a:t> p</a:t>
            </a:r>
            <a:r>
              <a:rPr lang="en-US" sz="1600" i="1" baseline="-25000" dirty="0">
                <a:latin typeface="Times New Roman"/>
              </a:rPr>
              <a:t>n</a:t>
            </a:r>
            <a:r>
              <a:rPr lang="ru-RU" sz="1500" i="1" dirty="0">
                <a:latin typeface="Times New Roman"/>
              </a:rPr>
              <a:t> </a:t>
            </a:r>
            <a:r>
              <a:rPr lang="en-US" sz="1500" i="1" dirty="0">
                <a:latin typeface="Times New Roman"/>
              </a:rPr>
              <a:t>(t*)</a:t>
            </a:r>
            <a:r>
              <a:rPr lang="ru-RU" sz="1500" i="1" dirty="0">
                <a:latin typeface="Times New Roman"/>
              </a:rPr>
              <a:t>,  </a:t>
            </a:r>
            <a:r>
              <a:rPr lang="ru-RU" sz="1500" dirty="0">
                <a:latin typeface="Times New Roman"/>
              </a:rPr>
              <a:t>– вероятности выплаты соответствующего штрафа, зависящие от момента назначения поставки </a:t>
            </a:r>
            <a:r>
              <a:rPr lang="en-US" sz="1500" i="1" dirty="0">
                <a:latin typeface="Times New Roman"/>
              </a:rPr>
              <a:t>t*</a:t>
            </a:r>
            <a:r>
              <a:rPr lang="ru-RU" sz="1500" dirty="0">
                <a:latin typeface="Times New Roman"/>
              </a:rPr>
              <a:t>, а </a:t>
            </a:r>
            <a:r>
              <a:rPr lang="en-US" sz="1500" i="1" dirty="0">
                <a:latin typeface="Times New Roman"/>
              </a:rPr>
              <a:t>Q</a:t>
            </a:r>
            <a:r>
              <a:rPr lang="ru-RU" sz="1500" dirty="0">
                <a:latin typeface="Times New Roman"/>
              </a:rPr>
              <a:t> – объем поставки в рассматриваемый период. Вероятности штрафов при заданном моменте поставки могут выражены через функцию плотности распределения вероятностей как:</a:t>
            </a:r>
            <a:endParaRPr lang="en-US" sz="1500" dirty="0">
              <a:latin typeface="Times New Roman"/>
            </a:endParaRPr>
          </a:p>
          <a:p>
            <a:pPr indent="0" algn="just">
              <a:buNone/>
            </a:pPr>
            <a:endParaRPr lang="ru-RU" sz="1500" dirty="0">
              <a:latin typeface="Times New Roman"/>
            </a:endParaRPr>
          </a:p>
          <a:p>
            <a:pPr indent="0">
              <a:buNone/>
            </a:pPr>
            <a:endParaRPr lang="en-US" sz="1500" dirty="0">
              <a:latin typeface="Times New Roman"/>
            </a:endParaRPr>
          </a:p>
          <a:p>
            <a:pPr indent="0" algn="just">
              <a:buNone/>
            </a:pPr>
            <a:endParaRPr lang="en-US" sz="1500" dirty="0">
              <a:latin typeface="Times New Roman"/>
            </a:endParaRPr>
          </a:p>
          <a:p>
            <a:pPr indent="0" algn="just">
              <a:buNone/>
            </a:pPr>
            <a:endParaRPr lang="en-US" sz="1500" dirty="0">
              <a:latin typeface="Times New Roman"/>
            </a:endParaRPr>
          </a:p>
          <a:p>
            <a:pPr indent="0" algn="just">
              <a:buNone/>
            </a:pPr>
            <a:r>
              <a:rPr lang="ru-RU" sz="1500" dirty="0">
                <a:latin typeface="Times New Roman"/>
              </a:rPr>
              <a:t>где </a:t>
            </a:r>
            <a:r>
              <a:rPr lang="en-US" sz="1600" i="1" dirty="0">
                <a:latin typeface="Times New Roman"/>
              </a:rPr>
              <a:t>t</a:t>
            </a:r>
            <a:r>
              <a:rPr lang="en-US" sz="1600" i="1" baseline="-25000" dirty="0">
                <a:latin typeface="Times New Roman"/>
              </a:rPr>
              <a:t>1 </a:t>
            </a:r>
            <a:r>
              <a:rPr lang="ru-RU" sz="1500" i="1" dirty="0">
                <a:latin typeface="Times New Roman"/>
              </a:rPr>
              <a:t>,</a:t>
            </a:r>
            <a:r>
              <a:rPr lang="en-US" sz="1600" i="1" dirty="0">
                <a:latin typeface="Times New Roman"/>
              </a:rPr>
              <a:t> t</a:t>
            </a:r>
            <a:r>
              <a:rPr lang="en-US" sz="1600" i="1" baseline="-25000" dirty="0">
                <a:latin typeface="Times New Roman"/>
              </a:rPr>
              <a:t>2</a:t>
            </a:r>
            <a:r>
              <a:rPr lang="ru-RU" sz="1500" i="1" dirty="0">
                <a:latin typeface="Times New Roman"/>
              </a:rPr>
              <a:t> , …</a:t>
            </a:r>
            <a:r>
              <a:rPr lang="en-US" sz="1500" i="1" dirty="0">
                <a:latin typeface="Times New Roman"/>
              </a:rPr>
              <a:t>,</a:t>
            </a:r>
            <a:r>
              <a:rPr lang="en-US" sz="1600" i="1" dirty="0">
                <a:latin typeface="Times New Roman"/>
              </a:rPr>
              <a:t>t</a:t>
            </a:r>
            <a:r>
              <a:rPr lang="en-US" sz="1600" i="1" baseline="-25000" dirty="0">
                <a:latin typeface="Times New Roman"/>
              </a:rPr>
              <a:t>n</a:t>
            </a:r>
            <a:r>
              <a:rPr lang="ru-RU" sz="1500" dirty="0">
                <a:latin typeface="Times New Roman"/>
              </a:rPr>
              <a:t> – последовательные моменты поставок в рассматриваемый период,</a:t>
            </a:r>
            <a:r>
              <a:rPr lang="en-US" sz="1400" i="1" dirty="0">
                <a:latin typeface="Times New Roman"/>
              </a:rPr>
              <a:t> V</a:t>
            </a:r>
            <a:r>
              <a:rPr lang="en-US" sz="1400" i="1" baseline="-25000" dirty="0">
                <a:latin typeface="Times New Roman"/>
              </a:rPr>
              <a:t>1 </a:t>
            </a:r>
            <a:r>
              <a:rPr lang="ru-RU" sz="1400" i="1" dirty="0">
                <a:latin typeface="Times New Roman"/>
              </a:rPr>
              <a:t>,</a:t>
            </a:r>
            <a:r>
              <a:rPr lang="en-US" sz="1400" i="1" dirty="0">
                <a:latin typeface="Times New Roman"/>
              </a:rPr>
              <a:t> V</a:t>
            </a:r>
            <a:r>
              <a:rPr lang="en-US" sz="1400" i="1" baseline="-25000" dirty="0">
                <a:latin typeface="Times New Roman"/>
              </a:rPr>
              <a:t>2</a:t>
            </a:r>
            <a:r>
              <a:rPr lang="ru-RU" sz="1400" i="1" dirty="0">
                <a:latin typeface="Times New Roman"/>
              </a:rPr>
              <a:t> , …</a:t>
            </a:r>
            <a:r>
              <a:rPr lang="en-US" sz="1400" i="1" dirty="0">
                <a:latin typeface="Times New Roman"/>
              </a:rPr>
              <a:t>,V</a:t>
            </a:r>
            <a:r>
              <a:rPr lang="en-US" sz="1400" i="1" baseline="-25000" dirty="0">
                <a:latin typeface="Times New Roman"/>
              </a:rPr>
              <a:t>n</a:t>
            </a:r>
            <a:r>
              <a:rPr lang="ru-RU" sz="1500" dirty="0">
                <a:latin typeface="Times New Roman"/>
              </a:rPr>
              <a:t> – абсолютные значения фиксированных штрафов за нарушение сроков соответствующих поставок.</a:t>
            </a:r>
          </a:p>
          <a:p>
            <a:pPr indent="457200" algn="just">
              <a:buNone/>
            </a:pPr>
            <a:r>
              <a:rPr lang="ru-RU" sz="1500" dirty="0">
                <a:latin typeface="Times New Roman"/>
              </a:rPr>
              <a:t>В работе представлено аналитическое решение данной задачи для случая треугольного распределения случайных отклонений фактического времени поставки от момента назначенной поставки.</a:t>
            </a:r>
          </a:p>
          <a:p>
            <a:pPr indent="0">
              <a:buNone/>
            </a:pPr>
            <a:endParaRPr lang="ru-RU" sz="1500" dirty="0">
              <a:latin typeface="Times New Roman"/>
            </a:endParaRPr>
          </a:p>
        </p:txBody>
      </p:sp>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5299"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553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53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55302"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63688" y="1340768"/>
            <a:ext cx="6510312" cy="864096"/>
          </a:xfrm>
          <a:prstGeom prst="rect">
            <a:avLst/>
          </a:prstGeom>
          <a:noFill/>
        </p:spPr>
      </p:pic>
      <p:sp>
        <p:nvSpPr>
          <p:cNvPr id="553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55304"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3212976"/>
            <a:ext cx="4627461" cy="1080120"/>
          </a:xfrm>
          <a:prstGeom prst="rect">
            <a:avLst/>
          </a:prstGeom>
          <a:noFill/>
        </p:spPr>
      </p:pic>
      <p:sp>
        <p:nvSpPr>
          <p:cNvPr id="55306" name="Rectangle 10"/>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5" name="Схема 14"/>
          <p:cNvGraphicFramePr/>
          <p:nvPr>
            <p:extLst>
              <p:ext uri="{D42A27DB-BD31-4B8C-83A1-F6EECF244321}">
                <p14:modId xmlns:p14="http://schemas.microsoft.com/office/powerpoint/2010/main" val="895180305"/>
              </p:ext>
            </p:extLst>
          </p:nvPr>
        </p:nvGraphicFramePr>
        <p:xfrm>
          <a:off x="6804248" y="6381328"/>
          <a:ext cx="2088232" cy="293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8136904" cy="720080"/>
          </a:xfrm>
        </p:spPr>
        <p:txBody>
          <a:bodyPr>
            <a:normAutofit fontScale="90000"/>
          </a:bodyPr>
          <a:lstStyle/>
          <a:p>
            <a:pPr algn="l"/>
            <a:r>
              <a:rPr lang="en-US" sz="2200" b="1" dirty="0">
                <a:latin typeface="Times New Roman"/>
              </a:rPr>
              <a:t/>
            </a:r>
            <a:br>
              <a:rPr lang="en-US" sz="2200" b="1" dirty="0">
                <a:latin typeface="Times New Roman"/>
              </a:rPr>
            </a:br>
            <a:r>
              <a:rPr lang="en-US" sz="2200" b="1" dirty="0">
                <a:latin typeface="Times New Roman"/>
              </a:rPr>
              <a:t/>
            </a:r>
            <a:br>
              <a:rPr lang="en-US" sz="2200" b="1" dirty="0">
                <a:latin typeface="Times New Roman"/>
              </a:rPr>
            </a:br>
            <a:r>
              <a:rPr lang="ru-RU" sz="2200" b="1" dirty="0">
                <a:latin typeface="Times New Roman"/>
              </a:rPr>
              <a:t>Модель 4 минимизации дополнительных издержек с учетом рисков начисления пени</a:t>
            </a:r>
            <a:endParaRPr lang="ru-RU" dirty="0"/>
          </a:p>
        </p:txBody>
      </p:sp>
      <p:sp>
        <p:nvSpPr>
          <p:cNvPr id="3" name="Содержимое 2"/>
          <p:cNvSpPr>
            <a:spLocks noGrp="1"/>
          </p:cNvSpPr>
          <p:nvPr>
            <p:ph idx="1"/>
          </p:nvPr>
        </p:nvSpPr>
        <p:spPr>
          <a:xfrm>
            <a:off x="457200" y="1124744"/>
            <a:ext cx="8147248" cy="5001419"/>
          </a:xfrm>
        </p:spPr>
        <p:txBody>
          <a:bodyPr>
            <a:normAutofit/>
          </a:bodyPr>
          <a:lstStyle/>
          <a:p>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pPr indent="0" algn="just">
              <a:buNone/>
            </a:pPr>
            <a:endParaRPr lang="en-US" sz="1500" dirty="0">
              <a:latin typeface="Times New Roman"/>
            </a:endParaRPr>
          </a:p>
          <a:p>
            <a:pPr indent="0" algn="just">
              <a:buNone/>
            </a:pPr>
            <a:r>
              <a:rPr lang="ru-RU" sz="1500" dirty="0">
                <a:latin typeface="Times New Roman"/>
              </a:rPr>
              <a:t>где </a:t>
            </a:r>
            <a:r>
              <a:rPr lang="en-US" sz="1400" i="1" dirty="0">
                <a:latin typeface="Times New Roman"/>
              </a:rPr>
              <a:t>P</a:t>
            </a:r>
            <a:r>
              <a:rPr lang="en-US" sz="1400" i="1" baseline="-25000" dirty="0">
                <a:latin typeface="Times New Roman"/>
              </a:rPr>
              <a:t>1</a:t>
            </a:r>
            <a:r>
              <a:rPr lang="ru-RU" sz="1400" i="1" dirty="0">
                <a:latin typeface="Times New Roman"/>
              </a:rPr>
              <a:t> </a:t>
            </a:r>
            <a:r>
              <a:rPr lang="en-US" sz="1400" i="1" dirty="0">
                <a:latin typeface="Times New Roman"/>
              </a:rPr>
              <a:t>(t*)</a:t>
            </a:r>
            <a:r>
              <a:rPr lang="ru-RU" sz="1400" i="1" dirty="0">
                <a:latin typeface="Times New Roman"/>
              </a:rPr>
              <a:t>,</a:t>
            </a:r>
            <a:r>
              <a:rPr lang="en-US" sz="1400" i="1" dirty="0">
                <a:latin typeface="Times New Roman"/>
              </a:rPr>
              <a:t> P</a:t>
            </a:r>
            <a:r>
              <a:rPr lang="en-US" sz="1400" i="1" baseline="-25000" dirty="0">
                <a:latin typeface="Times New Roman"/>
              </a:rPr>
              <a:t>2</a:t>
            </a:r>
            <a:r>
              <a:rPr lang="ru-RU" sz="1400" i="1" dirty="0">
                <a:latin typeface="Times New Roman"/>
              </a:rPr>
              <a:t> </a:t>
            </a:r>
            <a:r>
              <a:rPr lang="en-US" sz="1400" i="1" dirty="0">
                <a:latin typeface="Times New Roman"/>
              </a:rPr>
              <a:t>(t*)</a:t>
            </a:r>
            <a:r>
              <a:rPr lang="ru-RU" sz="1400" i="1" dirty="0">
                <a:latin typeface="Times New Roman"/>
              </a:rPr>
              <a:t> , …</a:t>
            </a:r>
            <a:r>
              <a:rPr lang="en-US" sz="1400" i="1" dirty="0">
                <a:latin typeface="Times New Roman"/>
              </a:rPr>
              <a:t>, P</a:t>
            </a:r>
            <a:r>
              <a:rPr lang="en-US" sz="1400" i="1" baseline="-25000" dirty="0">
                <a:latin typeface="Times New Roman"/>
              </a:rPr>
              <a:t>n</a:t>
            </a:r>
            <a:r>
              <a:rPr lang="ru-RU" sz="1400" i="1" dirty="0">
                <a:latin typeface="Times New Roman"/>
              </a:rPr>
              <a:t> </a:t>
            </a:r>
            <a:r>
              <a:rPr lang="en-US" sz="1400" i="1" dirty="0">
                <a:latin typeface="Times New Roman"/>
              </a:rPr>
              <a:t>(t*)</a:t>
            </a:r>
            <a:r>
              <a:rPr lang="ru-RU" sz="1500" dirty="0">
                <a:latin typeface="Times New Roman"/>
              </a:rPr>
              <a:t>– математическое ожидание количества дней просрочки при нарушении соответствующей поставки, зависящее от момента назначения поставки </a:t>
            </a:r>
            <a:r>
              <a:rPr lang="en-US" sz="1500" i="1" dirty="0">
                <a:latin typeface="Times New Roman"/>
              </a:rPr>
              <a:t>t*</a:t>
            </a:r>
            <a:r>
              <a:rPr lang="ru-RU" sz="1500" dirty="0">
                <a:latin typeface="Times New Roman"/>
              </a:rPr>
              <a:t>,</a:t>
            </a:r>
          </a:p>
          <a:p>
            <a:pPr indent="0" algn="just">
              <a:buNone/>
            </a:pPr>
            <a:r>
              <a:rPr lang="en-US" sz="1400" i="1" dirty="0">
                <a:latin typeface="Times New Roman"/>
              </a:rPr>
              <a:t>m</a:t>
            </a:r>
            <a:r>
              <a:rPr lang="en-US" sz="1400" i="1" baseline="-25000" dirty="0">
                <a:latin typeface="Times New Roman"/>
              </a:rPr>
              <a:t>1 </a:t>
            </a:r>
            <a:r>
              <a:rPr lang="ru-RU" sz="1400" i="1" dirty="0">
                <a:latin typeface="Times New Roman"/>
              </a:rPr>
              <a:t>,</a:t>
            </a:r>
            <a:r>
              <a:rPr lang="en-US" sz="1400" i="1" dirty="0">
                <a:latin typeface="Times New Roman"/>
              </a:rPr>
              <a:t> m</a:t>
            </a:r>
            <a:r>
              <a:rPr lang="en-US" sz="1400" i="1" baseline="-25000" dirty="0">
                <a:latin typeface="Times New Roman"/>
              </a:rPr>
              <a:t>2</a:t>
            </a:r>
            <a:r>
              <a:rPr lang="ru-RU" sz="1400" i="1" dirty="0">
                <a:latin typeface="Times New Roman"/>
              </a:rPr>
              <a:t> , …</a:t>
            </a:r>
            <a:r>
              <a:rPr lang="en-US" sz="1400" i="1" dirty="0">
                <a:latin typeface="Times New Roman"/>
              </a:rPr>
              <a:t>,m</a:t>
            </a:r>
            <a:r>
              <a:rPr lang="en-US" sz="1400" i="1" baseline="-25000" dirty="0">
                <a:latin typeface="Times New Roman"/>
              </a:rPr>
              <a:t>n</a:t>
            </a:r>
            <a:r>
              <a:rPr lang="ru-RU" sz="1500" dirty="0">
                <a:latin typeface="Times New Roman"/>
              </a:rPr>
              <a:t>– значения фиксированных долей от общей суммы поставки при начислении пени за нарушение сроков соответствующих поставок,</a:t>
            </a:r>
          </a:p>
          <a:p>
            <a:pPr indent="0" algn="just">
              <a:buNone/>
            </a:pPr>
            <a:r>
              <a:rPr lang="en-US" sz="1400" i="1" dirty="0">
                <a:latin typeface="Times New Roman"/>
              </a:rPr>
              <a:t>W</a:t>
            </a:r>
            <a:r>
              <a:rPr lang="en-US" sz="1400" i="1" baseline="-25000" dirty="0">
                <a:latin typeface="Times New Roman"/>
              </a:rPr>
              <a:t>1 </a:t>
            </a:r>
            <a:r>
              <a:rPr lang="ru-RU" sz="1400" i="1" dirty="0">
                <a:latin typeface="Times New Roman"/>
              </a:rPr>
              <a:t>,</a:t>
            </a:r>
            <a:r>
              <a:rPr lang="en-US" sz="1400" i="1" dirty="0">
                <a:latin typeface="Times New Roman"/>
              </a:rPr>
              <a:t> W</a:t>
            </a:r>
            <a:r>
              <a:rPr lang="en-US" sz="1400" i="1" baseline="-25000" dirty="0">
                <a:latin typeface="Times New Roman"/>
              </a:rPr>
              <a:t>2</a:t>
            </a:r>
            <a:r>
              <a:rPr lang="ru-RU" sz="1400" i="1" dirty="0">
                <a:latin typeface="Times New Roman"/>
              </a:rPr>
              <a:t> , …</a:t>
            </a:r>
            <a:r>
              <a:rPr lang="en-US" sz="1400" i="1" dirty="0">
                <a:latin typeface="Times New Roman"/>
              </a:rPr>
              <a:t>,W</a:t>
            </a:r>
            <a:r>
              <a:rPr lang="en-US" sz="1400" i="1" baseline="-25000" dirty="0">
                <a:latin typeface="Times New Roman"/>
              </a:rPr>
              <a:t>n</a:t>
            </a:r>
            <a:r>
              <a:rPr lang="ru-RU" sz="1500" dirty="0">
                <a:latin typeface="Times New Roman"/>
              </a:rPr>
              <a:t> – общие суммы соответствующих поставок,</a:t>
            </a:r>
          </a:p>
          <a:p>
            <a:pPr indent="0" algn="just">
              <a:buNone/>
            </a:pPr>
            <a:r>
              <a:rPr lang="en-US" sz="1500" i="1" dirty="0">
                <a:latin typeface="Times New Roman"/>
              </a:rPr>
              <a:t>Q</a:t>
            </a:r>
            <a:r>
              <a:rPr lang="ru-RU" sz="1500" dirty="0">
                <a:latin typeface="Times New Roman"/>
              </a:rPr>
              <a:t> – объем поставки в рассматриваемый период. </a:t>
            </a:r>
            <a:endParaRPr lang="en-US" sz="1500" dirty="0">
              <a:latin typeface="Times New Roman"/>
            </a:endParaRPr>
          </a:p>
          <a:p>
            <a:pPr indent="0" algn="just">
              <a:buNone/>
            </a:pPr>
            <a:endParaRPr lang="en-US" sz="1500" dirty="0">
              <a:latin typeface="Times New Roman"/>
            </a:endParaRPr>
          </a:p>
          <a:p>
            <a:pPr indent="0" algn="just">
              <a:buNone/>
            </a:pPr>
            <a:endParaRPr lang="en-US" sz="1500" dirty="0">
              <a:latin typeface="Times New Roman"/>
            </a:endParaRPr>
          </a:p>
          <a:p>
            <a:pPr indent="0" algn="just">
              <a:buNone/>
            </a:pPr>
            <a:endParaRPr lang="en-US" sz="1500" dirty="0">
              <a:latin typeface="Times New Roman"/>
            </a:endParaRPr>
          </a:p>
          <a:p>
            <a:pPr indent="0" algn="just">
              <a:buNone/>
            </a:pPr>
            <a:endParaRPr lang="en-US" sz="1500" dirty="0">
              <a:latin typeface="Times New Roman"/>
            </a:endParaRPr>
          </a:p>
          <a:p>
            <a:pPr indent="0" algn="just">
              <a:buNone/>
            </a:pPr>
            <a:endParaRPr lang="en-US" sz="1500" dirty="0">
              <a:latin typeface="Times New Roman"/>
            </a:endParaRPr>
          </a:p>
          <a:p>
            <a:pPr indent="457200" algn="just">
              <a:buNone/>
            </a:pPr>
            <a:r>
              <a:rPr lang="ru-RU" sz="1500" dirty="0">
                <a:latin typeface="Times New Roman"/>
              </a:rPr>
              <a:t>В работе представлено аналитическое решение данной задачи для случая треугольного распределения случайных отклонений фактического времени поставки от момента назначенной поставки.</a:t>
            </a:r>
          </a:p>
          <a:p>
            <a:pPr indent="0" algn="just">
              <a:buNone/>
            </a:pPr>
            <a:endParaRPr lang="en-US" sz="1500" dirty="0">
              <a:latin typeface="Times New Roman"/>
            </a:endParaRPr>
          </a:p>
          <a:p>
            <a:pPr indent="0" algn="just">
              <a:buNone/>
            </a:pPr>
            <a:endParaRPr lang="ru-RU" sz="1500" dirty="0">
              <a:latin typeface="Times New Roman"/>
            </a:endParaRPr>
          </a:p>
          <a:p>
            <a:pPr>
              <a:buNone/>
            </a:pPr>
            <a:endParaRPr lang="ru-RU" sz="1400" dirty="0">
              <a:latin typeface="Times New Roman" pitchFamily="18" charset="0"/>
              <a:cs typeface="Times New Roman" pitchFamily="18" charset="0"/>
            </a:endParaRPr>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563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19672" y="1340768"/>
            <a:ext cx="6439291" cy="864096"/>
          </a:xfrm>
          <a:prstGeom prst="rect">
            <a:avLst/>
          </a:prstGeom>
          <a:noFill/>
        </p:spPr>
      </p:pic>
      <p:sp>
        <p:nvSpPr>
          <p:cNvPr id="563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563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3933056"/>
            <a:ext cx="6018030" cy="1152128"/>
          </a:xfrm>
          <a:prstGeom prst="rect">
            <a:avLst/>
          </a:prstGeom>
          <a:noFill/>
        </p:spPr>
      </p:pic>
      <p:sp>
        <p:nvSpPr>
          <p:cNvPr id="56325" name="Rectangle 5"/>
          <p:cNvSpPr>
            <a:spLocks noChangeArrowheads="1"/>
          </p:cNvSpPr>
          <p:nvPr/>
        </p:nvSpPr>
        <p:spPr bwMode="auto">
          <a:xfrm>
            <a:off x="0" y="1352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 name="Схема 9"/>
          <p:cNvGraphicFramePr/>
          <p:nvPr>
            <p:extLst>
              <p:ext uri="{D42A27DB-BD31-4B8C-83A1-F6EECF244321}">
                <p14:modId xmlns:p14="http://schemas.microsoft.com/office/powerpoint/2010/main" val="2240423939"/>
              </p:ext>
            </p:extLst>
          </p:nvPr>
        </p:nvGraphicFramePr>
        <p:xfrm>
          <a:off x="6804248" y="6381328"/>
          <a:ext cx="2088232" cy="293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435280" cy="792088"/>
          </a:xfrm>
        </p:spPr>
        <p:txBody>
          <a:bodyPr>
            <a:normAutofit fontScale="90000"/>
          </a:bodyPr>
          <a:lstStyle/>
          <a:p>
            <a:r>
              <a:rPr lang="ru-RU" sz="2800" b="1" baseline="0" dirty="0">
                <a:latin typeface="Times New Roman"/>
              </a:rPr>
              <a:t/>
            </a:r>
            <a:br>
              <a:rPr lang="ru-RU" sz="2800" b="1" baseline="0" dirty="0">
                <a:latin typeface="Times New Roman"/>
              </a:rPr>
            </a:br>
            <a:r>
              <a:rPr lang="ru-RU" sz="2800" b="1" baseline="0" dirty="0">
                <a:latin typeface="Times New Roman"/>
              </a:rPr>
              <a:t/>
            </a:r>
            <a:br>
              <a:rPr lang="ru-RU" sz="2800" b="1" baseline="0" dirty="0">
                <a:latin typeface="Times New Roman"/>
              </a:rPr>
            </a:br>
            <a:r>
              <a:rPr lang="ru-RU" sz="2800" b="1" baseline="0" dirty="0">
                <a:latin typeface="Times New Roman"/>
              </a:rPr>
              <a:t/>
            </a:r>
            <a:br>
              <a:rPr lang="ru-RU" sz="2800" b="1" baseline="0" dirty="0">
                <a:latin typeface="Times New Roman"/>
              </a:rPr>
            </a:br>
            <a:r>
              <a:rPr lang="ru-RU" sz="2800" b="1" baseline="0" dirty="0">
                <a:latin typeface="Times New Roman"/>
              </a:rPr>
              <a:t/>
            </a:r>
            <a:br>
              <a:rPr lang="ru-RU" sz="2800" b="1" baseline="0" dirty="0">
                <a:latin typeface="Times New Roman"/>
              </a:rPr>
            </a:br>
            <a:r>
              <a:rPr lang="ru-RU" sz="2800" b="1" baseline="0" dirty="0">
                <a:latin typeface="Times New Roman"/>
              </a:rPr>
              <a:t/>
            </a:r>
            <a:br>
              <a:rPr lang="ru-RU" sz="2800" b="1" baseline="0" dirty="0">
                <a:latin typeface="Times New Roman"/>
              </a:rPr>
            </a:br>
            <a:r>
              <a:rPr lang="ru-RU" sz="3600" b="1" baseline="0" dirty="0">
                <a:latin typeface="Times New Roman"/>
              </a:rPr>
              <a:t>Цель исследования</a:t>
            </a:r>
          </a:p>
        </p:txBody>
      </p:sp>
      <p:sp>
        <p:nvSpPr>
          <p:cNvPr id="3" name="Текст 2"/>
          <p:cNvSpPr>
            <a:spLocks noGrp="1"/>
          </p:cNvSpPr>
          <p:nvPr>
            <p:ph type="body" idx="1"/>
          </p:nvPr>
        </p:nvSpPr>
        <p:spPr>
          <a:xfrm>
            <a:off x="395536" y="1556792"/>
            <a:ext cx="8352928" cy="4752528"/>
          </a:xfrm>
        </p:spPr>
        <p:txBody>
          <a:bodyPr>
            <a:normAutofit/>
          </a:bodyPr>
          <a:lstStyle/>
          <a:p>
            <a:pPr marL="108000" indent="0" algn="just">
              <a:lnSpc>
                <a:spcPct val="120000"/>
              </a:lnSpc>
              <a:spcBef>
                <a:spcPts val="0"/>
              </a:spcBef>
              <a:spcAft>
                <a:spcPts val="600"/>
              </a:spcAft>
              <a:buNone/>
            </a:pPr>
            <a:r>
              <a:rPr lang="ru-RU" sz="3200" dirty="0">
                <a:latin typeface="Times New Roman"/>
              </a:rPr>
              <a:t>Целью исследования является разработка стохастических моделей оценки параметров и оптимального управления товарными запасами по показателям объемов и  сроков поставки в условиях неопределенности времени поставки и размеров спроса, обуславливающей риски возникновения дополнительных издержек.</a:t>
            </a:r>
          </a:p>
        </p:txBody>
      </p:sp>
      <p:graphicFrame>
        <p:nvGraphicFramePr>
          <p:cNvPr id="5" name="Схема 4"/>
          <p:cNvGraphicFramePr/>
          <p:nvPr/>
        </p:nvGraphicFramePr>
        <p:xfrm>
          <a:off x="6804248" y="6381328"/>
          <a:ext cx="2016224"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64704"/>
            <a:ext cx="7416824" cy="634082"/>
          </a:xfrm>
        </p:spPr>
        <p:txBody>
          <a:bodyPr>
            <a:noAutofit/>
          </a:bodyPr>
          <a:lstStyle/>
          <a:p>
            <a:pPr marR="0" algn="l" rtl="0"/>
            <a:r>
              <a:rPr lang="ru-RU" sz="2000" b="1" baseline="0" dirty="0">
                <a:latin typeface="Times New Roman"/>
              </a:rPr>
              <a:t>Модель определения оптимального объема поставки с учетом неопределенности спроса (Модель </a:t>
            </a:r>
            <a:r>
              <a:rPr lang="en-US" sz="2000" b="1" baseline="0" dirty="0">
                <a:latin typeface="Times New Roman"/>
              </a:rPr>
              <a:t>5</a:t>
            </a:r>
            <a:r>
              <a:rPr lang="ru-RU" sz="2000" b="1" baseline="0" dirty="0">
                <a:latin typeface="Times New Roman"/>
              </a:rPr>
              <a:t>)</a:t>
            </a:r>
          </a:p>
        </p:txBody>
      </p:sp>
      <p:sp>
        <p:nvSpPr>
          <p:cNvPr id="3" name="Текст 2"/>
          <p:cNvSpPr>
            <a:spLocks noGrp="1"/>
          </p:cNvSpPr>
          <p:nvPr>
            <p:ph type="body" idx="1"/>
          </p:nvPr>
        </p:nvSpPr>
        <p:spPr>
          <a:xfrm>
            <a:off x="467544" y="1916832"/>
            <a:ext cx="8214084" cy="4467448"/>
          </a:xfrm>
        </p:spPr>
        <p:txBody>
          <a:bodyPr>
            <a:normAutofit/>
          </a:bodyPr>
          <a:lstStyle/>
          <a:p>
            <a:pPr marL="0" lvl="0" indent="0">
              <a:buNone/>
            </a:pPr>
            <a:r>
              <a:rPr lang="en-US" sz="1600" i="1" dirty="0">
                <a:latin typeface="Times New Roman"/>
              </a:rPr>
              <a:t> </a:t>
            </a:r>
            <a:r>
              <a:rPr lang="ru-RU" sz="1800" i="1" baseline="0" dirty="0">
                <a:latin typeface="Times New Roman"/>
              </a:rPr>
              <a:t>α</a:t>
            </a:r>
            <a:r>
              <a:rPr lang="en-US" sz="1800" i="1" baseline="-25000" dirty="0">
                <a:latin typeface="Times New Roman"/>
              </a:rPr>
              <a:t>0</a:t>
            </a:r>
            <a:r>
              <a:rPr lang="en-US" sz="1800" i="1" dirty="0">
                <a:latin typeface="Times New Roman"/>
              </a:rPr>
              <a:t> </a:t>
            </a:r>
            <a:r>
              <a:rPr lang="en-US" sz="1800" i="1" baseline="0" dirty="0">
                <a:latin typeface="Times New Roman"/>
              </a:rPr>
              <a:t> </a:t>
            </a:r>
            <a:r>
              <a:rPr lang="ru-RU" sz="1500" baseline="0" dirty="0">
                <a:latin typeface="Times New Roman"/>
              </a:rPr>
              <a:t>- ожидаемое время окончания товара,</a:t>
            </a:r>
            <a:r>
              <a:rPr lang="en-US" sz="1500" baseline="0" dirty="0">
                <a:latin typeface="Times New Roman"/>
              </a:rPr>
              <a:t> </a:t>
            </a:r>
            <a:r>
              <a:rPr lang="ru-RU" sz="1500" baseline="0" dirty="0">
                <a:latin typeface="Times New Roman"/>
              </a:rPr>
              <a:t> </a:t>
            </a:r>
            <a:r>
              <a:rPr lang="el-GR" sz="1800" dirty="0">
                <a:latin typeface="Times New Roman"/>
              </a:rPr>
              <a:t>Δ</a:t>
            </a:r>
            <a:r>
              <a:rPr lang="ru-RU" sz="1800" i="1" dirty="0">
                <a:latin typeface="Times New Roman"/>
              </a:rPr>
              <a:t>α</a:t>
            </a:r>
            <a:r>
              <a:rPr lang="en-US" sz="1800" i="1" dirty="0">
                <a:latin typeface="Times New Roman"/>
              </a:rPr>
              <a:t> </a:t>
            </a:r>
            <a:r>
              <a:rPr lang="ru-RU" sz="1500" baseline="0" dirty="0">
                <a:latin typeface="Times New Roman"/>
              </a:rPr>
              <a:t>- случайная величина, описывающая отклонение реального времени окончания товара на складе от ожидаемого. </a:t>
            </a:r>
          </a:p>
          <a:p>
            <a:pPr marL="0" lvl="0" indent="0">
              <a:buNone/>
            </a:pPr>
            <a:r>
              <a:rPr lang="el-GR" sz="1800" dirty="0">
                <a:latin typeface="Times New Roman"/>
              </a:rPr>
              <a:t>Δ</a:t>
            </a:r>
            <a:r>
              <a:rPr lang="ru-RU" sz="1800" i="1" dirty="0">
                <a:latin typeface="Times New Roman"/>
              </a:rPr>
              <a:t>α</a:t>
            </a:r>
            <a:r>
              <a:rPr lang="en-US" sz="1800" i="1" dirty="0">
                <a:latin typeface="Times New Roman"/>
              </a:rPr>
              <a:t> </a:t>
            </a:r>
            <a:r>
              <a:rPr lang="ru-RU" sz="1800" baseline="0" dirty="0">
                <a:latin typeface="Times New Roman"/>
              </a:rPr>
              <a:t> </a:t>
            </a:r>
            <a:r>
              <a:rPr lang="ru-RU" sz="1500" baseline="0" dirty="0">
                <a:latin typeface="Times New Roman"/>
              </a:rPr>
              <a:t>распределена по треугольному закону распределения на отрезке</a:t>
            </a:r>
            <a:r>
              <a:rPr lang="en-US" sz="1500" baseline="0" dirty="0">
                <a:latin typeface="Times New Roman"/>
              </a:rPr>
              <a:t> </a:t>
            </a:r>
            <a:r>
              <a:rPr lang="en-US" sz="1800" baseline="0" dirty="0">
                <a:latin typeface="Times New Roman"/>
              </a:rPr>
              <a:t>[</a:t>
            </a:r>
            <a:r>
              <a:rPr lang="en-US" sz="1800" i="1" dirty="0">
                <a:latin typeface="Times New Roman"/>
              </a:rPr>
              <a:t>a, b</a:t>
            </a:r>
            <a:r>
              <a:rPr lang="en-US" sz="1800" dirty="0">
                <a:latin typeface="Times New Roman"/>
              </a:rPr>
              <a:t>]</a:t>
            </a:r>
            <a:r>
              <a:rPr lang="ru-RU" sz="1500" baseline="0" dirty="0">
                <a:latin typeface="Times New Roman"/>
              </a:rPr>
              <a:t>. </a:t>
            </a:r>
          </a:p>
          <a:p>
            <a:pPr marL="0" indent="0">
              <a:buNone/>
            </a:pPr>
            <a:endParaRPr lang="ru-RU" sz="1500" baseline="0" dirty="0">
              <a:latin typeface="Times New Roman"/>
            </a:endParaRPr>
          </a:p>
          <a:p>
            <a:pPr marL="0" marR="0" lvl="0" indent="0" rtl="0">
              <a:buNone/>
            </a:pPr>
            <a:endParaRPr lang="en-US" sz="1500" baseline="0" dirty="0">
              <a:latin typeface="Times New Roman"/>
            </a:endParaRPr>
          </a:p>
          <a:p>
            <a:pPr marL="0" marR="0" lvl="0" indent="0" rtl="0">
              <a:buNone/>
            </a:pPr>
            <a:endParaRPr lang="en-US" sz="1500" dirty="0">
              <a:latin typeface="Times New Roman"/>
            </a:endParaRPr>
          </a:p>
          <a:p>
            <a:pPr marL="0" marR="0" lvl="0" indent="0" rtl="0">
              <a:buNone/>
            </a:pPr>
            <a:endParaRPr lang="ru-RU" sz="1500" baseline="0" dirty="0">
              <a:latin typeface="Times New Roman"/>
            </a:endParaRPr>
          </a:p>
          <a:p>
            <a:pPr marL="0" marR="0" lvl="0" indent="0" rtl="0">
              <a:buNone/>
            </a:pPr>
            <a:endParaRPr lang="en-US" sz="1500" baseline="0" dirty="0">
              <a:latin typeface="Times New Roman"/>
            </a:endParaRPr>
          </a:p>
          <a:p>
            <a:pPr marL="0" marR="0" lvl="0" indent="0" rtl="0">
              <a:buNone/>
            </a:pPr>
            <a:endParaRPr lang="en-US" sz="1500" dirty="0">
              <a:latin typeface="Times New Roman"/>
            </a:endParaRPr>
          </a:p>
          <a:p>
            <a:pPr marL="0" marR="0" lvl="0" indent="0" rtl="0">
              <a:buNone/>
            </a:pPr>
            <a:endParaRPr lang="en-US" sz="1500" baseline="0" dirty="0">
              <a:latin typeface="Times New Roman"/>
            </a:endParaRPr>
          </a:p>
          <a:p>
            <a:pPr marL="0" marR="0" lvl="0" indent="0" rtl="0">
              <a:buNone/>
            </a:pPr>
            <a:endParaRPr lang="ru-RU" sz="1500" baseline="0" dirty="0">
              <a:latin typeface="Times New Roman"/>
            </a:endParaRPr>
          </a:p>
          <a:p>
            <a:pPr marL="0" marR="0" lvl="0" indent="0" rtl="0">
              <a:buNone/>
            </a:pPr>
            <a:endParaRPr lang="ru-RU" sz="1500" dirty="0">
              <a:latin typeface="Times New Roman"/>
            </a:endParaRPr>
          </a:p>
          <a:p>
            <a:pPr marL="0" marR="0" lvl="0" indent="0" rtl="0">
              <a:buNone/>
            </a:pPr>
            <a:r>
              <a:rPr lang="ru-RU" sz="1500" dirty="0">
                <a:latin typeface="Times New Roman"/>
              </a:rPr>
              <a:t>г</a:t>
            </a:r>
            <a:r>
              <a:rPr lang="ru-RU" sz="1500" baseline="0" dirty="0">
                <a:latin typeface="Times New Roman"/>
              </a:rPr>
              <a:t>де</a:t>
            </a:r>
            <a:r>
              <a:rPr lang="en-US" sz="1500" baseline="0" dirty="0">
                <a:latin typeface="Times New Roman"/>
              </a:rPr>
              <a:t> </a:t>
            </a:r>
            <a:r>
              <a:rPr lang="en-US" sz="1600" i="1" baseline="0" dirty="0">
                <a:latin typeface="Times New Roman"/>
              </a:rPr>
              <a:t>Q*</a:t>
            </a:r>
            <a:r>
              <a:rPr lang="ru-RU" sz="1600" baseline="0" dirty="0">
                <a:latin typeface="Times New Roman"/>
              </a:rPr>
              <a:t> </a:t>
            </a:r>
            <a:r>
              <a:rPr lang="ru-RU" sz="1500" baseline="0" dirty="0">
                <a:latin typeface="Times New Roman"/>
              </a:rPr>
              <a:t>известный (или прогнозируемый) объем партии товара, который прибудет в момент </a:t>
            </a:r>
            <a:r>
              <a:rPr lang="en-US" sz="1500" baseline="0" dirty="0">
                <a:latin typeface="Times New Roman"/>
              </a:rPr>
              <a:t> </a:t>
            </a:r>
            <a:r>
              <a:rPr lang="en-US" sz="1600" i="1" baseline="0" dirty="0">
                <a:latin typeface="Times New Roman"/>
              </a:rPr>
              <a:t>t*</a:t>
            </a:r>
            <a:r>
              <a:rPr lang="ru-RU" sz="1600" i="1" baseline="0" dirty="0">
                <a:latin typeface="Times New Roman"/>
              </a:rPr>
              <a:t> </a:t>
            </a:r>
            <a:r>
              <a:rPr lang="ru-RU" sz="1500" baseline="0" dirty="0">
                <a:latin typeface="Times New Roman"/>
              </a:rPr>
              <a:t>после реализации завезенного в момент </a:t>
            </a:r>
            <a:r>
              <a:rPr lang="en-US" sz="1500" baseline="0" dirty="0">
                <a:latin typeface="Times New Roman"/>
              </a:rPr>
              <a:t> </a:t>
            </a:r>
            <a:r>
              <a:rPr lang="en-US" sz="1600" i="1" baseline="0" dirty="0">
                <a:latin typeface="Times New Roman"/>
              </a:rPr>
              <a:t>t</a:t>
            </a:r>
            <a:r>
              <a:rPr lang="en-US" sz="1600" i="1" baseline="-25000" dirty="0">
                <a:latin typeface="Times New Roman"/>
              </a:rPr>
              <a:t>0 </a:t>
            </a:r>
            <a:r>
              <a:rPr lang="ru-RU" sz="1600" i="1" baseline="0" dirty="0">
                <a:latin typeface="Times New Roman"/>
              </a:rPr>
              <a:t> </a:t>
            </a:r>
            <a:r>
              <a:rPr lang="en-US" sz="1600" i="1" baseline="0" dirty="0">
                <a:latin typeface="Times New Roman"/>
              </a:rPr>
              <a:t>= 0 </a:t>
            </a:r>
            <a:r>
              <a:rPr lang="ru-RU" sz="1500" baseline="0" dirty="0">
                <a:latin typeface="Times New Roman"/>
              </a:rPr>
              <a:t>товара в объеме </a:t>
            </a:r>
            <a:r>
              <a:rPr lang="en-US" sz="1600" i="1" baseline="0" dirty="0">
                <a:latin typeface="Times New Roman"/>
              </a:rPr>
              <a:t>Q</a:t>
            </a:r>
            <a:r>
              <a:rPr lang="ru-RU" sz="1600" i="1" baseline="0" dirty="0">
                <a:latin typeface="Times New Roman"/>
              </a:rPr>
              <a:t>; </a:t>
            </a:r>
            <a:r>
              <a:rPr lang="en-US" sz="1600" i="1" baseline="0" dirty="0">
                <a:latin typeface="Times New Roman"/>
              </a:rPr>
              <a:t>q</a:t>
            </a:r>
            <a:r>
              <a:rPr lang="ru-RU" sz="1600" i="1" baseline="0" dirty="0">
                <a:latin typeface="Times New Roman"/>
              </a:rPr>
              <a:t> </a:t>
            </a:r>
            <a:r>
              <a:rPr lang="ru-RU" sz="1500" baseline="0" dirty="0">
                <a:latin typeface="Times New Roman"/>
              </a:rPr>
              <a:t>– средний суточный объем продаж товара.</a:t>
            </a:r>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252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47864" y="1484784"/>
            <a:ext cx="1656184" cy="378556"/>
          </a:xfrm>
          <a:prstGeom prst="rect">
            <a:avLst/>
          </a:prstGeom>
          <a:noFill/>
        </p:spPr>
      </p:pic>
      <p:sp>
        <p:nvSpPr>
          <p:cNvPr id="22531" name="Rectangle 3"/>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2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253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253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254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2542" name="Rectangle 14"/>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5" name="Схема 14"/>
          <p:cNvGraphicFramePr/>
          <p:nvPr>
            <p:extLst>
              <p:ext uri="{D42A27DB-BD31-4B8C-83A1-F6EECF244321}">
                <p14:modId xmlns:p14="http://schemas.microsoft.com/office/powerpoint/2010/main" val="1139340447"/>
              </p:ext>
            </p:extLst>
          </p:nvPr>
        </p:nvGraphicFramePr>
        <p:xfrm>
          <a:off x="6804248" y="6381328"/>
          <a:ext cx="2160240" cy="29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5" name="Picture 3"/>
          <p:cNvPicPr>
            <a:picLocks noChangeAspect="1" noChangeArrowheads="1"/>
          </p:cNvPicPr>
          <p:nvPr/>
        </p:nvPicPr>
        <p:blipFill>
          <a:blip r:embed="rId8" cstate="print"/>
          <a:srcRect/>
          <a:stretch>
            <a:fillRect/>
          </a:stretch>
        </p:blipFill>
        <p:spPr bwMode="auto">
          <a:xfrm>
            <a:off x="2051720" y="2852936"/>
            <a:ext cx="4536504" cy="2479824"/>
          </a:xfrm>
          <a:prstGeom prst="rect">
            <a:avLst/>
          </a:prstGeom>
          <a:noFill/>
          <a:ln w="9525">
            <a:noFill/>
            <a:miter lim="800000"/>
            <a:headEnd/>
            <a:tailEnd/>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8291264" cy="411237"/>
          </a:xfrm>
        </p:spPr>
        <p:txBody>
          <a:bodyPr>
            <a:normAutofit/>
          </a:bodyPr>
          <a:lstStyle/>
          <a:p>
            <a:pPr marR="0" algn="l" rtl="0"/>
            <a:r>
              <a:rPr lang="ru-RU" sz="2000" b="1" baseline="0" dirty="0">
                <a:latin typeface="Times New Roman" pitchFamily="18" charset="0"/>
                <a:cs typeface="Times New Roman" pitchFamily="18" charset="0"/>
              </a:rPr>
              <a:t>Модель </a:t>
            </a:r>
            <a:r>
              <a:rPr lang="en-US" sz="2000" b="1" baseline="0" dirty="0">
                <a:latin typeface="Times New Roman" pitchFamily="18" charset="0"/>
                <a:cs typeface="Times New Roman" pitchFamily="18" charset="0"/>
              </a:rPr>
              <a:t>5</a:t>
            </a:r>
            <a:r>
              <a:rPr lang="ru-RU" sz="2000" b="1" baseline="0" dirty="0">
                <a:latin typeface="Times New Roman" pitchFamily="18" charset="0"/>
                <a:cs typeface="Times New Roman" pitchFamily="18" charset="0"/>
              </a:rPr>
              <a:t>. Аналитическое решение (случаи 1)</a:t>
            </a:r>
          </a:p>
        </p:txBody>
      </p:sp>
      <p:sp>
        <p:nvSpPr>
          <p:cNvPr id="3" name="Текст 2"/>
          <p:cNvSpPr>
            <a:spLocks noGrp="1"/>
          </p:cNvSpPr>
          <p:nvPr>
            <p:ph type="body" idx="1"/>
          </p:nvPr>
        </p:nvSpPr>
        <p:spPr>
          <a:xfrm>
            <a:off x="467544" y="1108989"/>
            <a:ext cx="8075240" cy="4713387"/>
          </a:xfrm>
        </p:spPr>
        <p:txBody>
          <a:bodyPr>
            <a:normAutofit/>
          </a:bodyPr>
          <a:lstStyle/>
          <a:p>
            <a:pPr lvl="0">
              <a:buNone/>
            </a:pPr>
            <a:endParaRPr lang="ru-RU" sz="2000" i="1" dirty="0">
              <a:latin typeface="Times New Roman" pitchFamily="18" charset="0"/>
              <a:cs typeface="Times New Roman" pitchFamily="18" charset="0"/>
            </a:endParaRPr>
          </a:p>
          <a:p>
            <a:pPr lvl="0">
              <a:buNone/>
            </a:pPr>
            <a:r>
              <a:rPr lang="en-US" sz="2000" i="1" dirty="0">
                <a:latin typeface="Times New Roman" pitchFamily="18" charset="0"/>
                <a:cs typeface="Times New Roman" pitchFamily="18" charset="0"/>
              </a:rPr>
              <a:t>K</a:t>
            </a:r>
            <a:r>
              <a:rPr lang="ru-RU" sz="2000" i="1" baseline="-25000" dirty="0">
                <a:latin typeface="Times New Roman" pitchFamily="18" charset="0"/>
                <a:cs typeface="Times New Roman" pitchFamily="18" charset="0"/>
              </a:rPr>
              <a:t>1</a:t>
            </a:r>
            <a:r>
              <a:rPr lang="ru-RU" sz="2000" i="1" dirty="0">
                <a:latin typeface="Times New Roman" pitchFamily="18" charset="0"/>
                <a:cs typeface="Times New Roman" pitchFamily="18" charset="0"/>
              </a:rPr>
              <a:t> </a:t>
            </a:r>
            <a:r>
              <a:rPr lang="en-US" sz="2000" i="1" dirty="0">
                <a:latin typeface="Times New Roman" pitchFamily="18" charset="0"/>
                <a:cs typeface="Times New Roman" pitchFamily="18" charset="0"/>
              </a:rPr>
              <a:t>= qz, </a:t>
            </a:r>
            <a:r>
              <a:rPr lang="ru-RU" sz="2000" i="1" dirty="0">
                <a:latin typeface="Times New Roman" pitchFamily="18" charset="0"/>
                <a:cs typeface="Times New Roman" pitchFamily="18" charset="0"/>
              </a:rPr>
              <a:t> </a:t>
            </a:r>
            <a:r>
              <a:rPr lang="en-US" sz="2000" i="1" dirty="0">
                <a:latin typeface="Times New Roman" pitchFamily="18" charset="0"/>
                <a:cs typeface="Times New Roman" pitchFamily="18" charset="0"/>
              </a:rPr>
              <a:t>K</a:t>
            </a:r>
            <a:r>
              <a:rPr lang="ru-RU" sz="2000" i="1" baseline="-25000" dirty="0">
                <a:latin typeface="Times New Roman" pitchFamily="18" charset="0"/>
                <a:cs typeface="Times New Roman" pitchFamily="18" charset="0"/>
              </a:rPr>
              <a:t>2</a:t>
            </a:r>
            <a:r>
              <a:rPr lang="en-US" sz="2000" i="1" dirty="0">
                <a:latin typeface="Times New Roman" pitchFamily="18" charset="0"/>
                <a:cs typeface="Times New Roman" pitchFamily="18" charset="0"/>
              </a:rPr>
              <a:t> = pQ*,</a:t>
            </a:r>
            <a:endParaRPr lang="ru-RU" sz="2000" i="1" dirty="0">
              <a:latin typeface="Times New Roman" pitchFamily="18" charset="0"/>
              <a:cs typeface="Times New Roman" pitchFamily="18" charset="0"/>
            </a:endParaRPr>
          </a:p>
          <a:p>
            <a:pPr lvl="0">
              <a:buNone/>
            </a:pPr>
            <a:endParaRPr lang="en-US" sz="2000" i="1" baseline="0" dirty="0">
              <a:latin typeface="Times New Roman" pitchFamily="18" charset="0"/>
              <a:cs typeface="Times New Roman" pitchFamily="18" charset="0"/>
            </a:endParaRPr>
          </a:p>
          <a:p>
            <a:pPr marR="0" lvl="0" rtl="0">
              <a:buNone/>
            </a:pPr>
            <a:endParaRPr lang="en-US" sz="1500" dirty="0">
              <a:latin typeface="Times New Roman"/>
            </a:endParaRPr>
          </a:p>
          <a:p>
            <a:pPr marR="0" lvl="0" rtl="0">
              <a:buNone/>
            </a:pPr>
            <a:r>
              <a:rPr lang="en-US" sz="1500" baseline="0" dirty="0">
                <a:latin typeface="Times New Roman"/>
              </a:rPr>
              <a:t>                           </a:t>
            </a:r>
          </a:p>
          <a:p>
            <a:pPr marR="0" lvl="0" rtl="0">
              <a:buNone/>
            </a:pPr>
            <a:endParaRPr lang="en-US" sz="1500" dirty="0">
              <a:latin typeface="Times New Roman"/>
            </a:endParaRPr>
          </a:p>
          <a:p>
            <a:pPr marR="0" lvl="0" rtl="0">
              <a:buNone/>
            </a:pPr>
            <a:endParaRPr lang="en-US" sz="1500" baseline="0" dirty="0">
              <a:latin typeface="Times New Roman"/>
            </a:endParaRPr>
          </a:p>
          <a:p>
            <a:pPr marR="0" lvl="0" rtl="0">
              <a:buNone/>
            </a:pPr>
            <a:endParaRPr lang="en-US" sz="150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baseline="0" dirty="0">
              <a:latin typeface="Times New Roman"/>
            </a:endParaRPr>
          </a:p>
          <a:p>
            <a:pPr marR="0" lvl="0" rtl="0">
              <a:buNone/>
            </a:pPr>
            <a:endParaRPr lang="ru-RU" sz="1500" baseline="0" dirty="0">
              <a:latin typeface="Times New Roman"/>
            </a:endParaRPr>
          </a:p>
          <a:p>
            <a:pPr marR="0" lvl="0" rtl="0">
              <a:buNone/>
            </a:pPr>
            <a:r>
              <a:rPr lang="ru-RU" sz="1500" baseline="0" dirty="0">
                <a:latin typeface="Times New Roman"/>
              </a:rPr>
              <a:t>Значение оптимальной точки будет соответственно выбираться из множества </a:t>
            </a:r>
          </a:p>
          <a:p>
            <a:pPr marR="0" lvl="0" rtl="0">
              <a:buNone/>
            </a:pPr>
            <a:endParaRPr lang="ru-RU" sz="1500" baseline="0" dirty="0">
              <a:latin typeface="Times New Roman"/>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1511" name="Rectangle 7"/>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151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151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152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152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1522" name="Picture 1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5445224"/>
            <a:ext cx="7128793" cy="706863"/>
          </a:xfrm>
          <a:prstGeom prst="rect">
            <a:avLst/>
          </a:prstGeom>
          <a:noFill/>
        </p:spPr>
      </p:pic>
      <p:pic>
        <p:nvPicPr>
          <p:cNvPr id="21525" name="Picture 21"/>
          <p:cNvPicPr>
            <a:picLocks noChangeAspect="1" noChangeArrowheads="1"/>
          </p:cNvPicPr>
          <p:nvPr/>
        </p:nvPicPr>
        <p:blipFill>
          <a:blip r:embed="rId3" cstate="print"/>
          <a:srcRect/>
          <a:stretch>
            <a:fillRect/>
          </a:stretch>
        </p:blipFill>
        <p:spPr bwMode="auto">
          <a:xfrm>
            <a:off x="1187624" y="1916832"/>
            <a:ext cx="6408712" cy="2841598"/>
          </a:xfrm>
          <a:prstGeom prst="rect">
            <a:avLst/>
          </a:prstGeom>
          <a:noFill/>
          <a:ln w="9525">
            <a:noFill/>
            <a:miter lim="800000"/>
            <a:headEnd/>
            <a:tailEnd/>
          </a:ln>
        </p:spPr>
      </p:pic>
      <p:graphicFrame>
        <p:nvGraphicFramePr>
          <p:cNvPr id="16" name="Схема 15"/>
          <p:cNvGraphicFramePr/>
          <p:nvPr>
            <p:extLst>
              <p:ext uri="{D42A27DB-BD31-4B8C-83A1-F6EECF244321}">
                <p14:modId xmlns:p14="http://schemas.microsoft.com/office/powerpoint/2010/main" val="1922518510"/>
              </p:ext>
            </p:extLst>
          </p:nvPr>
        </p:nvGraphicFramePr>
        <p:xfrm>
          <a:off x="6804248" y="6381328"/>
          <a:ext cx="2088232" cy="293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764704"/>
            <a:ext cx="7715200" cy="432048"/>
          </a:xfrm>
        </p:spPr>
        <p:txBody>
          <a:bodyPr>
            <a:normAutofit/>
          </a:bodyPr>
          <a:lstStyle/>
          <a:p>
            <a:pPr algn="l"/>
            <a:r>
              <a:rPr lang="ru-RU" sz="2000" b="1" dirty="0">
                <a:latin typeface="Times New Roman" pitchFamily="18" charset="0"/>
                <a:cs typeface="Times New Roman" pitchFamily="18" charset="0"/>
              </a:rPr>
              <a:t>Модель </a:t>
            </a:r>
            <a:r>
              <a:rPr lang="en-US" sz="2000" b="1" dirty="0">
                <a:latin typeface="Times New Roman" pitchFamily="18" charset="0"/>
                <a:cs typeface="Times New Roman" pitchFamily="18" charset="0"/>
              </a:rPr>
              <a:t>5</a:t>
            </a:r>
            <a:r>
              <a:rPr lang="ru-RU" sz="2000" b="1" dirty="0">
                <a:latin typeface="Times New Roman" pitchFamily="18" charset="0"/>
                <a:cs typeface="Times New Roman" pitchFamily="18" charset="0"/>
              </a:rPr>
              <a:t>. Аналитическое решение (случаи 2)</a:t>
            </a:r>
          </a:p>
        </p:txBody>
      </p:sp>
      <p:sp>
        <p:nvSpPr>
          <p:cNvPr id="3" name="Текст 2"/>
          <p:cNvSpPr>
            <a:spLocks noGrp="1"/>
          </p:cNvSpPr>
          <p:nvPr>
            <p:ph type="body" idx="1"/>
          </p:nvPr>
        </p:nvSpPr>
        <p:spPr>
          <a:xfrm>
            <a:off x="457200" y="1196752"/>
            <a:ext cx="8219256" cy="4929411"/>
          </a:xfrm>
        </p:spPr>
        <p:txBody>
          <a:bodyPr>
            <a:normAutofit/>
          </a:bodyPr>
          <a:lstStyle/>
          <a:p>
            <a:pPr marR="0" lvl="0" rtl="0">
              <a:buNone/>
            </a:pPr>
            <a:r>
              <a:rPr lang="ru-RU" sz="1500" baseline="0" dirty="0">
                <a:latin typeface="Times New Roman"/>
              </a:rPr>
              <a:t> </a:t>
            </a:r>
          </a:p>
          <a:p>
            <a:pPr marR="0" lvl="0" rtl="0">
              <a:buNone/>
            </a:pPr>
            <a:r>
              <a:rPr lang="ru-RU" sz="1500" baseline="0" dirty="0">
                <a:latin typeface="Times New Roman"/>
              </a:rPr>
              <a:t>                           </a:t>
            </a:r>
          </a:p>
          <a:p>
            <a:pPr marR="0" lvl="0" rtl="0">
              <a:buNone/>
            </a:pPr>
            <a:r>
              <a:rPr lang="ru-RU" sz="1500" dirty="0">
                <a:latin typeface="Times New Roman"/>
              </a:rPr>
              <a:t>                           </a:t>
            </a:r>
            <a:r>
              <a:rPr lang="ru-RU" sz="1500" baseline="0" dirty="0">
                <a:latin typeface="Times New Roman"/>
              </a:rPr>
              <a:t> и                            . В</a:t>
            </a:r>
            <a:r>
              <a:rPr lang="en-US" sz="1500" baseline="0" dirty="0">
                <a:latin typeface="Times New Roman"/>
              </a:rPr>
              <a:t> </a:t>
            </a:r>
            <a:r>
              <a:rPr lang="ru-RU" sz="1500" baseline="0" dirty="0">
                <a:latin typeface="Times New Roman"/>
              </a:rPr>
              <a:t>этом</a:t>
            </a:r>
            <a:r>
              <a:rPr lang="en-US" sz="1500" baseline="0" dirty="0">
                <a:latin typeface="Times New Roman"/>
              </a:rPr>
              <a:t> </a:t>
            </a:r>
            <a:r>
              <a:rPr lang="ru-RU" sz="1500" baseline="0" dirty="0">
                <a:latin typeface="Times New Roman"/>
              </a:rPr>
              <a:t>случае</a:t>
            </a:r>
            <a:r>
              <a:rPr lang="en-US" sz="1500" baseline="0" dirty="0">
                <a:latin typeface="Times New Roman"/>
              </a:rPr>
              <a:t> </a:t>
            </a:r>
          </a:p>
          <a:p>
            <a:pPr marR="0" lvl="0" rtl="0">
              <a:buNone/>
            </a:pPr>
            <a:endParaRPr lang="en-US"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a:buNone/>
            </a:pPr>
            <a:endParaRPr lang="ru-RU" sz="1500" dirty="0"/>
          </a:p>
          <a:p>
            <a:pPr>
              <a:buNone/>
            </a:pPr>
            <a:r>
              <a:rPr lang="ru-RU" sz="1500" dirty="0"/>
              <a:t>Значение оптимальной точки будет соответственно выбираться из множества </a:t>
            </a: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04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1560" y="1628800"/>
            <a:ext cx="1152128" cy="637785"/>
          </a:xfrm>
          <a:prstGeom prst="rect">
            <a:avLst/>
          </a:prstGeom>
          <a:noFill/>
        </p:spPr>
      </p:pic>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04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1720" y="1628800"/>
            <a:ext cx="1152128" cy="627498"/>
          </a:xfrm>
          <a:prstGeom prst="rect">
            <a:avLst/>
          </a:prstGeom>
          <a:noFill/>
        </p:spPr>
      </p:pic>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048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1560" y="2564904"/>
            <a:ext cx="7578356" cy="864096"/>
          </a:xfrm>
          <a:prstGeom prst="rect">
            <a:avLst/>
          </a:prstGeom>
          <a:noFill/>
        </p:spPr>
      </p:pic>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0489"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4437112"/>
            <a:ext cx="6155204" cy="936104"/>
          </a:xfrm>
          <a:prstGeom prst="rect">
            <a:avLst/>
          </a:prstGeom>
          <a:noFill/>
        </p:spPr>
      </p:pic>
      <p:graphicFrame>
        <p:nvGraphicFramePr>
          <p:cNvPr id="14" name="Схема 13"/>
          <p:cNvGraphicFramePr/>
          <p:nvPr>
            <p:extLst>
              <p:ext uri="{D42A27DB-BD31-4B8C-83A1-F6EECF244321}">
                <p14:modId xmlns:p14="http://schemas.microsoft.com/office/powerpoint/2010/main" val="3584252703"/>
              </p:ext>
            </p:extLst>
          </p:nvPr>
        </p:nvGraphicFramePr>
        <p:xfrm>
          <a:off x="6876256" y="6381328"/>
          <a:ext cx="2016224" cy="2931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075240" cy="504056"/>
          </a:xfrm>
        </p:spPr>
        <p:txBody>
          <a:bodyPr>
            <a:normAutofit/>
          </a:bodyPr>
          <a:lstStyle/>
          <a:p>
            <a:pPr marR="0" algn="l" rtl="0"/>
            <a:r>
              <a:rPr lang="ru-RU" sz="2000" b="1" baseline="0" dirty="0">
                <a:latin typeface="Times New Roman" pitchFamily="18" charset="0"/>
                <a:cs typeface="Times New Roman" pitchFamily="18" charset="0"/>
              </a:rPr>
              <a:t>Модель </a:t>
            </a:r>
            <a:r>
              <a:rPr lang="en-US" sz="2000" b="1" baseline="0" dirty="0">
                <a:latin typeface="Times New Roman" pitchFamily="18" charset="0"/>
                <a:cs typeface="Times New Roman" pitchFamily="18" charset="0"/>
              </a:rPr>
              <a:t>5</a:t>
            </a:r>
            <a:r>
              <a:rPr lang="ru-RU" sz="2000" b="1" baseline="0" dirty="0">
                <a:latin typeface="Times New Roman" pitchFamily="18" charset="0"/>
                <a:cs typeface="Times New Roman" pitchFamily="18" charset="0"/>
              </a:rPr>
              <a:t>. Аналитическое решение (случаи 3)</a:t>
            </a:r>
          </a:p>
        </p:txBody>
      </p:sp>
      <p:sp>
        <p:nvSpPr>
          <p:cNvPr id="3" name="Текст 2"/>
          <p:cNvSpPr>
            <a:spLocks noGrp="1"/>
          </p:cNvSpPr>
          <p:nvPr>
            <p:ph type="body" idx="1"/>
          </p:nvPr>
        </p:nvSpPr>
        <p:spPr>
          <a:xfrm>
            <a:off x="457200" y="1268760"/>
            <a:ext cx="8219256" cy="4857403"/>
          </a:xfrm>
        </p:spPr>
        <p:txBody>
          <a:bodyPr>
            <a:normAutofit/>
          </a:bodyPr>
          <a:lstStyle/>
          <a:p>
            <a:pPr marR="0" lvl="0" rtl="0">
              <a:buNone/>
            </a:pPr>
            <a:endParaRPr lang="ru-RU" sz="1500" baseline="0" dirty="0">
              <a:latin typeface="Times New Roman"/>
            </a:endParaRPr>
          </a:p>
          <a:p>
            <a:pPr marR="0" lvl="0" rtl="0">
              <a:buNone/>
            </a:pPr>
            <a:r>
              <a:rPr lang="ru-RU" sz="1500" dirty="0">
                <a:latin typeface="Times New Roman"/>
              </a:rPr>
              <a:t>                             </a:t>
            </a:r>
          </a:p>
          <a:p>
            <a:pPr marR="0" lvl="0" rtl="0">
              <a:buNone/>
            </a:pPr>
            <a:r>
              <a:rPr lang="ru-RU" sz="1500" baseline="0" dirty="0">
                <a:latin typeface="Times New Roman"/>
              </a:rPr>
              <a:t>                              и                            .</a:t>
            </a: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a:buNone/>
            </a:pPr>
            <a:endParaRPr lang="ru-RU" sz="1500" dirty="0"/>
          </a:p>
          <a:p>
            <a:pPr>
              <a:buNone/>
            </a:pPr>
            <a:r>
              <a:rPr lang="ru-RU" sz="1500" dirty="0"/>
              <a:t>Значение оптимальной точки будет соответственно выбираться из множества</a:t>
            </a: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en-US" sz="1500" baseline="0" dirty="0">
              <a:latin typeface="Times New Roman"/>
            </a:endParaRPr>
          </a:p>
          <a:p>
            <a:pPr marR="0" lvl="0" rtl="0">
              <a:buNone/>
            </a:pPr>
            <a:endParaRPr lang="ru-RU" sz="1500" baseline="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945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3568" y="1700808"/>
            <a:ext cx="1170711" cy="648072"/>
          </a:xfrm>
          <a:prstGeom prst="rect">
            <a:avLst/>
          </a:prstGeom>
          <a:noFill/>
        </p:spPr>
      </p:pic>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945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736" y="1700808"/>
            <a:ext cx="1152128" cy="627498"/>
          </a:xfrm>
          <a:prstGeom prst="rect">
            <a:avLst/>
          </a:prstGeom>
          <a:noFill/>
        </p:spPr>
      </p:pic>
      <p:sp>
        <p:nvSpPr>
          <p:cNvPr id="194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946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2564904"/>
            <a:ext cx="6772644" cy="864096"/>
          </a:xfrm>
          <a:prstGeom prst="rect">
            <a:avLst/>
          </a:prstGeom>
          <a:noFill/>
        </p:spPr>
      </p:pic>
      <p:sp>
        <p:nvSpPr>
          <p:cNvPr id="194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9463"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75656" y="4581128"/>
            <a:ext cx="5976664" cy="948471"/>
          </a:xfrm>
          <a:prstGeom prst="rect">
            <a:avLst/>
          </a:prstGeom>
          <a:noFill/>
        </p:spPr>
      </p:pic>
      <p:graphicFrame>
        <p:nvGraphicFramePr>
          <p:cNvPr id="13" name="Схема 12"/>
          <p:cNvGraphicFramePr/>
          <p:nvPr>
            <p:extLst>
              <p:ext uri="{D42A27DB-BD31-4B8C-83A1-F6EECF244321}">
                <p14:modId xmlns:p14="http://schemas.microsoft.com/office/powerpoint/2010/main" val="2086904729"/>
              </p:ext>
            </p:extLst>
          </p:nvPr>
        </p:nvGraphicFramePr>
        <p:xfrm>
          <a:off x="6876256" y="6381328"/>
          <a:ext cx="2088232" cy="2931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6851104" cy="432048"/>
          </a:xfrm>
        </p:spPr>
        <p:txBody>
          <a:bodyPr>
            <a:normAutofit/>
          </a:bodyPr>
          <a:lstStyle/>
          <a:p>
            <a:pPr algn="l"/>
            <a:r>
              <a:rPr lang="ru-RU" sz="2000" b="1" dirty="0">
                <a:latin typeface="Times New Roman" pitchFamily="18" charset="0"/>
                <a:cs typeface="Times New Roman" pitchFamily="18" charset="0"/>
              </a:rPr>
              <a:t>Модель </a:t>
            </a:r>
            <a:r>
              <a:rPr lang="en-US" sz="2000" b="1" dirty="0">
                <a:latin typeface="Times New Roman" pitchFamily="18" charset="0"/>
                <a:cs typeface="Times New Roman" pitchFamily="18" charset="0"/>
              </a:rPr>
              <a:t>5</a:t>
            </a:r>
            <a:r>
              <a:rPr lang="ru-RU" sz="2000" b="1" dirty="0">
                <a:latin typeface="Times New Roman" pitchFamily="18" charset="0"/>
                <a:cs typeface="Times New Roman" pitchFamily="18" charset="0"/>
              </a:rPr>
              <a:t>. Аналитическое решение (случаи 4)</a:t>
            </a:r>
          </a:p>
        </p:txBody>
      </p:sp>
      <p:sp>
        <p:nvSpPr>
          <p:cNvPr id="3" name="Текст 2"/>
          <p:cNvSpPr>
            <a:spLocks noGrp="1"/>
          </p:cNvSpPr>
          <p:nvPr>
            <p:ph type="body" idx="1"/>
          </p:nvPr>
        </p:nvSpPr>
        <p:spPr>
          <a:xfrm>
            <a:off x="457200" y="1628800"/>
            <a:ext cx="8147248" cy="4497363"/>
          </a:xfrm>
        </p:spPr>
        <p:txBody>
          <a:bodyPr/>
          <a:lstStyle/>
          <a:p>
            <a:pPr marR="0" lvl="0" rtl="0">
              <a:buNone/>
            </a:pPr>
            <a:r>
              <a:rPr lang="ru-RU" baseline="0" dirty="0">
                <a:solidFill>
                  <a:srgbClr val="4F81BD"/>
                </a:solidFill>
                <a:latin typeface="Times New Roman"/>
              </a:rPr>
              <a:t>                 </a:t>
            </a:r>
            <a:r>
              <a:rPr lang="ru-RU" sz="1500" baseline="0" dirty="0">
                <a:latin typeface="Times New Roman"/>
              </a:rPr>
              <a:t>и                            . </a:t>
            </a:r>
          </a:p>
          <a:p>
            <a:pPr marR="0" lvl="0" rtl="0">
              <a:buNone/>
            </a:pPr>
            <a:endParaRPr lang="en-US" sz="1500" baseline="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a:buNone/>
            </a:pPr>
            <a:endParaRPr lang="ru-RU" sz="1500" dirty="0"/>
          </a:p>
          <a:p>
            <a:pPr>
              <a:buNone/>
            </a:pPr>
            <a:r>
              <a:rPr lang="ru-RU" sz="1500" dirty="0"/>
              <a:t>Значение оптимальной точки будет соответственно выбираться из множества</a:t>
            </a: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84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3568" y="1628800"/>
            <a:ext cx="1152128" cy="637785"/>
          </a:xfrm>
          <a:prstGeom prst="rect">
            <a:avLst/>
          </a:prstGeom>
          <a:noFill/>
        </p:spPr>
      </p:pic>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84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3728" y="1628800"/>
            <a:ext cx="1189904" cy="648072"/>
          </a:xfrm>
          <a:prstGeom prst="rect">
            <a:avLst/>
          </a:prstGeom>
          <a:noFill/>
        </p:spPr>
      </p:pic>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843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2780928"/>
            <a:ext cx="7105695" cy="720080"/>
          </a:xfrm>
          <a:prstGeom prst="rect">
            <a:avLst/>
          </a:prstGeom>
          <a:noFill/>
        </p:spPr>
      </p:pic>
      <p:sp>
        <p:nvSpPr>
          <p:cNvPr id="18439" name="Rectangle 7"/>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84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8440"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99792" y="4869160"/>
            <a:ext cx="3960440" cy="360040"/>
          </a:xfrm>
          <a:prstGeom prst="rect">
            <a:avLst/>
          </a:prstGeom>
          <a:noFill/>
        </p:spPr>
      </p:pic>
      <p:graphicFrame>
        <p:nvGraphicFramePr>
          <p:cNvPr id="14" name="Схема 13"/>
          <p:cNvGraphicFramePr/>
          <p:nvPr>
            <p:extLst>
              <p:ext uri="{D42A27DB-BD31-4B8C-83A1-F6EECF244321}">
                <p14:modId xmlns:p14="http://schemas.microsoft.com/office/powerpoint/2010/main" val="3613512766"/>
              </p:ext>
            </p:extLst>
          </p:nvPr>
        </p:nvGraphicFramePr>
        <p:xfrm>
          <a:off x="6876256" y="6453336"/>
          <a:ext cx="2016224" cy="2931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7632848" cy="778098"/>
          </a:xfrm>
        </p:spPr>
        <p:txBody>
          <a:bodyPr>
            <a:normAutofit/>
          </a:bodyPr>
          <a:lstStyle/>
          <a:p>
            <a:pPr marR="0" algn="l" rtl="0"/>
            <a:r>
              <a:rPr lang="ru-RU" sz="2000" b="1" dirty="0">
                <a:latin typeface="Times New Roman" pitchFamily="18" charset="0"/>
                <a:cs typeface="Times New Roman" pitchFamily="18" charset="0"/>
              </a:rPr>
              <a:t>Модель определения оптимального объема поставки с учетом неопределенности времени поставки (Модель </a:t>
            </a:r>
            <a:r>
              <a:rPr lang="en-US" sz="2000" b="1" dirty="0">
                <a:latin typeface="Times New Roman" pitchFamily="18" charset="0"/>
                <a:cs typeface="Times New Roman" pitchFamily="18" charset="0"/>
              </a:rPr>
              <a:t>6</a:t>
            </a:r>
            <a:r>
              <a:rPr lang="ru-RU" sz="2000" b="1" dirty="0">
                <a:latin typeface="Times New Roman" pitchFamily="18" charset="0"/>
                <a:cs typeface="Times New Roman" pitchFamily="18" charset="0"/>
              </a:rPr>
              <a:t>)</a:t>
            </a:r>
          </a:p>
        </p:txBody>
      </p:sp>
      <p:sp>
        <p:nvSpPr>
          <p:cNvPr id="3" name="Текст 2"/>
          <p:cNvSpPr>
            <a:spLocks noGrp="1"/>
          </p:cNvSpPr>
          <p:nvPr>
            <p:ph type="body" idx="1"/>
          </p:nvPr>
        </p:nvSpPr>
        <p:spPr>
          <a:xfrm>
            <a:off x="395536" y="1772816"/>
            <a:ext cx="8280920" cy="4281339"/>
          </a:xfrm>
        </p:spPr>
        <p:txBody>
          <a:bodyPr>
            <a:normAutofit fontScale="92500" lnSpcReduction="20000"/>
          </a:bodyPr>
          <a:lstStyle/>
          <a:p>
            <a:pPr marL="0" marR="0" lvl="0" indent="0" rtl="0">
              <a:buNone/>
            </a:pPr>
            <a:endParaRPr lang="ru-RU" sz="1800" baseline="0" dirty="0">
              <a:latin typeface="Times New Roman"/>
            </a:endParaRPr>
          </a:p>
          <a:p>
            <a:pPr marL="0" lvl="0" indent="0">
              <a:buNone/>
            </a:pPr>
            <a:endParaRPr lang="ru-RU" sz="1500" dirty="0">
              <a:latin typeface="Times New Roman"/>
            </a:endParaRPr>
          </a:p>
          <a:p>
            <a:pPr marL="0" lvl="0" indent="0">
              <a:buNone/>
            </a:pPr>
            <a:r>
              <a:rPr lang="ru-RU" sz="1500" dirty="0">
                <a:latin typeface="Times New Roman"/>
              </a:rPr>
              <a:t>г</a:t>
            </a:r>
            <a:r>
              <a:rPr lang="ru-RU" sz="1500" baseline="0" dirty="0">
                <a:latin typeface="Times New Roman"/>
              </a:rPr>
              <a:t>де </a:t>
            </a:r>
            <a:r>
              <a:rPr lang="ru-RU" sz="1800" i="1" baseline="0" dirty="0">
                <a:latin typeface="Times New Roman"/>
              </a:rPr>
              <a:t> </a:t>
            </a:r>
            <a:r>
              <a:rPr lang="en-US" sz="1800" i="1" baseline="0" dirty="0">
                <a:latin typeface="Times New Roman"/>
              </a:rPr>
              <a:t>t*</a:t>
            </a:r>
            <a:r>
              <a:rPr lang="ru-RU" sz="1800" i="1" baseline="0" dirty="0">
                <a:latin typeface="Times New Roman"/>
              </a:rPr>
              <a:t> </a:t>
            </a:r>
            <a:r>
              <a:rPr lang="ru-RU" sz="1500" baseline="0" dirty="0">
                <a:latin typeface="Times New Roman"/>
              </a:rPr>
              <a:t>- момент назначения доставки товара,</a:t>
            </a:r>
            <a:r>
              <a:rPr lang="en-US" sz="1800" baseline="0" dirty="0">
                <a:latin typeface="Times New Roman"/>
              </a:rPr>
              <a:t> </a:t>
            </a:r>
            <a:r>
              <a:rPr lang="el-GR" sz="1800" dirty="0"/>
              <a:t>Δ</a:t>
            </a:r>
            <a:r>
              <a:rPr lang="en-US" sz="1800" i="1" dirty="0"/>
              <a:t>t</a:t>
            </a:r>
            <a:r>
              <a:rPr lang="ru-RU" sz="1800" baseline="0" dirty="0">
                <a:latin typeface="Times New Roman"/>
              </a:rPr>
              <a:t> </a:t>
            </a:r>
            <a:r>
              <a:rPr lang="ru-RU" sz="1500" baseline="0" dirty="0">
                <a:latin typeface="Times New Roman"/>
              </a:rPr>
              <a:t>-случайная величина, описывающая отклонение реального времени поставки от ожидаемого.</a:t>
            </a:r>
          </a:p>
          <a:p>
            <a:pPr marL="0" lvl="0" indent="0">
              <a:buNone/>
            </a:pPr>
            <a:r>
              <a:rPr lang="el-GR" sz="1800" dirty="0">
                <a:latin typeface="Times New Roman" pitchFamily="18" charset="0"/>
                <a:cs typeface="Times New Roman" pitchFamily="18" charset="0"/>
              </a:rPr>
              <a:t>Δ</a:t>
            </a:r>
            <a:r>
              <a:rPr lang="en-US" sz="1800" i="1" dirty="0">
                <a:latin typeface="Times New Roman" pitchFamily="18" charset="0"/>
                <a:cs typeface="Times New Roman" pitchFamily="18" charset="0"/>
              </a:rPr>
              <a:t>t</a:t>
            </a:r>
            <a:r>
              <a:rPr lang="ru-RU" sz="1800" baseline="0" dirty="0">
                <a:latin typeface="Times New Roman" pitchFamily="18" charset="0"/>
                <a:cs typeface="Times New Roman" pitchFamily="18" charset="0"/>
              </a:rPr>
              <a:t> </a:t>
            </a:r>
            <a:r>
              <a:rPr lang="en-US" sz="1800" baseline="0" dirty="0">
                <a:latin typeface="Times New Roman" pitchFamily="18" charset="0"/>
                <a:cs typeface="Times New Roman" pitchFamily="18" charset="0"/>
              </a:rPr>
              <a:t> </a:t>
            </a:r>
            <a:r>
              <a:rPr lang="ru-RU" sz="1500" baseline="0" dirty="0">
                <a:latin typeface="Times New Roman"/>
              </a:rPr>
              <a:t>распределена по треугольному закону распределения на отрезке</a:t>
            </a:r>
            <a:r>
              <a:rPr lang="en-US" sz="1500" baseline="0" dirty="0">
                <a:latin typeface="Times New Roman"/>
              </a:rPr>
              <a:t> </a:t>
            </a:r>
            <a:r>
              <a:rPr lang="en-US" sz="1800" baseline="0" dirty="0">
                <a:latin typeface="Times New Roman"/>
              </a:rPr>
              <a:t>[ </a:t>
            </a:r>
            <a:r>
              <a:rPr lang="en-US" sz="1800" i="1" baseline="0" dirty="0">
                <a:latin typeface="Times New Roman"/>
              </a:rPr>
              <a:t>a, b</a:t>
            </a:r>
            <a:r>
              <a:rPr lang="en-US" sz="1800" baseline="0" dirty="0">
                <a:latin typeface="Times New Roman"/>
              </a:rPr>
              <a:t>]</a:t>
            </a:r>
            <a:r>
              <a:rPr lang="ru-RU" sz="1500" baseline="0" dirty="0">
                <a:latin typeface="Times New Roman"/>
              </a:rPr>
              <a:t> . </a:t>
            </a:r>
          </a:p>
          <a:p>
            <a:pPr marL="0" marR="0" lvl="0" indent="0" rtl="0">
              <a:buNone/>
            </a:pPr>
            <a:r>
              <a:rPr lang="ru-RU" sz="1500" baseline="0" dirty="0">
                <a:latin typeface="Times New Roman"/>
              </a:rPr>
              <a:t>Введем дополнительные обозначения некоторых констант:</a:t>
            </a:r>
          </a:p>
          <a:p>
            <a:pPr marL="0" marR="0" lvl="0" indent="0" rtl="0">
              <a:buNone/>
            </a:pPr>
            <a:r>
              <a:rPr lang="ru-RU" sz="1500" baseline="0" dirty="0">
                <a:latin typeface="Times New Roman"/>
              </a:rPr>
              <a:t>  </a:t>
            </a:r>
          </a:p>
          <a:p>
            <a:pPr marL="0" marR="0" lvl="0" indent="0" rtl="0">
              <a:buNone/>
            </a:pPr>
            <a:endParaRPr lang="en-US" sz="1500" baseline="0" dirty="0">
              <a:latin typeface="Times New Roman"/>
            </a:endParaRPr>
          </a:p>
          <a:p>
            <a:pPr marL="0" marR="0" lvl="0" indent="0" rtl="0">
              <a:buNone/>
            </a:pPr>
            <a:endParaRPr lang="ru-RU" sz="1500" dirty="0">
              <a:latin typeface="Times New Roman"/>
            </a:endParaRPr>
          </a:p>
          <a:p>
            <a:pPr marL="0" marR="0" lvl="0" indent="0" rtl="0">
              <a:buNone/>
            </a:pPr>
            <a:endParaRPr lang="ru-RU" sz="1500" dirty="0">
              <a:latin typeface="Times New Roman"/>
            </a:endParaRPr>
          </a:p>
          <a:p>
            <a:pPr marL="0" marR="0" lvl="0" indent="0" rtl="0">
              <a:buNone/>
            </a:pPr>
            <a:r>
              <a:rPr lang="ru-RU" sz="1500" dirty="0">
                <a:latin typeface="Times New Roman"/>
              </a:rPr>
              <a:t> </a:t>
            </a:r>
          </a:p>
          <a:p>
            <a:pPr marL="0" marR="0" lvl="0" indent="0" rtl="0">
              <a:buNone/>
            </a:pPr>
            <a:endParaRPr lang="ru-RU" sz="1500" dirty="0">
              <a:latin typeface="Times New Roman"/>
            </a:endParaRPr>
          </a:p>
          <a:p>
            <a:pPr marL="0" indent="0">
              <a:buNone/>
            </a:pPr>
            <a:r>
              <a:rPr lang="ru-RU" sz="1500" dirty="0">
                <a:latin typeface="Times New Roman" pitchFamily="18" charset="0"/>
                <a:cs typeface="Times New Roman" pitchFamily="18" charset="0"/>
              </a:rPr>
              <a:t>  Сделаем замену переменных:</a:t>
            </a:r>
            <a:r>
              <a:rPr lang="ru-RU" sz="1600"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marL="0" marR="0" lvl="0" indent="0" rtl="0">
              <a:buNone/>
            </a:pPr>
            <a:endParaRPr lang="en-US" sz="1500" dirty="0">
              <a:latin typeface="Times New Roman"/>
            </a:endParaRPr>
          </a:p>
          <a:p>
            <a:pPr marL="0" marR="0" lvl="0" indent="0" rtl="0">
              <a:buNone/>
            </a:pPr>
            <a:endParaRPr lang="en-US" sz="1500" baseline="0" dirty="0">
              <a:latin typeface="Times New Roman"/>
            </a:endParaRPr>
          </a:p>
          <a:p>
            <a:pPr marL="0" marR="0" lvl="0" indent="0" rtl="0">
              <a:buNone/>
            </a:pPr>
            <a:endParaRPr lang="ru-RU" sz="1500" baseline="0" dirty="0">
              <a:latin typeface="Times New Roman"/>
            </a:endParaRPr>
          </a:p>
          <a:p>
            <a:pPr marL="0" lvl="0" indent="0">
              <a:buNone/>
            </a:pPr>
            <a:endParaRPr lang="en-US" sz="1500" baseline="0" dirty="0">
              <a:latin typeface="Times New Roman"/>
            </a:endParaRPr>
          </a:p>
          <a:p>
            <a:pPr marL="0" lvl="0" indent="0">
              <a:buNone/>
            </a:pPr>
            <a:r>
              <a:rPr lang="en-US" sz="1500" dirty="0">
                <a:latin typeface="Times New Roman"/>
              </a:rPr>
              <a:t>                                             .</a:t>
            </a:r>
            <a:endParaRPr lang="ru-RU" sz="1500" baseline="0" dirty="0">
              <a:latin typeface="Times New Roman"/>
            </a:endParaRP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74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91880" y="1628800"/>
            <a:ext cx="1656184" cy="418405"/>
          </a:xfrm>
          <a:prstGeom prst="rect">
            <a:avLst/>
          </a:prstGeom>
          <a:noFill/>
        </p:spPr>
      </p:pic>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741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528" y="3284984"/>
            <a:ext cx="4229974" cy="537322"/>
          </a:xfrm>
          <a:prstGeom prst="rect">
            <a:avLst/>
          </a:prstGeom>
          <a:noFill/>
        </p:spPr>
      </p:pic>
      <p:sp>
        <p:nvSpPr>
          <p:cNvPr id="174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74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0" y="3284984"/>
            <a:ext cx="4355044" cy="576064"/>
          </a:xfrm>
          <a:prstGeom prst="rect">
            <a:avLst/>
          </a:prstGeom>
          <a:noFill/>
        </p:spPr>
      </p:pic>
      <p:sp>
        <p:nvSpPr>
          <p:cNvPr id="174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741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87824" y="3933056"/>
            <a:ext cx="2808312" cy="351039"/>
          </a:xfrm>
          <a:prstGeom prst="rect">
            <a:avLst/>
          </a:prstGeom>
          <a:noFill/>
        </p:spPr>
      </p:pic>
      <p:sp>
        <p:nvSpPr>
          <p:cNvPr id="17417" name="Rectangle 9"/>
          <p:cNvSpPr>
            <a:spLocks noChangeArrowheads="1"/>
          </p:cNvSpPr>
          <p:nvPr/>
        </p:nvSpPr>
        <p:spPr bwMode="auto">
          <a:xfrm>
            <a:off x="0" y="71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74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741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491880" y="5013176"/>
            <a:ext cx="1872208" cy="696635"/>
          </a:xfrm>
          <a:prstGeom prst="rect">
            <a:avLst/>
          </a:prstGeom>
          <a:noFill/>
        </p:spPr>
      </p:pic>
      <p:graphicFrame>
        <p:nvGraphicFramePr>
          <p:cNvPr id="16" name="Схема 15"/>
          <p:cNvGraphicFramePr/>
          <p:nvPr>
            <p:extLst>
              <p:ext uri="{D42A27DB-BD31-4B8C-83A1-F6EECF244321}">
                <p14:modId xmlns:p14="http://schemas.microsoft.com/office/powerpoint/2010/main" val="431681184"/>
              </p:ext>
            </p:extLst>
          </p:nvPr>
        </p:nvGraphicFramePr>
        <p:xfrm>
          <a:off x="6804248" y="6381328"/>
          <a:ext cx="2160240" cy="2931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764704"/>
            <a:ext cx="7067128" cy="360040"/>
          </a:xfrm>
        </p:spPr>
        <p:txBody>
          <a:bodyPr>
            <a:normAutofit/>
          </a:bodyPr>
          <a:lstStyle/>
          <a:p>
            <a:pPr marR="0" algn="l" rtl="0"/>
            <a:r>
              <a:rPr lang="ru-RU" sz="2000" b="1" baseline="0" dirty="0">
                <a:latin typeface="Times New Roman" pitchFamily="18" charset="0"/>
                <a:cs typeface="Times New Roman" pitchFamily="18" charset="0"/>
              </a:rPr>
              <a:t>Модель </a:t>
            </a:r>
            <a:r>
              <a:rPr lang="en-US" sz="2000" b="1" baseline="0" dirty="0">
                <a:latin typeface="Times New Roman" pitchFamily="18" charset="0"/>
                <a:cs typeface="Times New Roman" pitchFamily="18" charset="0"/>
              </a:rPr>
              <a:t>6</a:t>
            </a:r>
            <a:r>
              <a:rPr lang="ru-RU" sz="2000" b="1" baseline="0" dirty="0">
                <a:latin typeface="Times New Roman" pitchFamily="18" charset="0"/>
                <a:cs typeface="Times New Roman" pitchFamily="18" charset="0"/>
              </a:rPr>
              <a:t> (Случай 1)</a:t>
            </a:r>
          </a:p>
        </p:txBody>
      </p:sp>
      <p:sp>
        <p:nvSpPr>
          <p:cNvPr id="3" name="Текст 2"/>
          <p:cNvSpPr>
            <a:spLocks noGrp="1"/>
          </p:cNvSpPr>
          <p:nvPr>
            <p:ph type="body" idx="1"/>
          </p:nvPr>
        </p:nvSpPr>
        <p:spPr>
          <a:xfrm>
            <a:off x="539552" y="908720"/>
            <a:ext cx="7992888" cy="5217443"/>
          </a:xfrm>
        </p:spPr>
        <p:txBody>
          <a:bodyPr>
            <a:normAutofit/>
          </a:bodyPr>
          <a:lstStyle/>
          <a:p>
            <a:pPr marR="0" lvl="0" rtl="0">
              <a:buNone/>
            </a:pPr>
            <a:endParaRPr lang="ru-RU" sz="1500" i="1" baseline="0" dirty="0">
              <a:latin typeface="Times New Roman"/>
            </a:endParaRPr>
          </a:p>
          <a:p>
            <a:pPr marR="0" lvl="0" rtl="0"/>
            <a:endParaRPr lang="ru-RU" sz="1500" baseline="0" dirty="0">
              <a:solidFill>
                <a:srgbClr val="4F81BD"/>
              </a:solidFill>
              <a:latin typeface="Times New Roman"/>
            </a:endParaRPr>
          </a:p>
          <a:p>
            <a:pPr marR="0" lvl="0" rtl="0">
              <a:buNone/>
            </a:pPr>
            <a:endParaRPr lang="ru-RU" sz="1500" baseline="0" dirty="0">
              <a:solidFill>
                <a:srgbClr val="4F81BD"/>
              </a:solidFill>
              <a:latin typeface="Times New Roman"/>
            </a:endParaRPr>
          </a:p>
        </p:txBody>
      </p:sp>
      <p:pic>
        <p:nvPicPr>
          <p:cNvPr id="16386" name="Picture 2"/>
          <p:cNvPicPr>
            <a:picLocks noChangeAspect="1" noChangeArrowheads="1"/>
          </p:cNvPicPr>
          <p:nvPr/>
        </p:nvPicPr>
        <p:blipFill>
          <a:blip r:embed="rId2" cstate="print"/>
          <a:srcRect/>
          <a:stretch>
            <a:fillRect/>
          </a:stretch>
        </p:blipFill>
        <p:spPr bwMode="auto">
          <a:xfrm>
            <a:off x="1043608" y="1340768"/>
            <a:ext cx="7134225" cy="2886075"/>
          </a:xfrm>
          <a:prstGeom prst="rect">
            <a:avLst/>
          </a:prstGeom>
          <a:noFill/>
          <a:ln w="9525">
            <a:noFill/>
            <a:miter lim="800000"/>
            <a:headEnd/>
            <a:tailEnd/>
          </a:ln>
        </p:spPr>
      </p:pic>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638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11760" y="4365104"/>
            <a:ext cx="4118858" cy="792088"/>
          </a:xfrm>
          <a:prstGeom prst="rect">
            <a:avLst/>
          </a:prstGeom>
          <a:noFill/>
        </p:spPr>
      </p:pic>
      <p:sp>
        <p:nvSpPr>
          <p:cNvPr id="163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638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15816" y="5157192"/>
            <a:ext cx="2760307" cy="360040"/>
          </a:xfrm>
          <a:prstGeom prst="rect">
            <a:avLst/>
          </a:prstGeom>
          <a:noFill/>
        </p:spPr>
      </p:pic>
      <p:sp>
        <p:nvSpPr>
          <p:cNvPr id="16391" name="Rectangle 7"/>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639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639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03848" y="5661248"/>
            <a:ext cx="2291164" cy="576064"/>
          </a:xfrm>
          <a:prstGeom prst="rect">
            <a:avLst/>
          </a:prstGeom>
          <a:noFill/>
        </p:spPr>
      </p:pic>
      <p:sp>
        <p:nvSpPr>
          <p:cNvPr id="16394" name="Rectangle 10"/>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4" name="Схема 13"/>
          <p:cNvGraphicFramePr/>
          <p:nvPr>
            <p:extLst>
              <p:ext uri="{D42A27DB-BD31-4B8C-83A1-F6EECF244321}">
                <p14:modId xmlns:p14="http://schemas.microsoft.com/office/powerpoint/2010/main" val="3946134464"/>
              </p:ext>
            </p:extLst>
          </p:nvPr>
        </p:nvGraphicFramePr>
        <p:xfrm>
          <a:off x="6804248" y="6381328"/>
          <a:ext cx="2160240" cy="2931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6840760" cy="432048"/>
          </a:xfrm>
        </p:spPr>
        <p:txBody>
          <a:bodyPr>
            <a:normAutofit/>
          </a:bodyPr>
          <a:lstStyle/>
          <a:p>
            <a:pPr marR="0" algn="l" rtl="0"/>
            <a:r>
              <a:rPr lang="ru-RU" sz="2000" b="1" baseline="0" dirty="0">
                <a:latin typeface="Times New Roman" pitchFamily="18" charset="0"/>
                <a:cs typeface="Times New Roman" pitchFamily="18" charset="0"/>
              </a:rPr>
              <a:t>Модель  (Случай 2)</a:t>
            </a:r>
          </a:p>
        </p:txBody>
      </p:sp>
      <p:sp>
        <p:nvSpPr>
          <p:cNvPr id="3" name="Текст 2"/>
          <p:cNvSpPr>
            <a:spLocks noGrp="1"/>
          </p:cNvSpPr>
          <p:nvPr>
            <p:ph type="body" idx="1"/>
          </p:nvPr>
        </p:nvSpPr>
        <p:spPr>
          <a:xfrm>
            <a:off x="457200" y="980728"/>
            <a:ext cx="8219256" cy="5145435"/>
          </a:xfrm>
        </p:spPr>
        <p:txBody>
          <a:bodyPr>
            <a:normAutofit/>
          </a:bodyPr>
          <a:lstStyle/>
          <a:p>
            <a:pPr marR="0" lvl="0" rtl="0">
              <a:buNone/>
            </a:pPr>
            <a:endParaRPr lang="ru-RU" b="1" baseline="0" dirty="0">
              <a:solidFill>
                <a:srgbClr val="4F81BD"/>
              </a:solidFill>
              <a:latin typeface="Times New Roman"/>
            </a:endParaRPr>
          </a:p>
          <a:p>
            <a:pPr marR="0" lvl="0" rtl="0">
              <a:buNone/>
            </a:pPr>
            <a:endParaRPr lang="en-US" sz="1500" b="1" baseline="0" dirty="0">
              <a:solidFill>
                <a:srgbClr val="4F81BD"/>
              </a:solidFill>
              <a:latin typeface="Times New Roman"/>
            </a:endParaRPr>
          </a:p>
          <a:p>
            <a:pPr marR="0" lvl="0" rtl="0">
              <a:buNone/>
            </a:pPr>
            <a:endParaRPr lang="en-US" sz="1500" b="1" dirty="0">
              <a:solidFill>
                <a:srgbClr val="4F81BD"/>
              </a:solidFill>
              <a:latin typeface="Times New Roman"/>
            </a:endParaRPr>
          </a:p>
          <a:p>
            <a:pPr marR="0" lvl="0" rtl="0">
              <a:buNone/>
            </a:pPr>
            <a:endParaRPr lang="en-US" sz="1500" b="1" baseline="0" dirty="0">
              <a:solidFill>
                <a:srgbClr val="4F81BD"/>
              </a:solidFill>
              <a:latin typeface="Times New Roman"/>
            </a:endParaRPr>
          </a:p>
          <a:p>
            <a:pPr marR="0" lvl="0" rtl="0">
              <a:buNone/>
            </a:pPr>
            <a:endParaRPr lang="en-US" sz="1500" b="1" dirty="0">
              <a:solidFill>
                <a:srgbClr val="4F81BD"/>
              </a:solidFill>
              <a:latin typeface="Times New Roman"/>
            </a:endParaRPr>
          </a:p>
          <a:p>
            <a:pPr marR="0" lvl="0" rtl="0">
              <a:buNone/>
            </a:pPr>
            <a:endParaRPr lang="en-US" sz="1500" b="1" baseline="0" dirty="0">
              <a:solidFill>
                <a:srgbClr val="4F81BD"/>
              </a:solidFill>
              <a:latin typeface="Times New Roman"/>
            </a:endParaRPr>
          </a:p>
          <a:p>
            <a:pPr marR="0" lvl="0" rtl="0">
              <a:buNone/>
            </a:pPr>
            <a:endParaRPr lang="en-US" sz="1500" b="1" dirty="0">
              <a:solidFill>
                <a:srgbClr val="4F81BD"/>
              </a:solidFill>
              <a:latin typeface="Times New Roman"/>
            </a:endParaRPr>
          </a:p>
          <a:p>
            <a:pPr marR="0" lvl="0" rtl="0">
              <a:buNone/>
            </a:pPr>
            <a:endParaRPr lang="en-US" sz="1500" b="1" baseline="0" dirty="0">
              <a:solidFill>
                <a:srgbClr val="4F81BD"/>
              </a:solidFill>
              <a:latin typeface="Times New Roman"/>
            </a:endParaRPr>
          </a:p>
          <a:p>
            <a:pPr>
              <a:buNone/>
            </a:pPr>
            <a:endParaRPr lang="ru-RU" sz="1500" dirty="0"/>
          </a:p>
          <a:p>
            <a:pPr>
              <a:buNone/>
            </a:pPr>
            <a:r>
              <a:rPr lang="ru-RU" sz="1500" dirty="0"/>
              <a:t>Формула Лейбница.</a:t>
            </a:r>
          </a:p>
          <a:p>
            <a:pPr marR="0" lvl="0" rtl="0">
              <a:buNone/>
            </a:pPr>
            <a:endParaRPr lang="en-US" sz="1500" b="1" baseline="0" dirty="0">
              <a:solidFill>
                <a:srgbClr val="4F81BD"/>
              </a:solidFill>
              <a:latin typeface="Times New Roman"/>
            </a:endParaRPr>
          </a:p>
          <a:p>
            <a:pPr marR="0" lvl="0" rtl="0">
              <a:buNone/>
            </a:pPr>
            <a:endParaRPr lang="ru-RU" sz="1500" baseline="0" dirty="0">
              <a:latin typeface="Times New Roman"/>
            </a:endParaRPr>
          </a:p>
        </p:txBody>
      </p:sp>
      <p:sp>
        <p:nvSpPr>
          <p:cNvPr id="1536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536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5576" y="3933056"/>
            <a:ext cx="2714625" cy="638175"/>
          </a:xfrm>
          <a:prstGeom prst="rect">
            <a:avLst/>
          </a:prstGeom>
          <a:noFill/>
        </p:spPr>
      </p:pic>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536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91880" y="3933056"/>
            <a:ext cx="4124325" cy="666750"/>
          </a:xfrm>
          <a:prstGeom prst="rect">
            <a:avLst/>
          </a:prstGeom>
          <a:noFill/>
        </p:spPr>
      </p:pic>
      <p:pic>
        <p:nvPicPr>
          <p:cNvPr id="15366" name="Picture 6"/>
          <p:cNvPicPr>
            <a:picLocks noChangeAspect="1" noChangeArrowheads="1"/>
          </p:cNvPicPr>
          <p:nvPr/>
        </p:nvPicPr>
        <p:blipFill>
          <a:blip r:embed="rId4" cstate="print"/>
          <a:srcRect/>
          <a:stretch>
            <a:fillRect/>
          </a:stretch>
        </p:blipFill>
        <p:spPr bwMode="auto">
          <a:xfrm>
            <a:off x="1403648" y="908720"/>
            <a:ext cx="5873619" cy="2736304"/>
          </a:xfrm>
          <a:prstGeom prst="rect">
            <a:avLst/>
          </a:prstGeom>
          <a:noFill/>
          <a:ln w="9525">
            <a:noFill/>
            <a:miter lim="800000"/>
            <a:headEnd/>
            <a:tailEnd/>
          </a:ln>
        </p:spPr>
      </p:pic>
      <p:sp>
        <p:nvSpPr>
          <p:cNvPr id="153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536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31840" y="4653136"/>
            <a:ext cx="1781175" cy="723900"/>
          </a:xfrm>
          <a:prstGeom prst="rect">
            <a:avLst/>
          </a:prstGeom>
          <a:noFill/>
        </p:spPr>
      </p:pic>
      <p:sp>
        <p:nvSpPr>
          <p:cNvPr id="153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5369"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59632" y="5517232"/>
            <a:ext cx="5295900" cy="723900"/>
          </a:xfrm>
          <a:prstGeom prst="rect">
            <a:avLst/>
          </a:prstGeom>
          <a:noFill/>
        </p:spPr>
      </p:pic>
      <p:graphicFrame>
        <p:nvGraphicFramePr>
          <p:cNvPr id="16" name="Схема 15"/>
          <p:cNvGraphicFramePr/>
          <p:nvPr>
            <p:extLst>
              <p:ext uri="{D42A27DB-BD31-4B8C-83A1-F6EECF244321}">
                <p14:modId xmlns:p14="http://schemas.microsoft.com/office/powerpoint/2010/main" val="578871318"/>
              </p:ext>
            </p:extLst>
          </p:nvPr>
        </p:nvGraphicFramePr>
        <p:xfrm>
          <a:off x="6804248" y="6381328"/>
          <a:ext cx="2160240" cy="2931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92696"/>
            <a:ext cx="7355160" cy="504056"/>
          </a:xfrm>
        </p:spPr>
        <p:txBody>
          <a:bodyPr>
            <a:normAutofit/>
          </a:bodyPr>
          <a:lstStyle/>
          <a:p>
            <a:pPr marR="0" algn="l" rtl="0"/>
            <a:r>
              <a:rPr lang="ru-RU" sz="2000" b="1" baseline="0" dirty="0">
                <a:latin typeface="Times New Roman" pitchFamily="18" charset="0"/>
                <a:cs typeface="Times New Roman" pitchFamily="18" charset="0"/>
              </a:rPr>
              <a:t>Модель </a:t>
            </a:r>
            <a:r>
              <a:rPr lang="en-US" sz="2000" b="1" baseline="0" dirty="0">
                <a:latin typeface="Times New Roman" pitchFamily="18" charset="0"/>
                <a:cs typeface="Times New Roman" pitchFamily="18" charset="0"/>
              </a:rPr>
              <a:t>6</a:t>
            </a:r>
            <a:r>
              <a:rPr lang="ru-RU" sz="2000" b="1" baseline="0" dirty="0">
                <a:latin typeface="Times New Roman" pitchFamily="18" charset="0"/>
                <a:cs typeface="Times New Roman" pitchFamily="18" charset="0"/>
              </a:rPr>
              <a:t> (Случаи 2.1, 2.2, 2.3)</a:t>
            </a:r>
          </a:p>
        </p:txBody>
      </p:sp>
      <p:sp>
        <p:nvSpPr>
          <p:cNvPr id="3" name="Текст 2"/>
          <p:cNvSpPr>
            <a:spLocks noGrp="1"/>
          </p:cNvSpPr>
          <p:nvPr>
            <p:ph type="body" idx="1"/>
          </p:nvPr>
        </p:nvSpPr>
        <p:spPr>
          <a:xfrm>
            <a:off x="457200" y="1124744"/>
            <a:ext cx="8219256" cy="5001419"/>
          </a:xfrm>
        </p:spPr>
        <p:txBody>
          <a:bodyPr>
            <a:normAutofit/>
          </a:bodyPr>
          <a:lstStyle/>
          <a:p>
            <a:pPr marR="0" lvl="0" rtl="0">
              <a:buNone/>
            </a:pPr>
            <a:r>
              <a:rPr lang="ru-RU" sz="1500" baseline="0" dirty="0">
                <a:latin typeface="Times New Roman" pitchFamily="18" charset="0"/>
                <a:cs typeface="Times New Roman" pitchFamily="18" charset="0"/>
              </a:rPr>
              <a:t>  </a:t>
            </a:r>
          </a:p>
        </p:txBody>
      </p:sp>
      <p:pic>
        <p:nvPicPr>
          <p:cNvPr id="14337" name="Picture 1"/>
          <p:cNvPicPr>
            <a:picLocks noChangeAspect="1" noChangeArrowheads="1"/>
          </p:cNvPicPr>
          <p:nvPr/>
        </p:nvPicPr>
        <p:blipFill>
          <a:blip r:embed="rId3" cstate="print"/>
          <a:srcRect/>
          <a:stretch>
            <a:fillRect/>
          </a:stretch>
        </p:blipFill>
        <p:spPr bwMode="auto">
          <a:xfrm>
            <a:off x="827584" y="1772816"/>
            <a:ext cx="6550069" cy="3384376"/>
          </a:xfrm>
          <a:prstGeom prst="rect">
            <a:avLst/>
          </a:prstGeom>
          <a:noFill/>
          <a:ln w="9525">
            <a:noFill/>
            <a:miter lim="800000"/>
            <a:headEnd/>
            <a:tailEnd/>
          </a:ln>
        </p:spPr>
      </p:pic>
      <p:graphicFrame>
        <p:nvGraphicFramePr>
          <p:cNvPr id="6" name="Схема 5"/>
          <p:cNvGraphicFramePr/>
          <p:nvPr>
            <p:extLst>
              <p:ext uri="{D42A27DB-BD31-4B8C-83A1-F6EECF244321}">
                <p14:modId xmlns:p14="http://schemas.microsoft.com/office/powerpoint/2010/main" val="2529412410"/>
              </p:ext>
            </p:extLst>
          </p:nvPr>
        </p:nvGraphicFramePr>
        <p:xfrm>
          <a:off x="6804248" y="6381328"/>
          <a:ext cx="2088232" cy="293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92696"/>
            <a:ext cx="7416824" cy="504056"/>
          </a:xfrm>
        </p:spPr>
        <p:txBody>
          <a:bodyPr>
            <a:normAutofit/>
          </a:bodyPr>
          <a:lstStyle/>
          <a:p>
            <a:pPr marR="0" algn="l" rtl="0"/>
            <a:r>
              <a:rPr lang="ru-RU" sz="2000" b="1" baseline="0" dirty="0">
                <a:latin typeface="Times New Roman" pitchFamily="18" charset="0"/>
                <a:cs typeface="Times New Roman" pitchFamily="18" charset="0"/>
              </a:rPr>
              <a:t>Модель </a:t>
            </a:r>
            <a:r>
              <a:rPr lang="en-US" sz="2000" b="1" baseline="0" dirty="0">
                <a:latin typeface="Times New Roman" pitchFamily="18" charset="0"/>
                <a:cs typeface="Times New Roman" pitchFamily="18" charset="0"/>
              </a:rPr>
              <a:t>6</a:t>
            </a:r>
            <a:r>
              <a:rPr lang="ru-RU" sz="2000" b="1" baseline="0" dirty="0">
                <a:latin typeface="Times New Roman" pitchFamily="18" charset="0"/>
                <a:cs typeface="Times New Roman" pitchFamily="18" charset="0"/>
              </a:rPr>
              <a:t> (Случай 3)</a:t>
            </a:r>
          </a:p>
        </p:txBody>
      </p:sp>
      <p:sp>
        <p:nvSpPr>
          <p:cNvPr id="3" name="Текст 2"/>
          <p:cNvSpPr>
            <a:spLocks noGrp="1"/>
          </p:cNvSpPr>
          <p:nvPr>
            <p:ph type="body" idx="1"/>
          </p:nvPr>
        </p:nvSpPr>
        <p:spPr>
          <a:xfrm>
            <a:off x="457200" y="980728"/>
            <a:ext cx="8147248" cy="5145435"/>
          </a:xfrm>
        </p:spPr>
        <p:txBody>
          <a:bodyPr>
            <a:normAutofit/>
          </a:bodyPr>
          <a:lstStyle/>
          <a:p>
            <a:pPr marR="0" lvl="0" rtl="0">
              <a:buNone/>
            </a:pPr>
            <a:endParaRPr lang="ru-RU" sz="1500" baseline="0" dirty="0">
              <a:latin typeface="Times New Roman"/>
            </a:endParaRPr>
          </a:p>
          <a:p>
            <a:pPr marR="0" lvl="0" rtl="0">
              <a:buNone/>
            </a:pPr>
            <a:endParaRPr lang="ru-RU" sz="1500" baseline="0" dirty="0">
              <a:latin typeface="Times New Roman"/>
            </a:endParaRPr>
          </a:p>
          <a:p>
            <a:pPr marR="0" lvl="0" rtl="0">
              <a:buNone/>
            </a:pPr>
            <a:endParaRPr lang="ru-RU" sz="1500" baseline="0" dirty="0">
              <a:latin typeface="Times New Roman"/>
            </a:endParaRPr>
          </a:p>
        </p:txBody>
      </p:sp>
      <p:pic>
        <p:nvPicPr>
          <p:cNvPr id="13313" name="Picture 1"/>
          <p:cNvPicPr>
            <a:picLocks noChangeAspect="1" noChangeArrowheads="1"/>
          </p:cNvPicPr>
          <p:nvPr/>
        </p:nvPicPr>
        <p:blipFill>
          <a:blip r:embed="rId2" cstate="print"/>
          <a:srcRect/>
          <a:stretch>
            <a:fillRect/>
          </a:stretch>
        </p:blipFill>
        <p:spPr bwMode="auto">
          <a:xfrm>
            <a:off x="611560" y="1340768"/>
            <a:ext cx="6915150" cy="3200400"/>
          </a:xfrm>
          <a:prstGeom prst="rect">
            <a:avLst/>
          </a:prstGeom>
          <a:noFill/>
          <a:ln w="9525">
            <a:noFill/>
            <a:miter lim="800000"/>
            <a:headEnd/>
            <a:tailEnd/>
          </a:ln>
        </p:spPr>
      </p:pic>
      <p:sp>
        <p:nvSpPr>
          <p:cNvPr id="133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331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99792" y="4725144"/>
            <a:ext cx="2984679" cy="720080"/>
          </a:xfrm>
          <a:prstGeom prst="rect">
            <a:avLst/>
          </a:prstGeom>
          <a:noFill/>
        </p:spPr>
      </p:pic>
      <p:sp>
        <p:nvSpPr>
          <p:cNvPr id="13316" name="Rectangle 4"/>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331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5696" y="5517232"/>
            <a:ext cx="4598225" cy="720080"/>
          </a:xfrm>
          <a:prstGeom prst="rect">
            <a:avLst/>
          </a:prstGeom>
          <a:noFill/>
        </p:spPr>
      </p:pic>
      <p:graphicFrame>
        <p:nvGraphicFramePr>
          <p:cNvPr id="11" name="Схема 10"/>
          <p:cNvGraphicFramePr/>
          <p:nvPr>
            <p:extLst>
              <p:ext uri="{D42A27DB-BD31-4B8C-83A1-F6EECF244321}">
                <p14:modId xmlns:p14="http://schemas.microsoft.com/office/powerpoint/2010/main" val="1053885899"/>
              </p:ext>
            </p:extLst>
          </p:nvPr>
        </p:nvGraphicFramePr>
        <p:xfrm>
          <a:off x="6804248" y="6381328"/>
          <a:ext cx="2088232" cy="2931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DC028E-F973-496E-1647-8BDFCE91F426}"/>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Стохастические модели управления запасами (краткий обзор)</a:t>
            </a:r>
          </a:p>
        </p:txBody>
      </p:sp>
      <p:sp>
        <p:nvSpPr>
          <p:cNvPr id="3" name="Текст 2">
            <a:extLst>
              <a:ext uri="{FF2B5EF4-FFF2-40B4-BE49-F238E27FC236}">
                <a16:creationId xmlns:a16="http://schemas.microsoft.com/office/drawing/2014/main" xmlns="" id="{F8557B36-0003-4DFF-3A85-160443D84B54}"/>
              </a:ext>
            </a:extLst>
          </p:cNvPr>
          <p:cNvSpPr>
            <a:spLocks noGrp="1"/>
          </p:cNvSpPr>
          <p:nvPr>
            <p:ph type="body" idx="1"/>
          </p:nvPr>
        </p:nvSpPr>
        <p:spPr/>
        <p:txBody>
          <a:bodyPr>
            <a:normAutofit lnSpcReduction="10000"/>
          </a:bodyPr>
          <a:lstStyle/>
          <a:p>
            <a:pPr marL="0" indent="0">
              <a:buNone/>
            </a:pPr>
            <a:r>
              <a:rPr lang="ru-RU" sz="2400" b="1" dirty="0">
                <a:effectLst/>
                <a:latin typeface="Times New Roman" panose="02020603050405020304" pitchFamily="18" charset="0"/>
                <a:ea typeface="Calibri" panose="020F0502020204030204" pitchFamily="34" charset="0"/>
              </a:rPr>
              <a:t>метод имитационного моделирования</a:t>
            </a:r>
          </a:p>
          <a:p>
            <a:pPr marL="0" indent="0">
              <a:buNone/>
            </a:pPr>
            <a:endParaRPr lang="ru-RU" sz="2400" b="1" dirty="0">
              <a:effectLst/>
              <a:latin typeface="Times New Roman" panose="02020603050405020304" pitchFamily="18" charset="0"/>
              <a:ea typeface="Calibri" panose="020F0502020204030204" pitchFamily="34" charset="0"/>
            </a:endParaRPr>
          </a:p>
          <a:p>
            <a:pPr algn="just"/>
            <a:r>
              <a:rPr lang="ru-RU" sz="2000" dirty="0">
                <a:effectLst/>
                <a:latin typeface="Times New Roman" panose="02020603050405020304" pitchFamily="18" charset="0"/>
                <a:ea typeface="SimSun" panose="02010600030101010101" pitchFamily="2" charset="-122"/>
                <a:cs typeface="Times New Roman" panose="02020603050405020304" pitchFamily="18" charset="0"/>
              </a:rPr>
              <a:t>Быков, А. С. Оптимизация запасов на основе имитационного моделирования / А. С. Быков // Логистика. – 2004. – № 1. – С. 19-21.</a:t>
            </a:r>
            <a:endParaRPr lang="ru-RU" sz="20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ru-RU" sz="2000" dirty="0">
                <a:effectLst/>
                <a:latin typeface="Times New Roman" panose="02020603050405020304" pitchFamily="18" charset="0"/>
                <a:ea typeface="SimSun" panose="02010600030101010101" pitchFamily="2" charset="-122"/>
                <a:cs typeface="Times New Roman" panose="02020603050405020304" pitchFamily="18" charset="0"/>
              </a:rPr>
              <a:t>Емельянов, </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A</a:t>
            </a:r>
            <a:r>
              <a:rPr lang="ru-RU"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A</a:t>
            </a:r>
            <a:r>
              <a:rPr lang="ru-RU" sz="2000" dirty="0">
                <a:effectLst/>
                <a:latin typeface="Times New Roman" panose="02020603050405020304" pitchFamily="18" charset="0"/>
                <a:ea typeface="SimSun" panose="02010600030101010101" pitchFamily="2" charset="-122"/>
                <a:cs typeface="Times New Roman" panose="02020603050405020304" pitchFamily="18" charset="0"/>
              </a:rPr>
              <a:t>. Имитационное моделирование экономических процессов / А. А. Емельянов, Е. А. Власова, Р. В. Дума. – М.: Финансы и статистика, 2006. – 416 с.</a:t>
            </a:r>
            <a:endParaRPr lang="ru-RU" sz="20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ve-ZA" sz="2000" dirty="0">
                <a:effectLst/>
                <a:latin typeface="Times New Roman" panose="02020603050405020304" pitchFamily="18" charset="0"/>
                <a:ea typeface="SimSun" panose="02010600030101010101" pitchFamily="2" charset="-122"/>
                <a:cs typeface="Times New Roman" panose="02020603050405020304" pitchFamily="18" charset="0"/>
              </a:rPr>
              <a:t>Косоруков, О. А</a:t>
            </a:r>
            <a:r>
              <a:rPr lang="ru-RU"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ve-ZA" sz="2000" dirty="0">
                <a:effectLst/>
                <a:latin typeface="Times New Roman" panose="02020603050405020304" pitchFamily="18" charset="0"/>
                <a:ea typeface="SimSun" panose="02010600030101010101" pitchFamily="2" charset="-122"/>
                <a:cs typeface="Times New Roman" panose="02020603050405020304" pitchFamily="18" charset="0"/>
              </a:rPr>
              <a:t>Имитационное моделирование в стохастической задаче управления запасами </a:t>
            </a:r>
            <a:r>
              <a:rPr lang="ru-RU" sz="2000" dirty="0">
                <a:effectLst/>
                <a:latin typeface="Times New Roman" panose="02020603050405020304" pitchFamily="18" charset="0"/>
                <a:ea typeface="SimSun" panose="02010600030101010101" pitchFamily="2" charset="-122"/>
                <a:cs typeface="Times New Roman" panose="02020603050405020304" pitchFamily="18" charset="0"/>
              </a:rPr>
              <a:t>/ О. А. </a:t>
            </a:r>
            <a:r>
              <a:rPr lang="ve-ZA" sz="2000" dirty="0">
                <a:effectLst/>
                <a:latin typeface="Times New Roman" panose="02020603050405020304" pitchFamily="18" charset="0"/>
                <a:ea typeface="SimSun" panose="02010600030101010101" pitchFamily="2" charset="-122"/>
                <a:cs typeface="Times New Roman" panose="02020603050405020304" pitchFamily="18" charset="0"/>
              </a:rPr>
              <a:t>Косоруков, </a:t>
            </a:r>
            <a:r>
              <a:rPr lang="ru-RU" sz="2000" dirty="0">
                <a:effectLst/>
                <a:latin typeface="Times New Roman" panose="02020603050405020304" pitchFamily="18" charset="0"/>
                <a:ea typeface="SimSun" panose="02010600030101010101" pitchFamily="2" charset="-122"/>
                <a:cs typeface="Times New Roman" panose="02020603050405020304" pitchFamily="18" charset="0"/>
              </a:rPr>
              <a:t>О. А. </a:t>
            </a:r>
            <a:r>
              <a:rPr lang="ve-ZA" sz="2000" dirty="0">
                <a:effectLst/>
                <a:latin typeface="Times New Roman" panose="02020603050405020304" pitchFamily="18" charset="0"/>
                <a:ea typeface="SimSun" panose="02010600030101010101" pitchFamily="2" charset="-122"/>
                <a:cs typeface="Times New Roman" panose="02020603050405020304" pitchFamily="18" charset="0"/>
              </a:rPr>
              <a:t>Свиридова // Экономика, статистика и информатика. Вестник УМО. – 2013. – № 2. – С. 147-149.</a:t>
            </a:r>
            <a:endParaRPr lang="ru-RU" sz="20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ru-RU" sz="2000" dirty="0">
                <a:effectLst/>
                <a:latin typeface="Times New Roman" panose="02020603050405020304" pitchFamily="18" charset="0"/>
                <a:ea typeface="Microsoft Uighur" panose="02000000000000000000" pitchFamily="2" charset="-78"/>
                <a:cs typeface="Microsoft Uighur" panose="02000000000000000000" pitchFamily="2" charset="-78"/>
              </a:rPr>
              <a:t>Косоруков О.А., Максимов Д.А., </a:t>
            </a:r>
            <a:r>
              <a:rPr lang="ru-RU" sz="2000" dirty="0" err="1">
                <a:effectLst/>
                <a:latin typeface="Times New Roman" panose="02020603050405020304" pitchFamily="18" charset="0"/>
                <a:ea typeface="Microsoft Uighur" panose="02000000000000000000" pitchFamily="2" charset="-78"/>
                <a:cs typeface="Microsoft Uighur" panose="02000000000000000000" pitchFamily="2" charset="-78"/>
              </a:rPr>
              <a:t>Шимченко</a:t>
            </a:r>
            <a:r>
              <a:rPr lang="ru-RU" sz="2000" dirty="0">
                <a:effectLst/>
                <a:latin typeface="Times New Roman" panose="02020603050405020304" pitchFamily="18" charset="0"/>
                <a:ea typeface="Microsoft Uighur" panose="02000000000000000000" pitchFamily="2" charset="-78"/>
                <a:cs typeface="Microsoft Uighur" panose="02000000000000000000" pitchFamily="2" charset="-78"/>
              </a:rPr>
              <a:t> Е.Д. Некоторые аспекты моделирования спроса в имитационных моделях управления запасами – Логистика. – 2014, № 12, С. 48-50.</a:t>
            </a:r>
            <a:endParaRPr lang="ru-RU" sz="2000" dirty="0"/>
          </a:p>
        </p:txBody>
      </p:sp>
      <p:sp>
        <p:nvSpPr>
          <p:cNvPr id="4" name="Номер слайда 3">
            <a:extLst>
              <a:ext uri="{FF2B5EF4-FFF2-40B4-BE49-F238E27FC236}">
                <a16:creationId xmlns:a16="http://schemas.microsoft.com/office/drawing/2014/main" xmlns="" id="{E85472DA-A8E8-04BE-50D7-F42659B224C3}"/>
              </a:ext>
            </a:extLst>
          </p:cNvPr>
          <p:cNvSpPr>
            <a:spLocks noGrp="1"/>
          </p:cNvSpPr>
          <p:nvPr>
            <p:ph type="sldNum" sz="quarter" idx="12"/>
          </p:nvPr>
        </p:nvSpPr>
        <p:spPr/>
        <p:txBody>
          <a:bodyPr/>
          <a:lstStyle/>
          <a:p>
            <a:fld id="{06AA7BED-6D88-4813-BE45-CB81AECCD75A}" type="slidenum">
              <a:rPr lang="ru-RU" smtClean="0"/>
              <a:pPr/>
              <a:t>3</a:t>
            </a:fld>
            <a:endParaRPr lang="ru-RU" dirty="0"/>
          </a:p>
        </p:txBody>
      </p:sp>
    </p:spTree>
    <p:extLst>
      <p:ext uri="{BB962C8B-B14F-4D97-AF65-F5344CB8AC3E}">
        <p14:creationId xmlns:p14="http://schemas.microsoft.com/office/powerpoint/2010/main" val="426314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764704"/>
            <a:ext cx="7211144" cy="432048"/>
          </a:xfrm>
        </p:spPr>
        <p:txBody>
          <a:bodyPr>
            <a:normAutofit/>
          </a:bodyPr>
          <a:lstStyle/>
          <a:p>
            <a:pPr marR="0" algn="l" rtl="0"/>
            <a:r>
              <a:rPr lang="ru-RU" sz="2000" b="1" baseline="0" dirty="0">
                <a:latin typeface="Times New Roman" pitchFamily="18" charset="0"/>
                <a:cs typeface="Times New Roman" pitchFamily="18" charset="0"/>
              </a:rPr>
              <a:t>Модель </a:t>
            </a:r>
            <a:r>
              <a:rPr lang="en-US" sz="2000" b="1" baseline="0" dirty="0">
                <a:latin typeface="Times New Roman" pitchFamily="18" charset="0"/>
                <a:cs typeface="Times New Roman" pitchFamily="18" charset="0"/>
              </a:rPr>
              <a:t>6</a:t>
            </a:r>
            <a:r>
              <a:rPr lang="ru-RU" sz="2000" b="1" baseline="0" dirty="0">
                <a:latin typeface="Times New Roman" pitchFamily="18" charset="0"/>
                <a:cs typeface="Times New Roman" pitchFamily="18" charset="0"/>
              </a:rPr>
              <a:t> (Случаи 3.1, 3.2, 3.3)</a:t>
            </a:r>
          </a:p>
        </p:txBody>
      </p:sp>
      <p:sp>
        <p:nvSpPr>
          <p:cNvPr id="3" name="Текст 2"/>
          <p:cNvSpPr>
            <a:spLocks noGrp="1"/>
          </p:cNvSpPr>
          <p:nvPr>
            <p:ph type="body" idx="1"/>
          </p:nvPr>
        </p:nvSpPr>
        <p:spPr>
          <a:xfrm>
            <a:off x="457200" y="1052736"/>
            <a:ext cx="8147248" cy="5073427"/>
          </a:xfrm>
        </p:spPr>
        <p:txBody>
          <a:bodyPr>
            <a:normAutofit/>
          </a:bodyPr>
          <a:lstStyle/>
          <a:p>
            <a:pPr marR="0" lvl="0" rtl="0">
              <a:buNone/>
            </a:pPr>
            <a:r>
              <a:rPr lang="ru-RU" sz="1500" baseline="0" dirty="0">
                <a:latin typeface="Times New Roman"/>
              </a:rPr>
              <a:t> </a:t>
            </a: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baseline="0" dirty="0">
              <a:latin typeface="Times New Roman"/>
            </a:endParaRPr>
          </a:p>
        </p:txBody>
      </p:sp>
      <p:pic>
        <p:nvPicPr>
          <p:cNvPr id="12289" name="Picture 1"/>
          <p:cNvPicPr>
            <a:picLocks noChangeAspect="1" noChangeArrowheads="1"/>
          </p:cNvPicPr>
          <p:nvPr/>
        </p:nvPicPr>
        <p:blipFill>
          <a:blip r:embed="rId2" cstate="print"/>
          <a:srcRect/>
          <a:stretch>
            <a:fillRect/>
          </a:stretch>
        </p:blipFill>
        <p:spPr bwMode="auto">
          <a:xfrm>
            <a:off x="827584" y="1772816"/>
            <a:ext cx="6429286" cy="3312368"/>
          </a:xfrm>
          <a:prstGeom prst="rect">
            <a:avLst/>
          </a:prstGeom>
          <a:noFill/>
          <a:ln w="9525">
            <a:noFill/>
            <a:miter lim="800000"/>
            <a:headEnd/>
            <a:tailEnd/>
          </a:ln>
        </p:spPr>
      </p:pic>
      <p:graphicFrame>
        <p:nvGraphicFramePr>
          <p:cNvPr id="6" name="Схема 5"/>
          <p:cNvGraphicFramePr/>
          <p:nvPr>
            <p:extLst>
              <p:ext uri="{D42A27DB-BD31-4B8C-83A1-F6EECF244321}">
                <p14:modId xmlns:p14="http://schemas.microsoft.com/office/powerpoint/2010/main" val="2287582176"/>
              </p:ext>
            </p:extLst>
          </p:nvPr>
        </p:nvGraphicFramePr>
        <p:xfrm>
          <a:off x="6804248" y="6381328"/>
          <a:ext cx="2088232" cy="29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7499176" cy="360040"/>
          </a:xfrm>
        </p:spPr>
        <p:txBody>
          <a:bodyPr>
            <a:normAutofit/>
          </a:bodyPr>
          <a:lstStyle/>
          <a:p>
            <a:pPr marR="0" algn="l" rtl="0"/>
            <a:r>
              <a:rPr lang="ru-RU" sz="2000" b="1" baseline="0" dirty="0">
                <a:latin typeface="Times New Roman" pitchFamily="18" charset="0"/>
                <a:cs typeface="Times New Roman" pitchFamily="18" charset="0"/>
              </a:rPr>
              <a:t>Модель </a:t>
            </a:r>
            <a:r>
              <a:rPr lang="en-US" sz="2000" b="1" baseline="0" dirty="0">
                <a:latin typeface="Times New Roman" pitchFamily="18" charset="0"/>
                <a:cs typeface="Times New Roman" pitchFamily="18" charset="0"/>
              </a:rPr>
              <a:t>6</a:t>
            </a:r>
            <a:r>
              <a:rPr lang="ru-RU" sz="2000" b="1" baseline="0" dirty="0">
                <a:latin typeface="Times New Roman" pitchFamily="18" charset="0"/>
                <a:cs typeface="Times New Roman" pitchFamily="18" charset="0"/>
              </a:rPr>
              <a:t> (Случай 4)</a:t>
            </a:r>
          </a:p>
        </p:txBody>
      </p:sp>
      <p:sp>
        <p:nvSpPr>
          <p:cNvPr id="3" name="Текст 2"/>
          <p:cNvSpPr>
            <a:spLocks noGrp="1"/>
          </p:cNvSpPr>
          <p:nvPr>
            <p:ph type="body" idx="1"/>
          </p:nvPr>
        </p:nvSpPr>
        <p:spPr>
          <a:xfrm>
            <a:off x="457200" y="1412776"/>
            <a:ext cx="8219256" cy="4968552"/>
          </a:xfrm>
        </p:spPr>
        <p:txBody>
          <a:bodyPr>
            <a:normAutofit/>
          </a:bodyPr>
          <a:lstStyle/>
          <a:p>
            <a:pPr marR="0" lvl="0" rtl="0">
              <a:buNone/>
            </a:pPr>
            <a:endParaRPr lang="ru-RU" sz="1500" baseline="0" dirty="0">
              <a:latin typeface="Times New Roman" pitchFamily="18" charset="0"/>
              <a:cs typeface="Times New Roman" pitchFamily="18" charset="0"/>
            </a:endParaRPr>
          </a:p>
          <a:p>
            <a:pPr marR="0" lvl="0" rtl="0">
              <a:buNone/>
            </a:pPr>
            <a:endParaRPr lang="ru-RU" sz="1500" dirty="0">
              <a:latin typeface="Times New Roman" pitchFamily="18" charset="0"/>
              <a:cs typeface="Times New Roman" pitchFamily="18" charset="0"/>
            </a:endParaRPr>
          </a:p>
          <a:p>
            <a:pPr marR="0" lvl="0" rtl="0">
              <a:buNone/>
            </a:pPr>
            <a:endParaRPr lang="ru-RU" sz="1500" baseline="0" dirty="0">
              <a:latin typeface="Times New Roman" pitchFamily="18" charset="0"/>
              <a:cs typeface="Times New Roman" pitchFamily="18" charset="0"/>
            </a:endParaRPr>
          </a:p>
          <a:p>
            <a:pPr marR="0" lvl="0" rtl="0">
              <a:buNone/>
            </a:pPr>
            <a:endParaRPr lang="ru-RU" sz="1500" dirty="0">
              <a:latin typeface="Times New Roman" pitchFamily="18" charset="0"/>
              <a:cs typeface="Times New Roman" pitchFamily="18" charset="0"/>
            </a:endParaRPr>
          </a:p>
          <a:p>
            <a:pPr marR="0" lvl="0" rtl="0">
              <a:buNone/>
            </a:pPr>
            <a:endParaRPr lang="ru-RU" sz="1500" baseline="0" dirty="0">
              <a:latin typeface="Times New Roman" pitchFamily="18" charset="0"/>
              <a:cs typeface="Times New Roman" pitchFamily="18" charset="0"/>
            </a:endParaRPr>
          </a:p>
          <a:p>
            <a:pPr marR="0" lvl="0" rtl="0">
              <a:buNone/>
            </a:pPr>
            <a:endParaRPr lang="ru-RU" sz="1500" dirty="0">
              <a:latin typeface="Times New Roman" pitchFamily="18" charset="0"/>
              <a:cs typeface="Times New Roman" pitchFamily="18" charset="0"/>
            </a:endParaRPr>
          </a:p>
          <a:p>
            <a:pPr marR="0" lvl="0" rtl="0">
              <a:buNone/>
            </a:pPr>
            <a:endParaRPr lang="ru-RU" sz="1500" baseline="0" dirty="0">
              <a:latin typeface="Times New Roman" pitchFamily="18" charset="0"/>
              <a:cs typeface="Times New Roman" pitchFamily="18" charset="0"/>
            </a:endParaRPr>
          </a:p>
          <a:p>
            <a:pPr marR="0" lvl="0" rtl="0">
              <a:buNone/>
            </a:pPr>
            <a:endParaRPr lang="ru-RU" sz="1500" dirty="0">
              <a:latin typeface="Times New Roman" pitchFamily="18" charset="0"/>
              <a:cs typeface="Times New Roman" pitchFamily="18" charset="0"/>
            </a:endParaRPr>
          </a:p>
          <a:p>
            <a:pPr marR="0" lvl="0" rtl="0">
              <a:buNone/>
            </a:pPr>
            <a:endParaRPr lang="ru-RU" sz="1500" baseline="0" dirty="0">
              <a:latin typeface="Times New Roman" pitchFamily="18" charset="0"/>
              <a:cs typeface="Times New Roman" pitchFamily="18" charset="0"/>
            </a:endParaRPr>
          </a:p>
          <a:p>
            <a:pPr marR="0" lvl="0" rtl="0">
              <a:buNone/>
            </a:pPr>
            <a:endParaRPr lang="ru-RU" sz="1500" dirty="0">
              <a:latin typeface="Times New Roman" pitchFamily="18" charset="0"/>
              <a:cs typeface="Times New Roman" pitchFamily="18" charset="0"/>
            </a:endParaRPr>
          </a:p>
          <a:p>
            <a:pPr marR="0" lvl="0" rtl="0">
              <a:buNone/>
            </a:pPr>
            <a:endParaRPr lang="ru-RU" sz="1500" baseline="0" dirty="0">
              <a:latin typeface="Times New Roman" pitchFamily="18" charset="0"/>
              <a:cs typeface="Times New Roman" pitchFamily="18" charset="0"/>
            </a:endParaRPr>
          </a:p>
          <a:p>
            <a:pPr marR="0" lvl="0" rtl="0">
              <a:buNone/>
            </a:pPr>
            <a:endParaRPr lang="ru-RU" sz="1500" dirty="0">
              <a:latin typeface="Times New Roman" pitchFamily="18" charset="0"/>
              <a:cs typeface="Times New Roman" pitchFamily="18" charset="0"/>
            </a:endParaRPr>
          </a:p>
          <a:p>
            <a:pPr marR="0" lvl="0" rtl="0">
              <a:buNone/>
            </a:pPr>
            <a:r>
              <a:rPr lang="ru-RU" sz="1500" baseline="0" dirty="0">
                <a:latin typeface="Times New Roman" pitchFamily="18" charset="0"/>
                <a:cs typeface="Times New Roman" pitchFamily="18" charset="0"/>
              </a:rPr>
              <a:t>    </a:t>
            </a:r>
          </a:p>
          <a:p>
            <a:pPr marR="0" lvl="0" rtl="0">
              <a:buNone/>
            </a:pPr>
            <a:r>
              <a:rPr lang="ru-RU" sz="1500" baseline="0" dirty="0">
                <a:latin typeface="Times New Roman" pitchFamily="18" charset="0"/>
                <a:cs typeface="Times New Roman" pitchFamily="18" charset="0"/>
              </a:rPr>
              <a:t> Итоговое решение модели </a:t>
            </a:r>
            <a:r>
              <a:rPr lang="en-US" sz="1500" baseline="0" dirty="0">
                <a:latin typeface="Times New Roman" pitchFamily="18" charset="0"/>
                <a:cs typeface="Times New Roman" pitchFamily="18" charset="0"/>
              </a:rPr>
              <a:t>6</a:t>
            </a:r>
            <a:r>
              <a:rPr lang="ru-RU" sz="1500" baseline="0" dirty="0">
                <a:latin typeface="Times New Roman" pitchFamily="18" charset="0"/>
                <a:cs typeface="Times New Roman" pitchFamily="18" charset="0"/>
              </a:rPr>
              <a:t>:</a:t>
            </a:r>
          </a:p>
          <a:p>
            <a:pPr marR="0" lvl="0" rtl="0">
              <a:buNone/>
            </a:pPr>
            <a:endParaRPr lang="ru-RU" sz="1500" baseline="0" dirty="0">
              <a:latin typeface="Times New Roman" pitchFamily="18" charset="0"/>
              <a:cs typeface="Times New Roman" pitchFamily="18" charset="0"/>
            </a:endParaRPr>
          </a:p>
          <a:p>
            <a:pPr marR="0" lvl="0" rtl="0">
              <a:buNone/>
            </a:pPr>
            <a:r>
              <a:rPr lang="ru-RU" sz="1500" baseline="0" dirty="0">
                <a:latin typeface="Times New Roman" pitchFamily="18" charset="0"/>
                <a:cs typeface="Times New Roman" pitchFamily="18" charset="0"/>
              </a:rPr>
              <a:t>Значение оптимальной точки будет соответственно выбираться из множества </a:t>
            </a:r>
          </a:p>
          <a:p>
            <a:pPr marR="0" lvl="1" rtl="0">
              <a:buNone/>
            </a:pPr>
            <a:endParaRPr lang="ru-RU" sz="1500" baseline="0" dirty="0">
              <a:latin typeface="Times New Roman" pitchFamily="18" charset="0"/>
              <a:cs typeface="Times New Roman" pitchFamily="18" charset="0"/>
            </a:endParaRPr>
          </a:p>
        </p:txBody>
      </p:sp>
      <p:pic>
        <p:nvPicPr>
          <p:cNvPr id="11265" name="Picture 1"/>
          <p:cNvPicPr>
            <a:picLocks noChangeAspect="1" noChangeArrowheads="1"/>
          </p:cNvPicPr>
          <p:nvPr/>
        </p:nvPicPr>
        <p:blipFill>
          <a:blip r:embed="rId2" cstate="print"/>
          <a:srcRect/>
          <a:stretch>
            <a:fillRect/>
          </a:stretch>
        </p:blipFill>
        <p:spPr bwMode="auto">
          <a:xfrm>
            <a:off x="1403648" y="1052736"/>
            <a:ext cx="5832648" cy="2655515"/>
          </a:xfrm>
          <a:prstGeom prst="rect">
            <a:avLst/>
          </a:prstGeom>
          <a:noFill/>
          <a:ln w="9525">
            <a:noFill/>
            <a:miter lim="800000"/>
            <a:headEnd/>
            <a:tailEnd/>
          </a:ln>
        </p:spPr>
      </p:pic>
      <p:sp>
        <p:nvSpPr>
          <p:cNvPr id="112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126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55776" y="3789039"/>
            <a:ext cx="3240360" cy="600067"/>
          </a:xfrm>
          <a:prstGeom prst="rect">
            <a:avLst/>
          </a:prstGeom>
          <a:noFill/>
        </p:spPr>
      </p:pic>
      <p:pic>
        <p:nvPicPr>
          <p:cNvPr id="11268" name="Picture 4"/>
          <p:cNvPicPr>
            <a:picLocks noChangeAspect="1" noChangeArrowheads="1"/>
          </p:cNvPicPr>
          <p:nvPr/>
        </p:nvPicPr>
        <p:blipFill>
          <a:blip r:embed="rId4" cstate="print"/>
          <a:srcRect/>
          <a:stretch>
            <a:fillRect/>
          </a:stretch>
        </p:blipFill>
        <p:spPr bwMode="auto">
          <a:xfrm>
            <a:off x="1763688" y="4437112"/>
            <a:ext cx="4849019" cy="504056"/>
          </a:xfrm>
          <a:prstGeom prst="rect">
            <a:avLst/>
          </a:prstGeom>
          <a:noFill/>
          <a:ln w="9525">
            <a:noFill/>
            <a:miter lim="800000"/>
            <a:headEnd/>
            <a:tailEnd/>
          </a:ln>
        </p:spPr>
      </p:pic>
      <p:sp>
        <p:nvSpPr>
          <p:cNvPr id="112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126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31840" y="5013176"/>
            <a:ext cx="4320480" cy="420578"/>
          </a:xfrm>
          <a:prstGeom prst="rect">
            <a:avLst/>
          </a:prstGeom>
          <a:noFill/>
        </p:spPr>
      </p:pic>
      <p:sp>
        <p:nvSpPr>
          <p:cNvPr id="11271" name="Rectangle 7"/>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127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1127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55776" y="5877272"/>
            <a:ext cx="3096343" cy="310930"/>
          </a:xfrm>
          <a:prstGeom prst="rect">
            <a:avLst/>
          </a:prstGeom>
          <a:noFill/>
        </p:spPr>
      </p:pic>
      <p:graphicFrame>
        <p:nvGraphicFramePr>
          <p:cNvPr id="14" name="Схема 13"/>
          <p:cNvGraphicFramePr/>
          <p:nvPr>
            <p:extLst>
              <p:ext uri="{D42A27DB-BD31-4B8C-83A1-F6EECF244321}">
                <p14:modId xmlns:p14="http://schemas.microsoft.com/office/powerpoint/2010/main" val="965892875"/>
              </p:ext>
            </p:extLst>
          </p:nvPr>
        </p:nvGraphicFramePr>
        <p:xfrm>
          <a:off x="6804248" y="6381328"/>
          <a:ext cx="2088232" cy="2931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7885384" cy="901402"/>
          </a:xfrm>
        </p:spPr>
        <p:txBody>
          <a:bodyPr>
            <a:noAutofit/>
          </a:bodyPr>
          <a:lstStyle/>
          <a:p>
            <a:r>
              <a:rPr lang="ru-RU" sz="2000" b="1" dirty="0">
                <a:latin typeface="Times New Roman" pitchFamily="18" charset="0"/>
                <a:cs typeface="Times New Roman" pitchFamily="18" charset="0"/>
              </a:rPr>
              <a:t>Модель 7 оптимизации объема поставки с учетом дополнительных издержек хранения и рисков потери клиентов для товаров длительного срока хранения</a:t>
            </a:r>
          </a:p>
        </p:txBody>
      </p:sp>
      <p:sp>
        <p:nvSpPr>
          <p:cNvPr id="3" name="Содержимое 2"/>
          <p:cNvSpPr>
            <a:spLocks noGrp="1"/>
          </p:cNvSpPr>
          <p:nvPr>
            <p:ph idx="1"/>
          </p:nvPr>
        </p:nvSpPr>
        <p:spPr>
          <a:xfrm>
            <a:off x="457200" y="1412776"/>
            <a:ext cx="8219256" cy="4713387"/>
          </a:xfrm>
        </p:spPr>
        <p:txBody>
          <a:bodyPr>
            <a:normAutofit/>
          </a:bodyPr>
          <a:lstStyle/>
          <a:p>
            <a:pPr>
              <a:spcBef>
                <a:spcPct val="0"/>
              </a:spcBef>
              <a:buNone/>
            </a:pPr>
            <a:endParaRPr lang="en-US" sz="1800" b="1" dirty="0">
              <a:latin typeface="Times New Roman" pitchFamily="18" charset="0"/>
              <a:ea typeface="+mj-ea"/>
              <a:cs typeface="Times New Roman" pitchFamily="18" charset="0"/>
            </a:endParaRPr>
          </a:p>
          <a:p>
            <a:pPr>
              <a:spcBef>
                <a:spcPct val="0"/>
              </a:spcBef>
              <a:buNone/>
            </a:pPr>
            <a:endParaRPr lang="en-US" sz="1800" b="1" dirty="0">
              <a:latin typeface="Times New Roman" pitchFamily="18" charset="0"/>
              <a:ea typeface="+mj-ea"/>
              <a:cs typeface="Times New Roman" pitchFamily="18" charset="0"/>
            </a:endParaRPr>
          </a:p>
          <a:p>
            <a:pPr>
              <a:spcBef>
                <a:spcPct val="0"/>
              </a:spcBef>
              <a:buNone/>
            </a:pPr>
            <a:endParaRPr lang="en-US" sz="1800" b="1" dirty="0">
              <a:latin typeface="Times New Roman" pitchFamily="18" charset="0"/>
              <a:ea typeface="+mj-ea"/>
              <a:cs typeface="Times New Roman" pitchFamily="18" charset="0"/>
            </a:endParaRPr>
          </a:p>
          <a:p>
            <a:pPr algn="just">
              <a:buNone/>
            </a:pPr>
            <a:endParaRPr lang="ru-RU" sz="1500" i="1" dirty="0">
              <a:latin typeface="Times New Roman" pitchFamily="18" charset="0"/>
              <a:cs typeface="Times New Roman" pitchFamily="18" charset="0"/>
            </a:endParaRPr>
          </a:p>
          <a:p>
            <a:pPr algn="just">
              <a:buNone/>
            </a:pPr>
            <a:endParaRPr lang="ru-RU" sz="1500" i="1" dirty="0">
              <a:latin typeface="Times New Roman" pitchFamily="18" charset="0"/>
              <a:cs typeface="Times New Roman" pitchFamily="18" charset="0"/>
            </a:endParaRPr>
          </a:p>
          <a:p>
            <a:pPr algn="just">
              <a:buNone/>
            </a:pPr>
            <a:endParaRPr lang="ru-RU" sz="1500" i="1" dirty="0">
              <a:latin typeface="Times New Roman" pitchFamily="18" charset="0"/>
              <a:cs typeface="Times New Roman" pitchFamily="18" charset="0"/>
            </a:endParaRPr>
          </a:p>
          <a:p>
            <a:pPr algn="just">
              <a:buNone/>
            </a:pPr>
            <a:r>
              <a:rPr lang="en-US" sz="1500" i="1" dirty="0">
                <a:latin typeface="Times New Roman" pitchFamily="18" charset="0"/>
                <a:cs typeface="Times New Roman" pitchFamily="18" charset="0"/>
              </a:rPr>
              <a:t>XM</a:t>
            </a:r>
            <a:r>
              <a:rPr lang="ru-RU" sz="1500" dirty="0">
                <a:latin typeface="Times New Roman" pitchFamily="18" charset="0"/>
                <a:cs typeface="Times New Roman" pitchFamily="18" charset="0"/>
              </a:rPr>
              <a:t> - максимально возможный объем спроса в рассматриваемый период,</a:t>
            </a:r>
          </a:p>
          <a:p>
            <a:pPr algn="just">
              <a:buNone/>
            </a:pPr>
            <a:r>
              <a:rPr lang="ve-ZA" sz="1500" i="1" dirty="0">
                <a:latin typeface="Times New Roman" pitchFamily="18" charset="0"/>
                <a:cs typeface="Times New Roman" pitchFamily="18" charset="0"/>
              </a:rPr>
              <a:t>v</a:t>
            </a:r>
            <a:r>
              <a:rPr lang="ve-ZA" sz="1500" dirty="0">
                <a:latin typeface="Times New Roman" pitchFamily="18" charset="0"/>
                <a:cs typeface="Times New Roman" pitchFamily="18" charset="0"/>
              </a:rPr>
              <a:t> </a:t>
            </a:r>
            <a:r>
              <a:rPr lang="ru-RU" sz="1500" dirty="0">
                <a:latin typeface="Times New Roman" pitchFamily="18" charset="0"/>
                <a:cs typeface="Times New Roman" pitchFamily="18" charset="0"/>
              </a:rPr>
              <a:t>- </a:t>
            </a:r>
            <a:r>
              <a:rPr lang="ve-ZA" sz="1500" dirty="0">
                <a:latin typeface="Times New Roman" pitchFamily="18" charset="0"/>
                <a:cs typeface="Times New Roman" pitchFamily="18" charset="0"/>
              </a:rPr>
              <a:t>прибыль от реализации единицы товара</a:t>
            </a:r>
            <a:r>
              <a:rPr lang="ru-RU" sz="1500" dirty="0">
                <a:latin typeface="Times New Roman" pitchFamily="18" charset="0"/>
                <a:cs typeface="Times New Roman" pitchFamily="18" charset="0"/>
              </a:rPr>
              <a:t>, </a:t>
            </a:r>
          </a:p>
          <a:p>
            <a:pPr algn="just">
              <a:buNone/>
            </a:pPr>
            <a:r>
              <a:rPr lang="ve-ZA" sz="1500" i="1" dirty="0">
                <a:latin typeface="Times New Roman" pitchFamily="18" charset="0"/>
                <a:cs typeface="Times New Roman" pitchFamily="18" charset="0"/>
              </a:rPr>
              <a:t>h</a:t>
            </a:r>
            <a:r>
              <a:rPr lang="ru-RU" sz="1500" dirty="0">
                <a:latin typeface="Times New Roman" pitchFamily="18" charset="0"/>
                <a:cs typeface="Times New Roman" pitchFamily="18" charset="0"/>
              </a:rPr>
              <a:t> </a:t>
            </a:r>
            <a:r>
              <a:rPr lang="en-US" sz="1500" dirty="0">
                <a:latin typeface="Times New Roman" pitchFamily="18" charset="0"/>
                <a:cs typeface="Times New Roman" pitchFamily="18" charset="0"/>
              </a:rPr>
              <a:t>- </a:t>
            </a:r>
            <a:r>
              <a:rPr lang="ru-RU" sz="1500" dirty="0">
                <a:latin typeface="Times New Roman" pitchFamily="18" charset="0"/>
                <a:cs typeface="Times New Roman" pitchFamily="18" charset="0"/>
              </a:rPr>
              <a:t>издержки хранения единицы товара, </a:t>
            </a:r>
          </a:p>
          <a:p>
            <a:pPr algn="just">
              <a:buNone/>
            </a:pPr>
            <a:r>
              <a:rPr lang="en-US" sz="1500" i="1" dirty="0">
                <a:latin typeface="Times New Roman" pitchFamily="18" charset="0"/>
                <a:cs typeface="Times New Roman" pitchFamily="18" charset="0"/>
              </a:rPr>
              <a:t>w</a:t>
            </a:r>
            <a:r>
              <a:rPr lang="ru-RU" sz="1500" dirty="0">
                <a:latin typeface="Times New Roman" pitchFamily="18" charset="0"/>
                <a:cs typeface="Times New Roman" pitchFamily="18" charset="0"/>
              </a:rPr>
              <a:t> - усредненные финансовые потери компании в случае потери клиента, обусловленные неудовлетворением спроса в единичном объеме,</a:t>
            </a:r>
          </a:p>
          <a:p>
            <a:pPr algn="just">
              <a:buNone/>
            </a:pPr>
            <a:r>
              <a:rPr lang="en-US" sz="1500" i="1" dirty="0">
                <a:latin typeface="Times New Roman" pitchFamily="18" charset="0"/>
                <a:cs typeface="Times New Roman" pitchFamily="18" charset="0"/>
              </a:rPr>
              <a:t>f(x)</a:t>
            </a:r>
            <a:r>
              <a:rPr lang="ru-RU" sz="1500" dirty="0">
                <a:latin typeface="Times New Roman" pitchFamily="18" charset="0"/>
                <a:cs typeface="Times New Roman" pitchFamily="18" charset="0"/>
              </a:rPr>
              <a:t> - плотностью распределения вероятностей случайной величины спроса в рассматриваемом периоде.</a:t>
            </a:r>
          </a:p>
          <a:p>
            <a:pPr indent="342900" algn="just">
              <a:buNone/>
            </a:pPr>
            <a:endParaRPr lang="en-US" sz="1500" dirty="0">
              <a:latin typeface="Times New Roman" pitchFamily="18" charset="0"/>
              <a:cs typeface="Times New Roman" pitchFamily="18" charset="0"/>
            </a:endParaRPr>
          </a:p>
          <a:p>
            <a:pPr indent="342900" algn="just">
              <a:buNone/>
            </a:pPr>
            <a:r>
              <a:rPr lang="ru-RU" sz="1500" dirty="0">
                <a:latin typeface="Times New Roman" pitchFamily="18" charset="0"/>
                <a:cs typeface="Times New Roman" pitchFamily="18" charset="0"/>
              </a:rPr>
              <a:t>В работе представлено аналитическое решение данной задачи для случая треугольного распределения случайных отклонений фактического спроса от ожидаемого.</a:t>
            </a:r>
            <a:endParaRPr lang="ru-RU" sz="1500" b="1" dirty="0">
              <a:latin typeface="Times New Roman" pitchFamily="18" charset="0"/>
              <a:ea typeface="+mj-ea"/>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100714094"/>
              </p:ext>
            </p:extLst>
          </p:nvPr>
        </p:nvGraphicFramePr>
        <p:xfrm>
          <a:off x="6804248" y="6453336"/>
          <a:ext cx="2088232"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57345"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99592" y="2060848"/>
            <a:ext cx="7860549" cy="1008112"/>
          </a:xfrm>
          <a:prstGeom prst="rect">
            <a:avLst/>
          </a:prstGeom>
          <a:noFill/>
        </p:spPr>
      </p:pic>
      <p:sp>
        <p:nvSpPr>
          <p:cNvPr id="57347" name="Rectangle 3"/>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7885384" cy="397346"/>
          </a:xfrm>
        </p:spPr>
        <p:txBody>
          <a:bodyPr>
            <a:noAutofit/>
          </a:bodyPr>
          <a:lstStyle/>
          <a:p>
            <a:r>
              <a:rPr lang="ru-RU" sz="2000" b="1" dirty="0">
                <a:latin typeface="Times New Roman" pitchFamily="18" charset="0"/>
                <a:cs typeface="Times New Roman" pitchFamily="18" charset="0"/>
              </a:rPr>
              <a:t>Модель 7 Аналитическое решение (треугольное распределение)</a:t>
            </a:r>
          </a:p>
        </p:txBody>
      </p:sp>
      <p:sp>
        <p:nvSpPr>
          <p:cNvPr id="3" name="Содержимое 2"/>
          <p:cNvSpPr>
            <a:spLocks noGrp="1"/>
          </p:cNvSpPr>
          <p:nvPr>
            <p:ph idx="1"/>
          </p:nvPr>
        </p:nvSpPr>
        <p:spPr>
          <a:xfrm>
            <a:off x="457200" y="1469554"/>
            <a:ext cx="8219256" cy="4983774"/>
          </a:xfrm>
        </p:spPr>
        <p:txBody>
          <a:bodyPr>
            <a:normAutofit lnSpcReduction="10000"/>
          </a:bodyPr>
          <a:lstStyle/>
          <a:p>
            <a:pPr>
              <a:spcBef>
                <a:spcPct val="0"/>
              </a:spcBef>
              <a:buNone/>
            </a:pPr>
            <a:endParaRPr lang="en-US" sz="1800" b="1" dirty="0">
              <a:latin typeface="Times New Roman" pitchFamily="18" charset="0"/>
              <a:ea typeface="+mj-ea"/>
              <a:cs typeface="Times New Roman" pitchFamily="18" charset="0"/>
            </a:endParaRPr>
          </a:p>
          <a:p>
            <a:pPr>
              <a:spcBef>
                <a:spcPct val="0"/>
              </a:spcBef>
              <a:buNone/>
            </a:pPr>
            <a:endParaRPr lang="en-US" sz="1800" b="1" dirty="0">
              <a:latin typeface="Times New Roman" pitchFamily="18" charset="0"/>
              <a:ea typeface="+mj-ea"/>
              <a:cs typeface="Times New Roman" pitchFamily="18" charset="0"/>
            </a:endParaRPr>
          </a:p>
          <a:p>
            <a:pPr>
              <a:spcBef>
                <a:spcPct val="0"/>
              </a:spcBef>
              <a:buNone/>
            </a:pPr>
            <a:endParaRPr lang="en-US" sz="1800" b="1" dirty="0">
              <a:latin typeface="Times New Roman" pitchFamily="18" charset="0"/>
              <a:ea typeface="+mj-ea"/>
              <a:cs typeface="Times New Roman" pitchFamily="18" charset="0"/>
            </a:endParaRPr>
          </a:p>
          <a:p>
            <a:pPr algn="just">
              <a:buNone/>
            </a:pPr>
            <a:endParaRPr lang="ru-RU" sz="1500" i="1" dirty="0">
              <a:latin typeface="Times New Roman" pitchFamily="18" charset="0"/>
              <a:cs typeface="Times New Roman" pitchFamily="18" charset="0"/>
            </a:endParaRPr>
          </a:p>
          <a:p>
            <a:pPr algn="just">
              <a:buNone/>
            </a:pPr>
            <a:endParaRPr lang="ru-RU" sz="1500" i="1" dirty="0">
              <a:latin typeface="Times New Roman" pitchFamily="18" charset="0"/>
              <a:cs typeface="Times New Roman" pitchFamily="18" charset="0"/>
            </a:endParaRPr>
          </a:p>
          <a:p>
            <a:pPr algn="just">
              <a:buNone/>
            </a:pPr>
            <a:endParaRPr lang="ru-RU" sz="1500" i="1" dirty="0">
              <a:latin typeface="Times New Roman" pitchFamily="18" charset="0"/>
              <a:cs typeface="Times New Roman" pitchFamily="18" charset="0"/>
            </a:endParaRPr>
          </a:p>
          <a:p>
            <a:pPr algn="just">
              <a:buNone/>
            </a:pPr>
            <a:endParaRPr lang="ru-RU" sz="1500" i="1" dirty="0">
              <a:latin typeface="Times New Roman" pitchFamily="18" charset="0"/>
              <a:cs typeface="Times New Roman" pitchFamily="18" charset="0"/>
            </a:endParaRPr>
          </a:p>
          <a:p>
            <a:pPr algn="just">
              <a:buNone/>
            </a:pPr>
            <a:endParaRPr lang="ru-RU" sz="1500" i="1" dirty="0">
              <a:latin typeface="Times New Roman" pitchFamily="18" charset="0"/>
              <a:cs typeface="Times New Roman" pitchFamily="18" charset="0"/>
            </a:endParaRPr>
          </a:p>
          <a:p>
            <a:pPr algn="just">
              <a:buNone/>
            </a:pPr>
            <a:endParaRPr lang="ru-RU" sz="1500" dirty="0">
              <a:latin typeface="Times New Roman" pitchFamily="18" charset="0"/>
              <a:cs typeface="Times New Roman" pitchFamily="18" charset="0"/>
            </a:endParaRPr>
          </a:p>
          <a:p>
            <a:pPr algn="just">
              <a:buNone/>
            </a:pPr>
            <a:r>
              <a:rPr lang="ve-ZA" sz="2200" i="1" dirty="0">
                <a:latin typeface="Times New Roman" pitchFamily="18" charset="0"/>
                <a:cs typeface="Times New Roman" pitchFamily="18" charset="0"/>
              </a:rPr>
              <a:t>v</a:t>
            </a:r>
            <a:r>
              <a:rPr lang="ve-ZA" sz="2200" dirty="0">
                <a:latin typeface="Times New Roman" pitchFamily="18" charset="0"/>
                <a:cs typeface="Times New Roman" pitchFamily="18" charset="0"/>
              </a:rPr>
              <a:t> </a:t>
            </a:r>
            <a:r>
              <a:rPr lang="ru-RU" sz="2200" dirty="0">
                <a:latin typeface="Times New Roman" pitchFamily="18" charset="0"/>
                <a:cs typeface="Times New Roman" pitchFamily="18" charset="0"/>
              </a:rPr>
              <a:t>- </a:t>
            </a:r>
            <a:r>
              <a:rPr lang="ve-ZA" sz="2200" dirty="0">
                <a:latin typeface="Times New Roman" pitchFamily="18" charset="0"/>
                <a:cs typeface="Times New Roman" pitchFamily="18" charset="0"/>
              </a:rPr>
              <a:t>прибыль от реализации единицы товара</a:t>
            </a:r>
            <a:r>
              <a:rPr lang="ru-RU" sz="2200" dirty="0">
                <a:latin typeface="Times New Roman" pitchFamily="18" charset="0"/>
                <a:cs typeface="Times New Roman" pitchFamily="18" charset="0"/>
              </a:rPr>
              <a:t>, </a:t>
            </a:r>
          </a:p>
          <a:p>
            <a:pPr algn="just">
              <a:buNone/>
            </a:pPr>
            <a:r>
              <a:rPr lang="ve-ZA" sz="2200" i="1" dirty="0">
                <a:latin typeface="Times New Roman" pitchFamily="18" charset="0"/>
                <a:cs typeface="Times New Roman" pitchFamily="18" charset="0"/>
              </a:rPr>
              <a:t>h</a:t>
            </a:r>
            <a:r>
              <a:rPr lang="ru-RU"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ru-RU" sz="2200" dirty="0">
                <a:latin typeface="Times New Roman" pitchFamily="18" charset="0"/>
                <a:cs typeface="Times New Roman" pitchFamily="18" charset="0"/>
              </a:rPr>
              <a:t>издержки хранения единицы товара, </a:t>
            </a:r>
          </a:p>
          <a:p>
            <a:pPr algn="just">
              <a:buNone/>
            </a:pPr>
            <a:r>
              <a:rPr lang="en-US" sz="2200" i="1" dirty="0">
                <a:latin typeface="Times New Roman" pitchFamily="18" charset="0"/>
                <a:cs typeface="Times New Roman" pitchFamily="18" charset="0"/>
              </a:rPr>
              <a:t>w</a:t>
            </a:r>
            <a:r>
              <a:rPr lang="ru-RU" sz="2200" dirty="0">
                <a:latin typeface="Times New Roman" pitchFamily="18" charset="0"/>
                <a:cs typeface="Times New Roman" pitchFamily="18" charset="0"/>
              </a:rPr>
              <a:t> - усредненные финансовые потери компании в случае потери клиента, обусловленные неудовлетворением спроса в единичном объеме,</a:t>
            </a:r>
          </a:p>
          <a:p>
            <a:pPr algn="just">
              <a:buNone/>
            </a:pPr>
            <a:r>
              <a:rPr lang="en-US" sz="2200" i="1" dirty="0">
                <a:latin typeface="Times New Roman" pitchFamily="18" charset="0"/>
                <a:cs typeface="Times New Roman" pitchFamily="18" charset="0"/>
              </a:rPr>
              <a:t>f(x)</a:t>
            </a:r>
            <a:r>
              <a:rPr lang="ru-RU" sz="2200" dirty="0">
                <a:latin typeface="Times New Roman" pitchFamily="18" charset="0"/>
                <a:cs typeface="Times New Roman" pitchFamily="18" charset="0"/>
              </a:rPr>
              <a:t> - плотностью распределения вероятностей случайной величины спроса в рассматриваемом периоде.</a:t>
            </a:r>
          </a:p>
        </p:txBody>
      </p:sp>
      <p:graphicFrame>
        <p:nvGraphicFramePr>
          <p:cNvPr id="8" name="Схема 7"/>
          <p:cNvGraphicFramePr/>
          <p:nvPr>
            <p:extLst>
              <p:ext uri="{D42A27DB-BD31-4B8C-83A1-F6EECF244321}">
                <p14:modId xmlns:p14="http://schemas.microsoft.com/office/powerpoint/2010/main" val="204544296"/>
              </p:ext>
            </p:extLst>
          </p:nvPr>
        </p:nvGraphicFramePr>
        <p:xfrm>
          <a:off x="6804248" y="6453336"/>
          <a:ext cx="2088232"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7347" name="Rectangle 3"/>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Рисунок 4">
            <a:extLst>
              <a:ext uri="{FF2B5EF4-FFF2-40B4-BE49-F238E27FC236}">
                <a16:creationId xmlns:a16="http://schemas.microsoft.com/office/drawing/2014/main" xmlns="" id="{650DA3B6-B0C9-FFA0-FA20-49C6950ED9DD}"/>
              </a:ext>
            </a:extLst>
          </p:cNvPr>
          <p:cNvPicPr>
            <a:picLocks noChangeAspect="1"/>
          </p:cNvPicPr>
          <p:nvPr/>
        </p:nvPicPr>
        <p:blipFill rotWithShape="1">
          <a:blip r:embed="rId7"/>
          <a:srcRect l="8264" t="35993" r="27162" b="40196"/>
          <a:stretch/>
        </p:blipFill>
        <p:spPr>
          <a:xfrm>
            <a:off x="1198533" y="1409764"/>
            <a:ext cx="6613827" cy="1371157"/>
          </a:xfrm>
          <a:prstGeom prst="rect">
            <a:avLst/>
          </a:prstGeom>
        </p:spPr>
      </p:pic>
      <p:pic>
        <p:nvPicPr>
          <p:cNvPr id="7" name="Рисунок 6">
            <a:extLst>
              <a:ext uri="{FF2B5EF4-FFF2-40B4-BE49-F238E27FC236}">
                <a16:creationId xmlns:a16="http://schemas.microsoft.com/office/drawing/2014/main" xmlns="" id="{56B5051E-6AC9-49B4-A5C1-C113F9CB1B35}"/>
              </a:ext>
            </a:extLst>
          </p:cNvPr>
          <p:cNvPicPr>
            <a:picLocks noChangeAspect="1"/>
          </p:cNvPicPr>
          <p:nvPr/>
        </p:nvPicPr>
        <p:blipFill rotWithShape="1">
          <a:blip r:embed="rId8"/>
          <a:srcRect l="20863" t="57003" r="35825" b="21987"/>
          <a:stretch/>
        </p:blipFill>
        <p:spPr>
          <a:xfrm>
            <a:off x="2411760" y="2780920"/>
            <a:ext cx="4176464" cy="1139036"/>
          </a:xfrm>
          <a:prstGeom prst="rect">
            <a:avLst/>
          </a:prstGeom>
        </p:spPr>
      </p:pic>
    </p:spTree>
    <p:extLst>
      <p:ext uri="{BB962C8B-B14F-4D97-AF65-F5344CB8AC3E}">
        <p14:creationId xmlns:p14="http://schemas.microsoft.com/office/powerpoint/2010/main" val="1003188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16990"/>
            <a:ext cx="7885384" cy="457198"/>
          </a:xfrm>
        </p:spPr>
        <p:txBody>
          <a:bodyPr>
            <a:noAutofit/>
          </a:bodyPr>
          <a:lstStyle/>
          <a:p>
            <a:r>
              <a:rPr lang="ru-RU" sz="2000" b="1" dirty="0">
                <a:latin typeface="Times New Roman" pitchFamily="18" charset="0"/>
                <a:cs typeface="Times New Roman" pitchFamily="18" charset="0"/>
              </a:rPr>
              <a:t>Модель 7а Аналитическое решение (нормальное распределение)</a:t>
            </a:r>
          </a:p>
        </p:txBody>
      </p:sp>
      <p:sp>
        <p:nvSpPr>
          <p:cNvPr id="3" name="Содержимое 2"/>
          <p:cNvSpPr>
            <a:spLocks noGrp="1"/>
          </p:cNvSpPr>
          <p:nvPr>
            <p:ph idx="1"/>
          </p:nvPr>
        </p:nvSpPr>
        <p:spPr>
          <a:xfrm>
            <a:off x="457200" y="1469554"/>
            <a:ext cx="8219256" cy="4983774"/>
          </a:xfrm>
        </p:spPr>
        <p:txBody>
          <a:bodyPr>
            <a:normAutofit lnSpcReduction="10000"/>
          </a:bodyPr>
          <a:lstStyle/>
          <a:p>
            <a:pPr>
              <a:spcBef>
                <a:spcPct val="0"/>
              </a:spcBef>
              <a:buNone/>
            </a:pPr>
            <a:endParaRPr lang="en-US" sz="1800" b="1" dirty="0">
              <a:latin typeface="Times New Roman" pitchFamily="18" charset="0"/>
              <a:ea typeface="+mj-ea"/>
              <a:cs typeface="Times New Roman" pitchFamily="18" charset="0"/>
            </a:endParaRPr>
          </a:p>
          <a:p>
            <a:pPr>
              <a:spcBef>
                <a:spcPct val="0"/>
              </a:spcBef>
              <a:buNone/>
            </a:pPr>
            <a:endParaRPr lang="en-US" sz="1800" b="1" dirty="0">
              <a:latin typeface="Times New Roman" pitchFamily="18" charset="0"/>
              <a:ea typeface="+mj-ea"/>
              <a:cs typeface="Times New Roman" pitchFamily="18" charset="0"/>
            </a:endParaRPr>
          </a:p>
          <a:p>
            <a:pPr>
              <a:spcBef>
                <a:spcPct val="0"/>
              </a:spcBef>
              <a:buNone/>
            </a:pPr>
            <a:endParaRPr lang="en-US" sz="1800" b="1" dirty="0">
              <a:latin typeface="Times New Roman" pitchFamily="18" charset="0"/>
              <a:ea typeface="+mj-ea"/>
              <a:cs typeface="Times New Roman" pitchFamily="18" charset="0"/>
            </a:endParaRPr>
          </a:p>
          <a:p>
            <a:pPr algn="just">
              <a:buNone/>
            </a:pPr>
            <a:endParaRPr lang="ru-RU" sz="1500" i="1" dirty="0">
              <a:latin typeface="Times New Roman" pitchFamily="18" charset="0"/>
              <a:cs typeface="Times New Roman" pitchFamily="18" charset="0"/>
            </a:endParaRPr>
          </a:p>
          <a:p>
            <a:pPr algn="just">
              <a:buNone/>
            </a:pPr>
            <a:endParaRPr lang="ru-RU" sz="1500" i="1" dirty="0">
              <a:latin typeface="Times New Roman" pitchFamily="18" charset="0"/>
              <a:cs typeface="Times New Roman" pitchFamily="18" charset="0"/>
            </a:endParaRPr>
          </a:p>
          <a:p>
            <a:pPr algn="just">
              <a:buNone/>
            </a:pPr>
            <a:endParaRPr lang="ru-RU" sz="1500" i="1" dirty="0">
              <a:latin typeface="Times New Roman" pitchFamily="18" charset="0"/>
              <a:cs typeface="Times New Roman" pitchFamily="18" charset="0"/>
            </a:endParaRPr>
          </a:p>
          <a:p>
            <a:pPr algn="just">
              <a:buNone/>
            </a:pPr>
            <a:r>
              <a:rPr lang="ru-RU" sz="1500" i="1" dirty="0">
                <a:latin typeface="Times New Roman" pitchFamily="18" charset="0"/>
                <a:cs typeface="Times New Roman" pitchFamily="18" charset="0"/>
              </a:rPr>
              <a:t>            </a:t>
            </a:r>
          </a:p>
          <a:p>
            <a:pPr algn="just">
              <a:buNone/>
            </a:pPr>
            <a:r>
              <a:rPr lang="ru-RU" sz="2400" i="1" dirty="0">
                <a:latin typeface="Times New Roman" pitchFamily="18" charset="0"/>
                <a:cs typeface="Times New Roman" pitchFamily="18" charset="0"/>
              </a:rPr>
              <a:t>             </a:t>
            </a:r>
            <a:r>
              <a:rPr lang="ru-RU" sz="2400" dirty="0">
                <a:latin typeface="Times New Roman" pitchFamily="18" charset="0"/>
                <a:cs typeface="Times New Roman" pitchFamily="18" charset="0"/>
              </a:rPr>
              <a:t>- математическое ожидание случайной величины спроса,</a:t>
            </a:r>
          </a:p>
          <a:p>
            <a:pPr algn="just">
              <a:buNone/>
            </a:pPr>
            <a:r>
              <a:rPr lang="ru-RU" sz="2400" dirty="0">
                <a:latin typeface="Times New Roman" pitchFamily="18" charset="0"/>
                <a:cs typeface="Times New Roman" pitchFamily="18" charset="0"/>
              </a:rPr>
              <a:t>    </a:t>
            </a:r>
            <a:r>
              <a:rPr lang="el-GR" sz="2400" dirty="0">
                <a:latin typeface="Times New Roman" pitchFamily="18" charset="0"/>
                <a:cs typeface="Times New Roman" pitchFamily="18" charset="0"/>
              </a:rPr>
              <a:t>σ</a:t>
            </a:r>
            <a:r>
              <a:rPr lang="ru-RU" sz="2400" dirty="0">
                <a:latin typeface="Times New Roman" pitchFamily="18" charset="0"/>
                <a:cs typeface="Times New Roman" pitchFamily="18" charset="0"/>
              </a:rPr>
              <a:t>   - стандартное отклонение случайной величины спроса,</a:t>
            </a:r>
          </a:p>
          <a:p>
            <a:pPr algn="just">
              <a:buNone/>
            </a:pPr>
            <a:r>
              <a:rPr lang="ru-RU" sz="2400" i="1" dirty="0">
                <a:latin typeface="Times New Roman" pitchFamily="18" charset="0"/>
                <a:cs typeface="Times New Roman" pitchFamily="18" charset="0"/>
              </a:rPr>
              <a:t>    </a:t>
            </a:r>
            <a:r>
              <a:rPr lang="en-US" sz="2400" i="1" dirty="0">
                <a:latin typeface="Times New Roman" panose="02020603050405020304" pitchFamily="18" charset="0"/>
                <a:cs typeface="Times New Roman" pitchFamily="18" charset="0"/>
              </a:rPr>
              <a:t>p</a:t>
            </a:r>
            <a:r>
              <a:rPr lang="en-US" sz="2400" dirty="0">
                <a:latin typeface="Times New Roman" panose="02020603050405020304" pitchFamily="18" charset="0"/>
                <a:cs typeface="Times New Roman" pitchFamily="18" charset="0"/>
              </a:rPr>
              <a:t> - </a:t>
            </a:r>
            <a:r>
              <a:rPr lang="ru-RU" sz="2400" dirty="0">
                <a:latin typeface="Times New Roman" panose="02020603050405020304" pitchFamily="18" charset="0"/>
                <a:cs typeface="Times New Roman" panose="02020603050405020304" pitchFamily="18" charset="0"/>
              </a:rPr>
              <a:t>прибыль от реализации единицы товара, </a:t>
            </a:r>
          </a:p>
          <a:p>
            <a:pPr algn="just">
              <a:buNone/>
            </a:pPr>
            <a:r>
              <a:rPr lang="en-US" sz="2400" i="1" dirty="0">
                <a:latin typeface="Times New Roman" pitchFamily="18" charset="0"/>
                <a:cs typeface="Times New Roman" pitchFamily="18" charset="0"/>
              </a:rPr>
              <a:t>    s - </a:t>
            </a:r>
            <a:r>
              <a:rPr lang="ru-RU" sz="2400" dirty="0"/>
              <a:t>издержки неудовлетворенного спроса на единицу товара,</a:t>
            </a:r>
            <a:endParaRPr lang="ru-RU" sz="2400" i="1" dirty="0">
              <a:latin typeface="Times New Roman" pitchFamily="18" charset="0"/>
              <a:cs typeface="Times New Roman" pitchFamily="18" charset="0"/>
            </a:endParaRPr>
          </a:p>
          <a:p>
            <a:pPr algn="just">
              <a:buNone/>
            </a:pPr>
            <a:r>
              <a:rPr lang="ru-RU" sz="2400" dirty="0">
                <a:latin typeface="Times New Roman" panose="02020603050405020304" pitchFamily="18" charset="0"/>
                <a:cs typeface="Times New Roman" pitchFamily="18" charset="0"/>
              </a:rPr>
              <a:t>   </a:t>
            </a:r>
            <a:r>
              <a:rPr lang="en-US" sz="2400" dirty="0">
                <a:latin typeface="Times New Roman" panose="02020603050405020304" pitchFamily="18" charset="0"/>
                <a:cs typeface="Times New Roman" pitchFamily="18" charset="0"/>
              </a:rPr>
              <a:t> </a:t>
            </a:r>
            <a:r>
              <a:rPr lang="en-US" sz="2400" i="1" dirty="0">
                <a:latin typeface="Times New Roman" panose="02020603050405020304" pitchFamily="18" charset="0"/>
                <a:cs typeface="Times New Roman" pitchFamily="18" charset="0"/>
              </a:rPr>
              <a:t>r</a:t>
            </a:r>
            <a:r>
              <a:rPr lang="en-US" sz="2400" dirty="0">
                <a:latin typeface="Times New Roman" panose="02020603050405020304" pitchFamily="18" charset="0"/>
                <a:cs typeface="Times New Roman" pitchFamily="18" charset="0"/>
              </a:rPr>
              <a:t> - </a:t>
            </a:r>
            <a:r>
              <a:rPr lang="ru-RU" sz="2400" dirty="0">
                <a:latin typeface="Times New Roman" panose="02020603050405020304" pitchFamily="18" charset="0"/>
                <a:cs typeface="Times New Roman" panose="02020603050405020304" pitchFamily="18" charset="0"/>
              </a:rPr>
              <a:t>издержки избыточного количества товара на единицу товара.</a:t>
            </a:r>
          </a:p>
        </p:txBody>
      </p:sp>
      <p:graphicFrame>
        <p:nvGraphicFramePr>
          <p:cNvPr id="8" name="Схема 7"/>
          <p:cNvGraphicFramePr/>
          <p:nvPr>
            <p:extLst>
              <p:ext uri="{D42A27DB-BD31-4B8C-83A1-F6EECF244321}">
                <p14:modId xmlns:p14="http://schemas.microsoft.com/office/powerpoint/2010/main" val="956040934"/>
              </p:ext>
            </p:extLst>
          </p:nvPr>
        </p:nvGraphicFramePr>
        <p:xfrm>
          <a:off x="6804248" y="6453336"/>
          <a:ext cx="2088232"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57347" name="Rectangle 3"/>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Рисунок 5">
            <a:extLst>
              <a:ext uri="{FF2B5EF4-FFF2-40B4-BE49-F238E27FC236}">
                <a16:creationId xmlns:a16="http://schemas.microsoft.com/office/drawing/2014/main" xmlns="" id="{8F3E4A71-73B7-BC7C-886C-7EF3A2863134}"/>
              </a:ext>
            </a:extLst>
          </p:cNvPr>
          <p:cNvPicPr>
            <a:picLocks noChangeAspect="1"/>
          </p:cNvPicPr>
          <p:nvPr/>
        </p:nvPicPr>
        <p:blipFill rotWithShape="1">
          <a:blip r:embed="rId7"/>
          <a:srcRect l="9839" t="44397" r="47637" b="37395"/>
          <a:stretch/>
        </p:blipFill>
        <p:spPr>
          <a:xfrm>
            <a:off x="1544078" y="1469546"/>
            <a:ext cx="6045499" cy="145539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FB156409-D855-D6FA-19E3-3C93876BA935}"/>
                  </a:ext>
                </a:extLst>
              </p:cNvPr>
              <p:cNvSpPr txBox="1"/>
              <p:nvPr/>
            </p:nvSpPr>
            <p:spPr>
              <a:xfrm>
                <a:off x="755576" y="3284984"/>
                <a:ext cx="43376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u-RU" sz="2400" i="1" smtClean="0">
                          <a:latin typeface="Cambria Math" panose="02040503050406030204" pitchFamily="18" charset="0"/>
                          <a:ea typeface="Cambria Math" panose="02040503050406030204" pitchFamily="18" charset="0"/>
                        </a:rPr>
                        <m:t>𝜇</m:t>
                      </m:r>
                    </m:oMath>
                  </m:oMathPara>
                </a14:m>
                <a:endParaRPr lang="ru-RU" sz="2400" dirty="0"/>
              </a:p>
            </p:txBody>
          </p:sp>
        </mc:Choice>
        <mc:Fallback xmlns="">
          <p:sp>
            <p:nvSpPr>
              <p:cNvPr id="9" name="TextBox 8">
                <a:extLst>
                  <a:ext uri="{FF2B5EF4-FFF2-40B4-BE49-F238E27FC236}">
                    <a16:creationId xmlns:a16="http://schemas.microsoft.com/office/drawing/2014/main" id="{FB156409-D855-D6FA-19E3-3C93876BA935}"/>
                  </a:ext>
                </a:extLst>
              </p:cNvPr>
              <p:cNvSpPr txBox="1">
                <a:spLocks noRot="1" noChangeAspect="1" noMove="1" noResize="1" noEditPoints="1" noAdjustHandles="1" noChangeArrowheads="1" noChangeShapeType="1" noTextEdit="1"/>
              </p:cNvSpPr>
              <p:nvPr/>
            </p:nvSpPr>
            <p:spPr>
              <a:xfrm>
                <a:off x="755576" y="3284984"/>
                <a:ext cx="433769" cy="369332"/>
              </a:xfrm>
              <a:prstGeom prst="rect">
                <a:avLst/>
              </a:prstGeom>
              <a:blipFill>
                <a:blip r:embed="rId8"/>
                <a:stretch>
                  <a:fillRect b="-23333"/>
                </a:stretch>
              </a:blipFill>
            </p:spPr>
            <p:txBody>
              <a:bodyPr/>
              <a:lstStyle/>
              <a:p>
                <a:r>
                  <a:rPr lang="ru-RU">
                    <a:noFill/>
                  </a:rPr>
                  <a:t> </a:t>
                </a:r>
              </a:p>
            </p:txBody>
          </p:sp>
        </mc:Fallback>
      </mc:AlternateContent>
    </p:spTree>
    <p:extLst>
      <p:ext uri="{BB962C8B-B14F-4D97-AF65-F5344CB8AC3E}">
        <p14:creationId xmlns:p14="http://schemas.microsoft.com/office/powerpoint/2010/main" val="800006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7992888" cy="949498"/>
          </a:xfrm>
        </p:spPr>
        <p:txBody>
          <a:bodyPr>
            <a:noAutofit/>
          </a:bodyPr>
          <a:lstStyle/>
          <a:p>
            <a:pPr algn="l"/>
            <a:r>
              <a:rPr lang="en-US" sz="2000" b="1" dirty="0">
                <a:latin typeface="Times New Roman" pitchFamily="18" charset="0"/>
                <a:cs typeface="Times New Roman" pitchFamily="18" charset="0"/>
              </a:rPr>
              <a:t>M</a:t>
            </a:r>
            <a:r>
              <a:rPr lang="ru-RU" sz="2000" b="1" dirty="0">
                <a:latin typeface="Times New Roman" pitchFamily="18" charset="0"/>
                <a:cs typeface="Times New Roman" pitchFamily="18" charset="0"/>
              </a:rPr>
              <a:t>одель 8 оптимизации объема поставки с учетом дополнительных издержек хранения и рисков потери клиентов для товаров с ограниченным сроком хранения</a:t>
            </a:r>
          </a:p>
        </p:txBody>
      </p:sp>
      <p:sp>
        <p:nvSpPr>
          <p:cNvPr id="3" name="Содержимое 2"/>
          <p:cNvSpPr>
            <a:spLocks noGrp="1"/>
          </p:cNvSpPr>
          <p:nvPr>
            <p:ph idx="1"/>
          </p:nvPr>
        </p:nvSpPr>
        <p:spPr>
          <a:xfrm>
            <a:off x="457200" y="1484784"/>
            <a:ext cx="8147248" cy="4641379"/>
          </a:xfrm>
        </p:spPr>
        <p:txBody>
          <a:bodyPr/>
          <a:lstStyle/>
          <a:p>
            <a:endParaRPr lang="en-US" dirty="0"/>
          </a:p>
          <a:p>
            <a:endParaRPr lang="en-US" dirty="0"/>
          </a:p>
          <a:p>
            <a:pPr>
              <a:buNone/>
            </a:pPr>
            <a:endParaRPr lang="en-US"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endParaRPr lang="ru-RU" sz="1600" dirty="0">
              <a:latin typeface="Times New Roman" pitchFamily="18" charset="0"/>
              <a:cs typeface="Times New Roman" pitchFamily="18" charset="0"/>
            </a:endParaRPr>
          </a:p>
          <a:p>
            <a:pPr indent="457200">
              <a:buNone/>
            </a:pPr>
            <a:r>
              <a:rPr lang="ru-RU" sz="1600" dirty="0">
                <a:latin typeface="Times New Roman" pitchFamily="18" charset="0"/>
                <a:cs typeface="Times New Roman" pitchFamily="18" charset="0"/>
              </a:rPr>
              <a:t>где </a:t>
            </a:r>
            <a:r>
              <a:rPr lang="en-US" sz="1600" i="1" dirty="0">
                <a:latin typeface="Times New Roman" pitchFamily="18" charset="0"/>
                <a:cs typeface="Times New Roman" pitchFamily="18" charset="0"/>
              </a:rPr>
              <a:t>c</a:t>
            </a:r>
            <a:r>
              <a:rPr lang="en-US" sz="1600" i="1" baseline="-25000" dirty="0">
                <a:latin typeface="Times New Roman" pitchFamily="18" charset="0"/>
                <a:cs typeface="Times New Roman" pitchFamily="18" charset="0"/>
              </a:rPr>
              <a:t>1</a:t>
            </a:r>
            <a:r>
              <a:rPr lang="ru-RU" sz="1600" dirty="0">
                <a:latin typeface="Times New Roman" pitchFamily="18" charset="0"/>
                <a:cs typeface="Times New Roman" pitchFamily="18" charset="0"/>
              </a:rPr>
              <a:t> – цена закупки товара, </a:t>
            </a:r>
            <a:r>
              <a:rPr lang="en-US" sz="1600" i="1" dirty="0">
                <a:latin typeface="Times New Roman" pitchFamily="18" charset="0"/>
                <a:cs typeface="Times New Roman" pitchFamily="18" charset="0"/>
              </a:rPr>
              <a:t>c</a:t>
            </a:r>
            <a:r>
              <a:rPr lang="en-US" sz="1600" i="1" baseline="-25000" dirty="0">
                <a:latin typeface="Times New Roman" pitchFamily="18" charset="0"/>
                <a:cs typeface="Times New Roman" pitchFamily="18" charset="0"/>
              </a:rPr>
              <a:t>2</a:t>
            </a:r>
            <a:r>
              <a:rPr lang="ru-RU" sz="1600" dirty="0">
                <a:latin typeface="Times New Roman" pitchFamily="18" charset="0"/>
                <a:cs typeface="Times New Roman" pitchFamily="18" charset="0"/>
              </a:rPr>
              <a:t> – цена продажи товара.</a:t>
            </a:r>
          </a:p>
          <a:p>
            <a:pPr indent="457200">
              <a:buNone/>
            </a:pPr>
            <a:endParaRPr lang="en-US" sz="1600" dirty="0">
              <a:latin typeface="Times New Roman" pitchFamily="18" charset="0"/>
              <a:cs typeface="Times New Roman" pitchFamily="18" charset="0"/>
            </a:endParaRPr>
          </a:p>
          <a:p>
            <a:pPr indent="457200">
              <a:buNone/>
            </a:pPr>
            <a:r>
              <a:rPr lang="ru-RU" sz="1600" dirty="0">
                <a:latin typeface="Times New Roman" pitchFamily="18" charset="0"/>
                <a:cs typeface="Times New Roman" pitchFamily="18" charset="0"/>
              </a:rPr>
              <a:t>В работе представлено аналитическое решение данной задачи для случая треугольного распределения случайных отклонений фактического спроса от ожидаемого.</a:t>
            </a:r>
          </a:p>
          <a:p>
            <a:endParaRPr lang="ru-RU" sz="1600" dirty="0">
              <a:latin typeface="Times New Roman" pitchFamily="18" charset="0"/>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2218923373"/>
              </p:ext>
            </p:extLst>
          </p:nvPr>
        </p:nvGraphicFramePr>
        <p:xfrm>
          <a:off x="6876256" y="6381328"/>
          <a:ext cx="1944216"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2465"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7544" y="2276872"/>
            <a:ext cx="7868331" cy="936104"/>
          </a:xfrm>
          <a:prstGeom prst="rect">
            <a:avLst/>
          </a:prstGeom>
          <a:noFill/>
        </p:spPr>
      </p:pic>
      <p:sp>
        <p:nvSpPr>
          <p:cNvPr id="62467" name="Rectangle 3"/>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20688"/>
            <a:ext cx="7632848" cy="706090"/>
          </a:xfrm>
        </p:spPr>
        <p:txBody>
          <a:bodyPr>
            <a:normAutofit/>
          </a:bodyPr>
          <a:lstStyle/>
          <a:p>
            <a:pPr marR="0" algn="l"/>
            <a:r>
              <a:rPr lang="ru-RU" sz="2000" b="1" dirty="0">
                <a:latin typeface="Times New Roman" pitchFamily="18" charset="0"/>
                <a:cs typeface="Times New Roman" pitchFamily="18" charset="0"/>
              </a:rPr>
              <a:t>Зависимость </a:t>
            </a:r>
            <a:r>
              <a:rPr lang="en-US" sz="2000" b="1" dirty="0">
                <a:latin typeface="Times New Roman" pitchFamily="18" charset="0"/>
                <a:cs typeface="Times New Roman" pitchFamily="18" charset="0"/>
              </a:rPr>
              <a:t> </a:t>
            </a:r>
            <a:r>
              <a:rPr lang="en-US" sz="2000" b="1" i="1" dirty="0">
                <a:latin typeface="Cambria Math" pitchFamily="18" charset="0"/>
                <a:ea typeface="Cambria Math" pitchFamily="18" charset="0"/>
                <a:cs typeface="Times New Roman" pitchFamily="18" charset="0"/>
              </a:rPr>
              <a:t>t*</a:t>
            </a:r>
            <a:r>
              <a:rPr lang="ru-RU" sz="2000" b="1" i="1" dirty="0">
                <a:latin typeface="Cambria Math" pitchFamily="18" charset="0"/>
                <a:ea typeface="Cambria Math" pitchFamily="18" charset="0"/>
                <a:cs typeface="Times New Roman" pitchFamily="18" charset="0"/>
              </a:rPr>
              <a:t> </a:t>
            </a:r>
            <a:r>
              <a:rPr lang="ru-RU" sz="2000" b="1" dirty="0">
                <a:latin typeface="Times New Roman" pitchFamily="18" charset="0"/>
                <a:cs typeface="Times New Roman" pitchFamily="18" charset="0"/>
              </a:rPr>
              <a:t>от суточной стоимости хранения единицы продукции </a:t>
            </a:r>
            <a:r>
              <a:rPr lang="en-US" sz="2000" b="1" dirty="0">
                <a:latin typeface="Times New Roman" pitchFamily="18" charset="0"/>
                <a:cs typeface="Times New Roman" pitchFamily="18" charset="0"/>
              </a:rPr>
              <a:t> </a:t>
            </a:r>
            <a:r>
              <a:rPr lang="en-US" sz="2000" b="1" i="1" dirty="0">
                <a:latin typeface="Cambria Math" pitchFamily="18" charset="0"/>
                <a:ea typeface="Cambria Math" pitchFamily="18" charset="0"/>
                <a:cs typeface="Times New Roman" pitchFamily="18" charset="0"/>
              </a:rPr>
              <a:t>p</a:t>
            </a:r>
            <a:r>
              <a:rPr lang="ru-RU" sz="2000" b="1" dirty="0">
                <a:latin typeface="Times New Roman" pitchFamily="18" charset="0"/>
                <a:cs typeface="Times New Roman" pitchFamily="18" charset="0"/>
              </a:rPr>
              <a:t> (Модель 2)</a:t>
            </a:r>
          </a:p>
        </p:txBody>
      </p:sp>
      <p:sp>
        <p:nvSpPr>
          <p:cNvPr id="3" name="Текст 2"/>
          <p:cNvSpPr>
            <a:spLocks noGrp="1"/>
          </p:cNvSpPr>
          <p:nvPr>
            <p:ph type="body" idx="1"/>
          </p:nvPr>
        </p:nvSpPr>
        <p:spPr>
          <a:xfrm>
            <a:off x="457200" y="1196752"/>
            <a:ext cx="8291264" cy="4929411"/>
          </a:xfrm>
        </p:spPr>
        <p:txBody>
          <a:bodyPr>
            <a:normAutofit/>
          </a:bodyPr>
          <a:lstStyle/>
          <a:p>
            <a:pPr marR="0" lvl="0" rtl="0">
              <a:buNone/>
            </a:pPr>
            <a:endParaRPr lang="en-US" sz="1600" dirty="0">
              <a:latin typeface="Times New Roman"/>
            </a:endParaRPr>
          </a:p>
          <a:p>
            <a:pPr marR="0" lvl="0" rtl="0">
              <a:buNone/>
            </a:pPr>
            <a:endParaRPr lang="en-US" sz="1600" baseline="0" dirty="0">
              <a:latin typeface="Times New Roman"/>
            </a:endParaRPr>
          </a:p>
          <a:p>
            <a:pPr marR="0" lvl="0" rtl="0">
              <a:buNone/>
            </a:pPr>
            <a:endParaRPr lang="ru-RU" sz="1600" baseline="0" dirty="0">
              <a:latin typeface="Times New Roman"/>
            </a:endParaRPr>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340768"/>
            <a:ext cx="6408712" cy="3672408"/>
          </a:xfrm>
          <a:prstGeom prst="rect">
            <a:avLst/>
          </a:prstGeom>
          <a:noFill/>
        </p:spPr>
      </p:pic>
      <p:graphicFrame>
        <p:nvGraphicFramePr>
          <p:cNvPr id="6" name="Схема 5"/>
          <p:cNvGraphicFramePr/>
          <p:nvPr>
            <p:extLst>
              <p:ext uri="{D42A27DB-BD31-4B8C-83A1-F6EECF244321}">
                <p14:modId xmlns:p14="http://schemas.microsoft.com/office/powerpoint/2010/main" val="3167190000"/>
              </p:ext>
            </p:extLst>
          </p:nvPr>
        </p:nvGraphicFramePr>
        <p:xfrm>
          <a:off x="6876256" y="6381328"/>
          <a:ext cx="2088232" cy="29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323528" y="5085184"/>
            <a:ext cx="8568952" cy="1292662"/>
          </a:xfrm>
          <a:prstGeom prst="rect">
            <a:avLst/>
          </a:prstGeom>
        </p:spPr>
        <p:txBody>
          <a:bodyPr wrap="square">
            <a:spAutoFit/>
          </a:bodyPr>
          <a:lstStyle/>
          <a:p>
            <a:pPr>
              <a:spcBef>
                <a:spcPct val="20000"/>
              </a:spcBef>
            </a:pPr>
            <a:r>
              <a:rPr lang="ru-RU" sz="1500" dirty="0">
                <a:latin typeface="Times New Roman"/>
              </a:rPr>
              <a:t>На  рисунке  приведены результаты расчета оптимального момента поставки в зависимости от параметра p - суточной стоимости хранения единицы продукции. В данном примере время окончания товара 𝛼 = 10 дней, прибыль от продажи единицы продукции 𝑧 = 10 усл.ед., а случайная величина ∆𝑡 распределена по треугольному закону распределения с параметрами 𝑎 = −2, 𝑏 = 7, 𝑐 = 2.</a:t>
            </a:r>
          </a:p>
          <a:p>
            <a:pPr>
              <a:spcBef>
                <a:spcPct val="20000"/>
              </a:spcBef>
            </a:pPr>
            <a:endParaRPr lang="ru-RU" sz="1500" dirty="0">
              <a:latin typeface="Times New Roman"/>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136904" cy="739552"/>
          </a:xfrm>
        </p:spPr>
        <p:txBody>
          <a:bodyPr>
            <a:normAutofit/>
          </a:bodyPr>
          <a:lstStyle/>
          <a:p>
            <a:pPr marR="0" algn="l"/>
            <a:r>
              <a:rPr lang="ru-RU" sz="2000" b="1" dirty="0">
                <a:latin typeface="Times New Roman" pitchFamily="18" charset="0"/>
                <a:cs typeface="Times New Roman" pitchFamily="18" charset="0"/>
              </a:rPr>
              <a:t>Зависимость </a:t>
            </a:r>
            <a:r>
              <a:rPr lang="en-US" sz="2000" b="1" i="1" dirty="0">
                <a:latin typeface="Cambria Math" pitchFamily="18" charset="0"/>
                <a:ea typeface="Cambria Math" pitchFamily="18" charset="0"/>
                <a:cs typeface="Times New Roman" pitchFamily="18" charset="0"/>
              </a:rPr>
              <a:t>t*</a:t>
            </a:r>
            <a:r>
              <a:rPr lang="ru-RU" sz="2000" b="1" i="1" dirty="0">
                <a:latin typeface="Cambria Math" pitchFamily="18" charset="0"/>
                <a:ea typeface="Cambria Math" pitchFamily="18" charset="0"/>
                <a:cs typeface="Times New Roman" pitchFamily="18" charset="0"/>
              </a:rPr>
              <a:t> </a:t>
            </a:r>
            <a:r>
              <a:rPr lang="ru-RU" sz="2000" b="1" dirty="0">
                <a:latin typeface="Times New Roman" pitchFamily="18" charset="0"/>
                <a:cs typeface="Times New Roman" pitchFamily="18" charset="0"/>
              </a:rPr>
              <a:t>от суточной стоимости хранения единицы продукции </a:t>
            </a:r>
            <a:r>
              <a:rPr lang="en-US" sz="2000" b="1" i="1" dirty="0">
                <a:latin typeface="Cambria Math" pitchFamily="18" charset="0"/>
                <a:ea typeface="Cambria Math" pitchFamily="18" charset="0"/>
                <a:cs typeface="Times New Roman" pitchFamily="18" charset="0"/>
              </a:rPr>
              <a:t>p</a:t>
            </a:r>
            <a:r>
              <a:rPr lang="ru-RU" sz="2000" b="1" dirty="0">
                <a:latin typeface="Times New Roman" pitchFamily="18" charset="0"/>
                <a:cs typeface="Times New Roman" pitchFamily="18" charset="0"/>
              </a:rPr>
              <a:t> и от прибыли от продажи единицы продукции</a:t>
            </a:r>
            <a:r>
              <a:rPr lang="en-US" sz="2000" b="1" dirty="0">
                <a:latin typeface="Times New Roman" pitchFamily="18" charset="0"/>
                <a:cs typeface="Times New Roman" pitchFamily="18" charset="0"/>
              </a:rPr>
              <a:t> </a:t>
            </a:r>
            <a:r>
              <a:rPr lang="en-US" sz="2000" b="1" i="1" dirty="0">
                <a:latin typeface="Cambria Math" pitchFamily="18" charset="0"/>
                <a:ea typeface="Cambria Math" pitchFamily="18" charset="0"/>
                <a:cs typeface="Times New Roman" pitchFamily="18" charset="0"/>
              </a:rPr>
              <a:t>z</a:t>
            </a:r>
            <a:r>
              <a:rPr lang="ru-RU" sz="2000" b="1" dirty="0">
                <a:latin typeface="Times New Roman" pitchFamily="18" charset="0"/>
                <a:cs typeface="Times New Roman" pitchFamily="18" charset="0"/>
              </a:rPr>
              <a:t> (Модель 2)</a:t>
            </a:r>
          </a:p>
        </p:txBody>
      </p:sp>
      <p:sp>
        <p:nvSpPr>
          <p:cNvPr id="3" name="Текст 2"/>
          <p:cNvSpPr>
            <a:spLocks noGrp="1"/>
          </p:cNvSpPr>
          <p:nvPr>
            <p:ph type="body" idx="1"/>
          </p:nvPr>
        </p:nvSpPr>
        <p:spPr>
          <a:xfrm>
            <a:off x="395536" y="1196752"/>
            <a:ext cx="8291264" cy="4857403"/>
          </a:xfrm>
        </p:spPr>
        <p:txBody>
          <a:bodyPr>
            <a:normAutofit/>
          </a:bodyPr>
          <a:lstStyle/>
          <a:p>
            <a:pPr marR="0" lvl="0" rtl="0">
              <a:buNone/>
            </a:pPr>
            <a:r>
              <a:rPr lang="en-US" sz="1600" baseline="0" dirty="0">
                <a:latin typeface="Times New Roman"/>
              </a:rPr>
              <a:t> </a:t>
            </a:r>
            <a:endParaRPr lang="ru-RU" sz="1600" baseline="0" dirty="0">
              <a:latin typeface="Times New Roman"/>
            </a:endParaRPr>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1907704" y="1412776"/>
            <a:ext cx="5328592" cy="3888432"/>
          </a:xfrm>
          <a:prstGeom prst="rect">
            <a:avLst/>
          </a:prstGeom>
        </p:spPr>
      </p:pic>
      <p:graphicFrame>
        <p:nvGraphicFramePr>
          <p:cNvPr id="6" name="Схема 5"/>
          <p:cNvGraphicFramePr/>
          <p:nvPr>
            <p:extLst>
              <p:ext uri="{D42A27DB-BD31-4B8C-83A1-F6EECF244321}">
                <p14:modId xmlns:p14="http://schemas.microsoft.com/office/powerpoint/2010/main" val="2261279748"/>
              </p:ext>
            </p:extLst>
          </p:nvPr>
        </p:nvGraphicFramePr>
        <p:xfrm>
          <a:off x="6804248" y="6381328"/>
          <a:ext cx="2088232" cy="29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395536" y="5229200"/>
            <a:ext cx="8496944" cy="1015663"/>
          </a:xfrm>
          <a:prstGeom prst="rect">
            <a:avLst/>
          </a:prstGeom>
        </p:spPr>
        <p:txBody>
          <a:bodyPr wrap="square">
            <a:spAutoFit/>
          </a:bodyPr>
          <a:lstStyle/>
          <a:p>
            <a:r>
              <a:rPr lang="ru-RU" sz="1500" dirty="0">
                <a:latin typeface="Times New Roman"/>
              </a:rPr>
              <a:t>На рисунке 3 приведены результаты расчета оптимального момента поставки в зависимости от параметров p - суточной стоимости хранения единицы продукции и z - прибыли от продажи единицы продукции. В данном примере ожидаемое время окончания товара 𝛼 = 10 дней, а случайная величина ∆𝛼 распределена по треугольному закону распределения с параметрами 𝑎 = −2, 𝑏 = 7, 𝑐 = 2.</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0728"/>
            <a:ext cx="8064896" cy="432048"/>
          </a:xfrm>
        </p:spPr>
        <p:txBody>
          <a:bodyPr>
            <a:noAutofit/>
          </a:bodyPr>
          <a:lstStyle/>
          <a:p>
            <a:pPr lvl="0"/>
            <a:r>
              <a:rPr lang="ru-RU" sz="2800" b="1" dirty="0">
                <a:latin typeface="Times New Roman"/>
              </a:rPr>
              <a:t>Научная новизна исследования</a:t>
            </a:r>
            <a:endParaRPr lang="ru-RU" sz="2800" dirty="0"/>
          </a:p>
        </p:txBody>
      </p:sp>
      <p:sp>
        <p:nvSpPr>
          <p:cNvPr id="3" name="Текст 2"/>
          <p:cNvSpPr>
            <a:spLocks noGrp="1"/>
          </p:cNvSpPr>
          <p:nvPr>
            <p:ph type="body" idx="1"/>
          </p:nvPr>
        </p:nvSpPr>
        <p:spPr>
          <a:xfrm>
            <a:off x="611560" y="1700808"/>
            <a:ext cx="7848872" cy="3528392"/>
          </a:xfrm>
        </p:spPr>
        <p:txBody>
          <a:bodyPr>
            <a:noAutofit/>
          </a:bodyPr>
          <a:lstStyle/>
          <a:p>
            <a:pPr marL="0" indent="432000" algn="just">
              <a:spcBef>
                <a:spcPts val="600"/>
              </a:spcBef>
              <a:buNone/>
            </a:pPr>
            <a:r>
              <a:rPr lang="ru-RU" sz="1800" dirty="0">
                <a:latin typeface="Times New Roman"/>
              </a:rPr>
              <a:t>Научная новизна исследования состоит в разработке комплекса новых нелинейных непрерывных стохастических оптимизационных моделей управления запасами в условиях неопределенности спроса и времени поставки с уточненными критериями на минимум издержек управления запасами и максимум прибыли, учитывающими расширенный состав и стохастический характер дополнительных издержек, обусловленных сверхнормативным хранением, дефицитом, выплатами штрафов и пени, потерями продукции ограниченного срока хранения, риском потери клиентов и т.д., и аналитических методов решения оптимизационных задач определения объемов и сроков поставок при треугольных и нормальных распределениях отклонений реальных величин спроса и времени поставки от ожидаемых. </a:t>
            </a:r>
          </a:p>
          <a:p>
            <a:pPr>
              <a:buNone/>
            </a:pPr>
            <a:endParaRPr lang="ru-RU" sz="1600" dirty="0">
              <a:latin typeface="Times New Roman"/>
            </a:endParaRPr>
          </a:p>
        </p:txBody>
      </p:sp>
      <p:graphicFrame>
        <p:nvGraphicFramePr>
          <p:cNvPr id="8" name="Схема 7"/>
          <p:cNvGraphicFramePr/>
          <p:nvPr>
            <p:extLst>
              <p:ext uri="{D42A27DB-BD31-4B8C-83A1-F6EECF244321}">
                <p14:modId xmlns:p14="http://schemas.microsoft.com/office/powerpoint/2010/main" val="1903583566"/>
              </p:ext>
            </p:extLst>
          </p:nvPr>
        </p:nvGraphicFramePr>
        <p:xfrm>
          <a:off x="6804248" y="6381328"/>
          <a:ext cx="2016224"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64282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36712"/>
            <a:ext cx="8147248" cy="850106"/>
          </a:xfrm>
        </p:spPr>
        <p:txBody>
          <a:bodyPr>
            <a:noAutofit/>
          </a:bodyPr>
          <a:lstStyle/>
          <a:p>
            <a:pPr algn="l"/>
            <a:r>
              <a:rPr lang="ru-RU" sz="2800" b="1" dirty="0">
                <a:latin typeface="Times New Roman"/>
              </a:rPr>
              <a:t>Теоретическая и практическая значимость исследования</a:t>
            </a:r>
          </a:p>
        </p:txBody>
      </p:sp>
      <p:sp>
        <p:nvSpPr>
          <p:cNvPr id="3" name="Текст 2"/>
          <p:cNvSpPr>
            <a:spLocks noGrp="1"/>
          </p:cNvSpPr>
          <p:nvPr>
            <p:ph type="body" idx="1"/>
          </p:nvPr>
        </p:nvSpPr>
        <p:spPr>
          <a:xfrm>
            <a:off x="539552" y="1844824"/>
            <a:ext cx="8147248" cy="4392488"/>
          </a:xfrm>
        </p:spPr>
        <p:txBody>
          <a:bodyPr>
            <a:noAutofit/>
          </a:bodyPr>
          <a:lstStyle/>
          <a:p>
            <a:pPr marL="0" indent="432000" algn="just">
              <a:lnSpc>
                <a:spcPct val="120000"/>
              </a:lnSpc>
              <a:spcBef>
                <a:spcPts val="600"/>
              </a:spcBef>
              <a:spcAft>
                <a:spcPts val="600"/>
              </a:spcAft>
              <a:buNone/>
            </a:pPr>
            <a:r>
              <a:rPr lang="ru-RU" sz="1600" dirty="0">
                <a:latin typeface="Times New Roman"/>
              </a:rPr>
              <a:t>Теоретическая значимость результатов исследования заключается в развитии подходов, оптимизационных моделей и методов управления процессом организации поставок в системах управления запасами торговых и производственных предприятий, использование которых обеспечивает повышение финансовой устойчивости и конкурентоспособности торговых и производственных предприятий. </a:t>
            </a:r>
          </a:p>
          <a:p>
            <a:pPr marL="0" indent="432000" algn="just">
              <a:lnSpc>
                <a:spcPct val="120000"/>
              </a:lnSpc>
              <a:spcBef>
                <a:spcPts val="600"/>
              </a:spcBef>
              <a:spcAft>
                <a:spcPts val="600"/>
              </a:spcAft>
              <a:buNone/>
            </a:pPr>
            <a:r>
              <a:rPr lang="ru-RU" sz="1600" dirty="0">
                <a:latin typeface="Times New Roman"/>
              </a:rPr>
              <a:t>Практическая значимость исследования заключается в возможности использования его результатов в практике операционного управления запасами торговых и производственных предприятий, в целях повышения эффективности их деятельности, повышения конкурентоспособности и надежности поставок на основе совершенствования управления запасами. Разработанные математические оптимизационные модели могут быть использованы в качестве теоретической основы в системах поддержки принятия решений при управлении товарными запасами торговых и производственных предприятий. </a:t>
            </a:r>
          </a:p>
        </p:txBody>
      </p:sp>
      <p:graphicFrame>
        <p:nvGraphicFramePr>
          <p:cNvPr id="5" name="Схема 4"/>
          <p:cNvGraphicFramePr/>
          <p:nvPr>
            <p:extLst>
              <p:ext uri="{D42A27DB-BD31-4B8C-83A1-F6EECF244321}">
                <p14:modId xmlns:p14="http://schemas.microsoft.com/office/powerpoint/2010/main" val="896034402"/>
              </p:ext>
            </p:extLst>
          </p:nvPr>
        </p:nvGraphicFramePr>
        <p:xfrm>
          <a:off x="6876256" y="6381328"/>
          <a:ext cx="1944216"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DC028E-F973-496E-1647-8BDFCE91F426}"/>
              </a:ext>
            </a:extLst>
          </p:cNvPr>
          <p:cNvSpPr>
            <a:spLocks noGrp="1"/>
          </p:cNvSpPr>
          <p:nvPr>
            <p:ph type="title"/>
          </p:nvPr>
        </p:nvSpPr>
        <p:spPr>
          <a:xfrm>
            <a:off x="457200" y="533400"/>
            <a:ext cx="8229600" cy="879376"/>
          </a:xfrm>
        </p:spPr>
        <p:txBody>
          <a:bodyPr>
            <a:normAutofit fontScale="90000"/>
          </a:bodyPr>
          <a:lstStyle/>
          <a:p>
            <a:pPr algn="ctr"/>
            <a:r>
              <a:rPr lang="ru-RU" sz="3200" b="1" dirty="0">
                <a:latin typeface="Times New Roman" panose="02020603050405020304" pitchFamily="18" charset="0"/>
                <a:cs typeface="Times New Roman" panose="02020603050405020304" pitchFamily="18" charset="0"/>
              </a:rPr>
              <a:t>Стохастические модели управления запасами (краткий обзор)</a:t>
            </a:r>
          </a:p>
        </p:txBody>
      </p:sp>
      <p:sp>
        <p:nvSpPr>
          <p:cNvPr id="3" name="Текст 2">
            <a:extLst>
              <a:ext uri="{FF2B5EF4-FFF2-40B4-BE49-F238E27FC236}">
                <a16:creationId xmlns:a16="http://schemas.microsoft.com/office/drawing/2014/main" xmlns="" id="{F8557B36-0003-4DFF-3A85-160443D84B54}"/>
              </a:ext>
            </a:extLst>
          </p:cNvPr>
          <p:cNvSpPr>
            <a:spLocks noGrp="1"/>
          </p:cNvSpPr>
          <p:nvPr>
            <p:ph type="body" idx="1"/>
          </p:nvPr>
        </p:nvSpPr>
        <p:spPr>
          <a:xfrm>
            <a:off x="457200" y="1412776"/>
            <a:ext cx="8229600" cy="5184576"/>
          </a:xfrm>
        </p:spPr>
        <p:txBody>
          <a:bodyPr>
            <a:normAutofit fontScale="92500" lnSpcReduction="20000"/>
          </a:bodyPr>
          <a:lstStyle/>
          <a:p>
            <a:pPr marL="0" indent="0">
              <a:buNone/>
            </a:pPr>
            <a:r>
              <a:rPr lang="ru-RU" sz="2400" b="1" dirty="0">
                <a:latin typeface="Times New Roman" panose="02020603050405020304" pitchFamily="18" charset="0"/>
              </a:rPr>
              <a:t>(s, S)-стратегия в условиях неопределенности спроса</a:t>
            </a:r>
          </a:p>
          <a:p>
            <a:pPr marL="0" indent="0">
              <a:buNone/>
            </a:pPr>
            <a:endParaRPr lang="ru-RU" sz="2400" b="1" dirty="0">
              <a:latin typeface="Times New Roman" panose="02020603050405020304" pitchFamily="18" charset="0"/>
            </a:endParaRPr>
          </a:p>
          <a:p>
            <a:pPr algn="just">
              <a:spcBef>
                <a:spcPts val="0"/>
              </a:spcBef>
            </a:pPr>
            <a:r>
              <a:rPr lang="ru-RU" sz="2100" dirty="0">
                <a:latin typeface="Times New Roman" panose="02020603050405020304" pitchFamily="18" charset="0"/>
                <a:ea typeface="SimSun" panose="02010600030101010101" pitchFamily="2" charset="-122"/>
                <a:cs typeface="Times New Roman" panose="02020603050405020304" pitchFamily="18" charset="0"/>
              </a:rPr>
              <a:t>Антипенко, В. С. Задачи управления запасами со случайным спросом и случайным временем задержки / В. С. Антипенко, Г. Б. Кац // Автоматика и телемеханика. – 1974. – № 7. – С. 178–182. </a:t>
            </a:r>
          </a:p>
          <a:p>
            <a:pPr algn="just">
              <a:spcBef>
                <a:spcPts val="0"/>
              </a:spcBef>
            </a:pPr>
            <a:r>
              <a:rPr lang="ve-ZA" sz="2100" dirty="0">
                <a:latin typeface="Times New Roman" panose="02020603050405020304" pitchFamily="18" charset="0"/>
                <a:ea typeface="SimSun" panose="02010600030101010101" pitchFamily="2" charset="-122"/>
                <a:cs typeface="Times New Roman" panose="02020603050405020304" pitchFamily="18" charset="0"/>
              </a:rPr>
              <a:t>Arreola-Risa</a:t>
            </a:r>
            <a:r>
              <a:rPr lang="en-US" sz="2100" dirty="0">
                <a:latin typeface="Times New Roman" panose="02020603050405020304" pitchFamily="18" charset="0"/>
                <a:ea typeface="SimSun" panose="02010600030101010101" pitchFamily="2" charset="-122"/>
                <a:cs typeface="Times New Roman" panose="02020603050405020304" pitchFamily="18" charset="0"/>
              </a:rPr>
              <a:t>,</a:t>
            </a:r>
            <a:r>
              <a:rPr lang="ve-ZA" sz="2100" dirty="0">
                <a:latin typeface="Times New Roman" panose="02020603050405020304" pitchFamily="18" charset="0"/>
                <a:ea typeface="SimSun" panose="02010600030101010101" pitchFamily="2" charset="-122"/>
                <a:cs typeface="Times New Roman" panose="02020603050405020304" pitchFamily="18" charset="0"/>
              </a:rPr>
              <a:t> A. Inventory Management Under Random Supply Disruptions and Partial Backorders</a:t>
            </a:r>
            <a:r>
              <a:rPr lang="en-US" sz="2100" dirty="0">
                <a:latin typeface="Times New Roman" panose="02020603050405020304" pitchFamily="18" charset="0"/>
                <a:ea typeface="SimSun" panose="02010600030101010101" pitchFamily="2" charset="-122"/>
                <a:cs typeface="Times New Roman" panose="02020603050405020304" pitchFamily="18" charset="0"/>
              </a:rPr>
              <a:t> / </a:t>
            </a:r>
            <a:r>
              <a:rPr lang="ve-ZA" sz="2100" dirty="0">
                <a:latin typeface="Times New Roman" panose="02020603050405020304" pitchFamily="18" charset="0"/>
                <a:ea typeface="SimSun" panose="02010600030101010101" pitchFamily="2" charset="-122"/>
                <a:cs typeface="Times New Roman" panose="02020603050405020304" pitchFamily="18" charset="0"/>
              </a:rPr>
              <a:t>Arreola-Risa A., DeCroix G. A. </a:t>
            </a:r>
            <a:r>
              <a:rPr lang="en-US" sz="2100" dirty="0">
                <a:latin typeface="Times New Roman" panose="02020603050405020304" pitchFamily="18" charset="0"/>
                <a:ea typeface="SimSun" panose="02010600030101010101" pitchFamily="2" charset="-122"/>
                <a:cs typeface="Times New Roman" panose="02020603050405020304" pitchFamily="18" charset="0"/>
              </a:rPr>
              <a:t>// </a:t>
            </a:r>
            <a:r>
              <a:rPr lang="ve-ZA" sz="2100" dirty="0">
                <a:latin typeface="Times New Roman" panose="02020603050405020304" pitchFamily="18" charset="0"/>
                <a:ea typeface="SimSun" panose="02010600030101010101" pitchFamily="2" charset="-122"/>
                <a:cs typeface="Times New Roman" panose="02020603050405020304" pitchFamily="18" charset="0"/>
              </a:rPr>
              <a:t>Naval Research Logistics (NRL)</a:t>
            </a:r>
            <a:r>
              <a:rPr lang="en-US" sz="2100" dirty="0">
                <a:latin typeface="Times New Roman" panose="02020603050405020304" pitchFamily="18" charset="0"/>
                <a:ea typeface="SimSun" panose="02010600030101010101" pitchFamily="2" charset="-122"/>
                <a:cs typeface="Times New Roman" panose="02020603050405020304" pitchFamily="18" charset="0"/>
              </a:rPr>
              <a:t>. </a:t>
            </a:r>
            <a:r>
              <a:rPr lang="ve-ZA" sz="2100" dirty="0">
                <a:latin typeface="Times New Roman" panose="02020603050405020304" pitchFamily="18" charset="0"/>
                <a:ea typeface="SimSun" panose="02010600030101010101" pitchFamily="2" charset="-122"/>
                <a:cs typeface="Times New Roman" panose="02020603050405020304" pitchFamily="18" charset="0"/>
              </a:rPr>
              <a:t>– 1998, – vol. 45</a:t>
            </a:r>
            <a:r>
              <a:rPr lang="en-US" sz="2100" dirty="0">
                <a:latin typeface="Times New Roman" panose="02020603050405020304" pitchFamily="18" charset="0"/>
                <a:ea typeface="SimSun" panose="02010600030101010101" pitchFamily="2" charset="-122"/>
                <a:cs typeface="Times New Roman" panose="02020603050405020304" pitchFamily="18" charset="0"/>
              </a:rPr>
              <a:t>. </a:t>
            </a:r>
            <a:r>
              <a:rPr lang="ve-ZA" sz="2100" dirty="0">
                <a:latin typeface="Times New Roman" panose="02020603050405020304" pitchFamily="18" charset="0"/>
                <a:ea typeface="SimSun" panose="02010600030101010101" pitchFamily="2" charset="-122"/>
                <a:cs typeface="Times New Roman" panose="02020603050405020304" pitchFamily="18" charset="0"/>
              </a:rPr>
              <a:t>– </a:t>
            </a:r>
            <a:r>
              <a:rPr lang="en-US" sz="2100" dirty="0">
                <a:latin typeface="Times New Roman" panose="02020603050405020304" pitchFamily="18" charset="0"/>
                <a:ea typeface="SimSun" panose="02010600030101010101" pitchFamily="2" charset="-122"/>
                <a:cs typeface="Times New Roman" panose="02020603050405020304" pitchFamily="18" charset="0"/>
              </a:rPr>
              <a:t>№</a:t>
            </a:r>
            <a:r>
              <a:rPr lang="ve-ZA" sz="2100" dirty="0">
                <a:latin typeface="Times New Roman" panose="02020603050405020304" pitchFamily="18" charset="0"/>
                <a:ea typeface="SimSun" panose="02010600030101010101" pitchFamily="2" charset="-122"/>
                <a:cs typeface="Times New Roman" panose="02020603050405020304" pitchFamily="18" charset="0"/>
              </a:rPr>
              <a:t> 7</a:t>
            </a:r>
            <a:r>
              <a:rPr lang="en-US" sz="2100" dirty="0">
                <a:latin typeface="Times New Roman" panose="02020603050405020304" pitchFamily="18" charset="0"/>
                <a:ea typeface="SimSun" panose="02010600030101010101" pitchFamily="2" charset="-122"/>
                <a:cs typeface="Times New Roman" panose="02020603050405020304" pitchFamily="18" charset="0"/>
              </a:rPr>
              <a:t>. </a:t>
            </a:r>
            <a:r>
              <a:rPr lang="ve-ZA" sz="2100" dirty="0">
                <a:latin typeface="Times New Roman" panose="02020603050405020304" pitchFamily="18" charset="0"/>
                <a:ea typeface="SimSun" panose="02010600030101010101" pitchFamily="2" charset="-122"/>
                <a:cs typeface="Times New Roman" panose="02020603050405020304" pitchFamily="18" charset="0"/>
              </a:rPr>
              <a:t>– </a:t>
            </a:r>
            <a:r>
              <a:rPr lang="en-US" sz="2100" dirty="0">
                <a:latin typeface="Times New Roman" panose="02020603050405020304" pitchFamily="18" charset="0"/>
                <a:ea typeface="SimSun" panose="02010600030101010101" pitchFamily="2" charset="-122"/>
                <a:cs typeface="Times New Roman" panose="02020603050405020304" pitchFamily="18" charset="0"/>
              </a:rPr>
              <a:t>P</a:t>
            </a:r>
            <a:r>
              <a:rPr lang="ve-ZA" sz="2100" dirty="0">
                <a:latin typeface="Times New Roman" panose="02020603050405020304" pitchFamily="18" charset="0"/>
                <a:ea typeface="SimSun" panose="02010600030101010101" pitchFamily="2" charset="-122"/>
                <a:cs typeface="Times New Roman" panose="02020603050405020304" pitchFamily="18" charset="0"/>
              </a:rPr>
              <a:t>. 687</a:t>
            </a:r>
            <a:r>
              <a:rPr lang="en-US" sz="2100" dirty="0">
                <a:latin typeface="Times New Roman" panose="02020603050405020304" pitchFamily="18" charset="0"/>
                <a:ea typeface="SimSun" panose="02010600030101010101" pitchFamily="2" charset="-122"/>
                <a:cs typeface="Times New Roman" panose="02020603050405020304" pitchFamily="18" charset="0"/>
              </a:rPr>
              <a:t>-</a:t>
            </a:r>
            <a:r>
              <a:rPr lang="ve-ZA" sz="2100" dirty="0">
                <a:latin typeface="Times New Roman" panose="02020603050405020304" pitchFamily="18" charset="0"/>
                <a:ea typeface="SimSun" panose="02010600030101010101" pitchFamily="2" charset="-122"/>
                <a:cs typeface="Times New Roman" panose="02020603050405020304" pitchFamily="18" charset="0"/>
              </a:rPr>
              <a:t>703.</a:t>
            </a:r>
            <a:endParaRPr lang="ru-RU" sz="2100" dirty="0">
              <a:latin typeface="Times New Roman" panose="02020603050405020304" pitchFamily="18" charset="0"/>
              <a:ea typeface="SimSun" panose="02010600030101010101" pitchFamily="2" charset="-122"/>
              <a:cs typeface="Times New Roman" panose="02020603050405020304" pitchFamily="18" charset="0"/>
            </a:endParaRPr>
          </a:p>
          <a:p>
            <a:pPr algn="just">
              <a:spcBef>
                <a:spcPts val="0"/>
              </a:spcBef>
            </a:pPr>
            <a:r>
              <a:rPr lang="ve-ZA" sz="2100" dirty="0">
                <a:latin typeface="Times New Roman" panose="02020603050405020304" pitchFamily="18" charset="0"/>
                <a:ea typeface="SimSun" panose="02010600030101010101" pitchFamily="2" charset="-122"/>
                <a:cs typeface="Times New Roman" panose="02020603050405020304" pitchFamily="18" charset="0"/>
              </a:rPr>
              <a:t>Chen, X. Coordinating Inventory Control and Pricing Strategies with Random Demand and Fixed Ordering Cost: The Infinite Horizon Case </a:t>
            </a:r>
            <a:r>
              <a:rPr lang="en-US" sz="2100" dirty="0">
                <a:latin typeface="Times New Roman" panose="02020603050405020304" pitchFamily="18" charset="0"/>
                <a:ea typeface="SimSun" panose="02010600030101010101" pitchFamily="2" charset="-122"/>
                <a:cs typeface="Times New Roman" panose="02020603050405020304" pitchFamily="18" charset="0"/>
              </a:rPr>
              <a:t>/ X. Chen</a:t>
            </a:r>
            <a:r>
              <a:rPr lang="ve-ZA" sz="2100" dirty="0">
                <a:latin typeface="Times New Roman" panose="02020603050405020304" pitchFamily="18" charset="0"/>
                <a:ea typeface="SimSun" panose="02010600030101010101" pitchFamily="2" charset="-122"/>
                <a:cs typeface="Times New Roman" panose="02020603050405020304" pitchFamily="18" charset="0"/>
              </a:rPr>
              <a:t>, D. Simchi-Levi </a:t>
            </a:r>
            <a:r>
              <a:rPr lang="en-US" sz="2100" dirty="0">
                <a:latin typeface="Times New Roman" panose="02020603050405020304" pitchFamily="18" charset="0"/>
                <a:ea typeface="SimSun" panose="02010600030101010101" pitchFamily="2" charset="-122"/>
                <a:cs typeface="Times New Roman" panose="02020603050405020304" pitchFamily="18" charset="0"/>
              </a:rPr>
              <a:t>//</a:t>
            </a:r>
            <a:r>
              <a:rPr lang="ve-ZA" sz="2100" dirty="0">
                <a:latin typeface="Times New Roman" panose="02020603050405020304" pitchFamily="18" charset="0"/>
                <a:ea typeface="SimSun" panose="02010600030101010101" pitchFamily="2" charset="-122"/>
                <a:cs typeface="Times New Roman" panose="02020603050405020304" pitchFamily="18" charset="0"/>
              </a:rPr>
              <a:t> Mathematics of Operations Research</a:t>
            </a:r>
            <a:r>
              <a:rPr lang="en-US" sz="2100" dirty="0">
                <a:latin typeface="Times New Roman" panose="02020603050405020304" pitchFamily="18" charset="0"/>
                <a:ea typeface="SimSun" panose="02010600030101010101" pitchFamily="2" charset="-122"/>
                <a:cs typeface="Times New Roman" panose="02020603050405020304" pitchFamily="18" charset="0"/>
              </a:rPr>
              <a:t>. – </a:t>
            </a:r>
            <a:r>
              <a:rPr lang="ve-ZA" sz="2100" dirty="0">
                <a:latin typeface="Times New Roman" panose="02020603050405020304" pitchFamily="18" charset="0"/>
                <a:ea typeface="SimSun" panose="02010600030101010101" pitchFamily="2" charset="-122"/>
                <a:cs typeface="Times New Roman" panose="02020603050405020304" pitchFamily="18" charset="0"/>
              </a:rPr>
              <a:t>2004</a:t>
            </a:r>
            <a:r>
              <a:rPr lang="en-US" sz="2100" dirty="0">
                <a:latin typeface="Times New Roman" panose="02020603050405020304" pitchFamily="18" charset="0"/>
                <a:ea typeface="SimSun" panose="02010600030101010101" pitchFamily="2" charset="-122"/>
                <a:cs typeface="Times New Roman" panose="02020603050405020304" pitchFamily="18" charset="0"/>
              </a:rPr>
              <a:t>. </a:t>
            </a:r>
            <a:r>
              <a:rPr lang="ve-ZA" sz="2100" dirty="0">
                <a:latin typeface="Times New Roman" panose="02020603050405020304" pitchFamily="18" charset="0"/>
                <a:ea typeface="SimSun" panose="02010600030101010101" pitchFamily="2" charset="-122"/>
                <a:cs typeface="Times New Roman" panose="02020603050405020304" pitchFamily="18" charset="0"/>
              </a:rPr>
              <a:t>– vol. 29</a:t>
            </a:r>
            <a:r>
              <a:rPr lang="en-US" sz="2100" dirty="0">
                <a:latin typeface="Times New Roman" panose="02020603050405020304" pitchFamily="18" charset="0"/>
                <a:ea typeface="SimSun" panose="02010600030101010101" pitchFamily="2" charset="-122"/>
                <a:cs typeface="Times New Roman" panose="02020603050405020304" pitchFamily="18" charset="0"/>
              </a:rPr>
              <a:t>. </a:t>
            </a:r>
            <a:r>
              <a:rPr lang="ve-ZA" sz="2100" dirty="0">
                <a:latin typeface="Times New Roman" panose="02020603050405020304" pitchFamily="18" charset="0"/>
                <a:ea typeface="SimSun" panose="02010600030101010101" pitchFamily="2" charset="-122"/>
                <a:cs typeface="Times New Roman" panose="02020603050405020304" pitchFamily="18" charset="0"/>
              </a:rPr>
              <a:t>–</a:t>
            </a:r>
            <a:r>
              <a:rPr lang="en-US" sz="2100" dirty="0">
                <a:latin typeface="Times New Roman" panose="02020603050405020304" pitchFamily="18" charset="0"/>
                <a:ea typeface="SimSun" panose="02010600030101010101" pitchFamily="2" charset="-122"/>
                <a:cs typeface="Times New Roman" panose="02020603050405020304" pitchFamily="18" charset="0"/>
              </a:rPr>
              <a:t> №</a:t>
            </a:r>
            <a:r>
              <a:rPr lang="ve-ZA" sz="2100" dirty="0">
                <a:latin typeface="Times New Roman" panose="02020603050405020304" pitchFamily="18" charset="0"/>
                <a:ea typeface="SimSun" panose="02010600030101010101" pitchFamily="2" charset="-122"/>
                <a:cs typeface="Times New Roman" panose="02020603050405020304" pitchFamily="18" charset="0"/>
              </a:rPr>
              <a:t> 3</a:t>
            </a:r>
            <a:r>
              <a:rPr lang="en-US" sz="2100" dirty="0">
                <a:latin typeface="Times New Roman" panose="02020603050405020304" pitchFamily="18" charset="0"/>
                <a:ea typeface="SimSun" panose="02010600030101010101" pitchFamily="2" charset="-122"/>
                <a:cs typeface="Times New Roman" panose="02020603050405020304" pitchFamily="18" charset="0"/>
              </a:rPr>
              <a:t>. </a:t>
            </a:r>
            <a:r>
              <a:rPr lang="ve-ZA" sz="2100" dirty="0">
                <a:latin typeface="Times New Roman" panose="02020603050405020304" pitchFamily="18" charset="0"/>
                <a:ea typeface="SimSun" panose="02010600030101010101" pitchFamily="2" charset="-122"/>
                <a:cs typeface="Times New Roman" panose="02020603050405020304" pitchFamily="18" charset="0"/>
              </a:rPr>
              <a:t>– </a:t>
            </a:r>
            <a:r>
              <a:rPr lang="en-US" sz="2100" dirty="0">
                <a:latin typeface="Times New Roman" panose="02020603050405020304" pitchFamily="18" charset="0"/>
                <a:ea typeface="SimSun" panose="02010600030101010101" pitchFamily="2" charset="-122"/>
                <a:cs typeface="Times New Roman" panose="02020603050405020304" pitchFamily="18" charset="0"/>
              </a:rPr>
              <a:t>P</a:t>
            </a:r>
            <a:r>
              <a:rPr lang="ve-ZA" sz="2100" dirty="0">
                <a:latin typeface="Times New Roman" panose="02020603050405020304" pitchFamily="18" charset="0"/>
                <a:ea typeface="SimSun" panose="02010600030101010101" pitchFamily="2" charset="-122"/>
                <a:cs typeface="Times New Roman" panose="02020603050405020304" pitchFamily="18" charset="0"/>
              </a:rPr>
              <a:t>. 698</a:t>
            </a:r>
            <a:r>
              <a:rPr lang="en-US" sz="2100" dirty="0">
                <a:latin typeface="Times New Roman" panose="02020603050405020304" pitchFamily="18" charset="0"/>
                <a:ea typeface="SimSun" panose="02010600030101010101" pitchFamily="2" charset="-122"/>
                <a:cs typeface="Times New Roman" panose="02020603050405020304" pitchFamily="18" charset="0"/>
              </a:rPr>
              <a:t>-</a:t>
            </a:r>
            <a:r>
              <a:rPr lang="ve-ZA" sz="2100" dirty="0">
                <a:latin typeface="Times New Roman" panose="02020603050405020304" pitchFamily="18" charset="0"/>
                <a:ea typeface="SimSun" panose="02010600030101010101" pitchFamily="2" charset="-122"/>
                <a:cs typeface="Times New Roman" panose="02020603050405020304" pitchFamily="18" charset="0"/>
              </a:rPr>
              <a:t>723</a:t>
            </a:r>
            <a:r>
              <a:rPr lang="en-US" sz="2100" dirty="0">
                <a:latin typeface="Times New Roman" panose="02020603050405020304" pitchFamily="18" charset="0"/>
                <a:ea typeface="SimSun" panose="02010600030101010101" pitchFamily="2" charset="-122"/>
                <a:cs typeface="Times New Roman" panose="02020603050405020304" pitchFamily="18" charset="0"/>
              </a:rPr>
              <a:t>.</a:t>
            </a:r>
            <a:endParaRPr lang="ru-RU" sz="2100" dirty="0">
              <a:latin typeface="Times New Roman" panose="02020603050405020304" pitchFamily="18" charset="0"/>
              <a:ea typeface="SimSun" panose="02010600030101010101" pitchFamily="2" charset="-122"/>
              <a:cs typeface="Times New Roman" panose="02020603050405020304" pitchFamily="18" charset="0"/>
            </a:endParaRPr>
          </a:p>
          <a:p>
            <a:pPr lvl="0" algn="just">
              <a:spcBef>
                <a:spcPts val="0"/>
              </a:spcBef>
            </a:pPr>
            <a:r>
              <a:rPr lang="ve-ZA" sz="2100" dirty="0">
                <a:latin typeface="Times New Roman" panose="02020603050405020304" pitchFamily="18" charset="0"/>
                <a:ea typeface="SimSun" panose="02010600030101010101" pitchFamily="2" charset="-122"/>
                <a:cs typeface="Times New Roman" panose="02020603050405020304" pitchFamily="18" charset="0"/>
              </a:rPr>
              <a:t>Kopytov E., Greenglaz L., Muravyov A., Puzinkevich E. Modelling of two strategies in inventory control system with random lead time and demand // Computer Modelling and New Technologies. - 2007. - V.l 1. - №. 1. - P. 21-30.</a:t>
            </a:r>
            <a:endParaRPr lang="ru-RU" sz="2100" dirty="0">
              <a:latin typeface="Times New Roman" panose="02020603050405020304" pitchFamily="18" charset="0"/>
              <a:ea typeface="SimSun" panose="02010600030101010101" pitchFamily="2" charset="-122"/>
              <a:cs typeface="Times New Roman" panose="02020603050405020304" pitchFamily="18" charset="0"/>
            </a:endParaRPr>
          </a:p>
          <a:p>
            <a:pPr lvl="0" algn="just">
              <a:spcBef>
                <a:spcPts val="0"/>
              </a:spcBef>
            </a:pPr>
            <a:r>
              <a:rPr lang="ve-ZA" sz="2100" dirty="0">
                <a:latin typeface="Times New Roman" panose="02020603050405020304" pitchFamily="18" charset="0"/>
                <a:ea typeface="SimSun" panose="02010600030101010101" pitchFamily="2" charset="-122"/>
                <a:cs typeface="Times New Roman" panose="02020603050405020304" pitchFamily="18" charset="0"/>
              </a:rPr>
              <a:t>Kopytov E., Muravjov A., Greenglaz L. and Burakov G. Investigation of two strategies in inventory control system with random parameters // Proceedings of the 21st European Conference on Modelling and Simulation (ECMS 2007). June 4-6, 2007 - Prague, Check Republic: Thomas </a:t>
            </a:r>
            <a:r>
              <a:rPr lang="es-ES_tradnl" sz="2100" dirty="0">
                <a:latin typeface="Times New Roman" panose="02020603050405020304" pitchFamily="18" charset="0"/>
                <a:ea typeface="SimSun" panose="02010600030101010101" pitchFamily="2" charset="-122"/>
                <a:cs typeface="Times New Roman" panose="02020603050405020304" pitchFamily="18" charset="0"/>
              </a:rPr>
              <a:t>Bata </a:t>
            </a:r>
            <a:r>
              <a:rPr lang="en-US" sz="2100" dirty="0">
                <a:latin typeface="Times New Roman" panose="02020603050405020304" pitchFamily="18" charset="0"/>
                <a:ea typeface="SimSun" panose="02010600030101010101" pitchFamily="2" charset="-122"/>
                <a:cs typeface="Times New Roman" panose="02020603050405020304" pitchFamily="18" charset="0"/>
              </a:rPr>
              <a:t>University in </a:t>
            </a:r>
            <a:r>
              <a:rPr lang="en-US" sz="2100" dirty="0" err="1">
                <a:latin typeface="Times New Roman" panose="02020603050405020304" pitchFamily="18" charset="0"/>
                <a:ea typeface="SimSun" panose="02010600030101010101" pitchFamily="2" charset="-122"/>
                <a:cs typeface="Times New Roman" panose="02020603050405020304" pitchFamily="18" charset="0"/>
              </a:rPr>
              <a:t>Zlin</a:t>
            </a:r>
            <a:r>
              <a:rPr lang="en-US" sz="2100" dirty="0">
                <a:latin typeface="Times New Roman" panose="02020603050405020304" pitchFamily="18" charset="0"/>
                <a:ea typeface="SimSun" panose="02010600030101010101" pitchFamily="2" charset="-122"/>
                <a:cs typeface="Times New Roman" panose="02020603050405020304" pitchFamily="18" charset="0"/>
              </a:rPr>
              <a:t>, 2007. - P. 566-571.</a:t>
            </a:r>
            <a:endParaRPr lang="ru-RU" sz="21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Номер слайда 3">
            <a:extLst>
              <a:ext uri="{FF2B5EF4-FFF2-40B4-BE49-F238E27FC236}">
                <a16:creationId xmlns:a16="http://schemas.microsoft.com/office/drawing/2014/main" xmlns="" id="{E85472DA-A8E8-04BE-50D7-F42659B224C3}"/>
              </a:ext>
            </a:extLst>
          </p:cNvPr>
          <p:cNvSpPr>
            <a:spLocks noGrp="1"/>
          </p:cNvSpPr>
          <p:nvPr>
            <p:ph type="sldNum" sz="quarter" idx="12"/>
          </p:nvPr>
        </p:nvSpPr>
        <p:spPr/>
        <p:txBody>
          <a:bodyPr/>
          <a:lstStyle/>
          <a:p>
            <a:fld id="{06AA7BED-6D88-4813-BE45-CB81AECCD75A}" type="slidenum">
              <a:rPr lang="ru-RU" smtClean="0"/>
              <a:pPr/>
              <a:t>4</a:t>
            </a:fld>
            <a:endParaRPr lang="ru-RU" dirty="0"/>
          </a:p>
        </p:txBody>
      </p:sp>
    </p:spTree>
    <p:extLst>
      <p:ext uri="{BB962C8B-B14F-4D97-AF65-F5344CB8AC3E}">
        <p14:creationId xmlns:p14="http://schemas.microsoft.com/office/powerpoint/2010/main" val="478246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764704"/>
            <a:ext cx="5688632" cy="432048"/>
          </a:xfrm>
        </p:spPr>
        <p:txBody>
          <a:bodyPr>
            <a:normAutofit/>
          </a:bodyPr>
          <a:lstStyle/>
          <a:p>
            <a:pPr marR="0" algn="l"/>
            <a:r>
              <a:rPr lang="ru-RU" sz="2400" b="1" dirty="0">
                <a:latin typeface="Times New Roman" pitchFamily="18" charset="0"/>
                <a:cs typeface="Times New Roman" pitchFamily="18" charset="0"/>
              </a:rPr>
              <a:t>Конференции</a:t>
            </a:r>
          </a:p>
        </p:txBody>
      </p:sp>
      <p:sp>
        <p:nvSpPr>
          <p:cNvPr id="3" name="Текст 2"/>
          <p:cNvSpPr>
            <a:spLocks noGrp="1"/>
          </p:cNvSpPr>
          <p:nvPr>
            <p:ph type="body" idx="1"/>
          </p:nvPr>
        </p:nvSpPr>
        <p:spPr>
          <a:xfrm>
            <a:off x="611560" y="1340768"/>
            <a:ext cx="7848872" cy="5040560"/>
          </a:xfrm>
        </p:spPr>
        <p:txBody>
          <a:bodyPr>
            <a:normAutofit lnSpcReduction="10000"/>
          </a:bodyPr>
          <a:lstStyle/>
          <a:p>
            <a:pPr marL="0" indent="0" algn="just">
              <a:spcBef>
                <a:spcPts val="600"/>
              </a:spcBef>
              <a:spcAft>
                <a:spcPts val="600"/>
              </a:spcAft>
              <a:buNone/>
            </a:pPr>
            <a:r>
              <a:rPr lang="ru-RU" sz="1800" dirty="0">
                <a:effectLst/>
                <a:latin typeface="Times New Roman" panose="02020603050405020304" pitchFamily="18" charset="0"/>
                <a:ea typeface="Microsoft Uighur" panose="02000000000000000000" pitchFamily="2" charset="-78"/>
                <a:cs typeface="Microsoft Uighur" panose="02000000000000000000" pitchFamily="2" charset="-78"/>
              </a:rPr>
              <a:t>1. Косоруков О.А., Свиридова, О.А. Модели минимизации издержек в системах управления запасами с учетом неопределенности спроса и времени поставок // Сборник статей конференции «Актуальные проблемы экономики и управления современной России» Пермского института экономики и финансов – 2009. – Выпуск 3. – С. 197-198.</a:t>
            </a:r>
            <a:endParaRPr lang="ru-RU" sz="1800" dirty="0">
              <a:latin typeface="Times New Roman" pitchFamily="18" charset="0"/>
              <a:cs typeface="Times New Roman" pitchFamily="18" charset="0"/>
            </a:endParaRPr>
          </a:p>
          <a:p>
            <a:pPr marL="0" indent="0" algn="just">
              <a:spcBef>
                <a:spcPts val="600"/>
              </a:spcBef>
              <a:spcAft>
                <a:spcPts val="600"/>
              </a:spcAft>
              <a:buNone/>
            </a:pPr>
            <a:r>
              <a:rPr lang="ru-RU" sz="1800" dirty="0">
                <a:latin typeface="Times New Roman" pitchFamily="18" charset="0"/>
                <a:cs typeface="Times New Roman" pitchFamily="18" charset="0"/>
              </a:rPr>
              <a:t>2. I</a:t>
            </a:r>
            <a:r>
              <a:rPr lang="en-US" sz="1800" dirty="0">
                <a:latin typeface="Times New Roman" pitchFamily="18" charset="0"/>
                <a:cs typeface="Times New Roman" pitchFamily="18" charset="0"/>
              </a:rPr>
              <a:t>I</a:t>
            </a:r>
            <a:r>
              <a:rPr lang="ru-RU" sz="1800" dirty="0">
                <a:latin typeface="Times New Roman" pitchFamily="18" charset="0"/>
                <a:cs typeface="Times New Roman" pitchFamily="18" charset="0"/>
              </a:rPr>
              <a:t>I Международная научно-практическая конференция «Инновационная экономика и менеджмент: Методы и технологии» (Россия, Москва, МГУ имени М.В. Ломоносова, май 2018 г.)</a:t>
            </a:r>
          </a:p>
          <a:p>
            <a:pPr marL="0" indent="0" algn="just">
              <a:spcBef>
                <a:spcPts val="600"/>
              </a:spcBef>
              <a:spcAft>
                <a:spcPts val="600"/>
              </a:spcAft>
              <a:buNone/>
            </a:pPr>
            <a:r>
              <a:rPr lang="ru-RU" sz="1800" dirty="0">
                <a:latin typeface="Times New Roman" pitchFamily="18" charset="0"/>
                <a:cs typeface="Times New Roman" pitchFamily="18" charset="0"/>
              </a:rPr>
              <a:t>3. </a:t>
            </a:r>
            <a:r>
              <a:rPr lang="en-US" sz="1800" dirty="0">
                <a:latin typeface="Times New Roman" pitchFamily="18" charset="0"/>
                <a:cs typeface="Times New Roman" pitchFamily="18" charset="0"/>
              </a:rPr>
              <a:t>XVII</a:t>
            </a:r>
            <a:r>
              <a:rPr lang="ru-RU" sz="1800" dirty="0">
                <a:latin typeface="Times New Roman" pitchFamily="18" charset="0"/>
                <a:cs typeface="Times New Roman" pitchFamily="18" charset="0"/>
              </a:rPr>
              <a:t>-</a:t>
            </a:r>
            <a:r>
              <a:rPr lang="en-US" sz="1800" dirty="0">
                <a:latin typeface="Times New Roman" pitchFamily="18" charset="0"/>
                <a:cs typeface="Times New Roman" pitchFamily="18" charset="0"/>
              </a:rPr>
              <a:t>XVIII</a:t>
            </a:r>
            <a:r>
              <a:rPr lang="ru-RU" sz="1800" dirty="0">
                <a:latin typeface="Times New Roman" pitchFamily="18" charset="0"/>
                <a:cs typeface="Times New Roman" pitchFamily="18" charset="0"/>
              </a:rPr>
              <a:t> Международная научно-практическая конференция «Актуальные вопросы экономических наук и современного менеджмента» (Россия, Новосибирск, январь 2019 г.)</a:t>
            </a:r>
          </a:p>
          <a:p>
            <a:pPr marL="0" indent="0" algn="just">
              <a:spcBef>
                <a:spcPts val="600"/>
              </a:spcBef>
              <a:spcAft>
                <a:spcPts val="600"/>
              </a:spcAft>
              <a:buNone/>
            </a:pPr>
            <a:r>
              <a:rPr lang="ru-RU" sz="1800" dirty="0">
                <a:latin typeface="Times New Roman" pitchFamily="18" charset="0"/>
                <a:cs typeface="Times New Roman" pitchFamily="18" charset="0"/>
              </a:rPr>
              <a:t>4. </a:t>
            </a:r>
            <a:r>
              <a:rPr lang="en-US" sz="1800" dirty="0">
                <a:latin typeface="Times New Roman" pitchFamily="18" charset="0"/>
                <a:cs typeface="Times New Roman" pitchFamily="18" charset="0"/>
              </a:rPr>
              <a:t>XIX </a:t>
            </a:r>
            <a:r>
              <a:rPr lang="ru-RU" sz="1800" dirty="0">
                <a:latin typeface="Times New Roman" pitchFamily="18" charset="0"/>
                <a:cs typeface="Times New Roman" pitchFamily="18" charset="0"/>
              </a:rPr>
              <a:t>Международная научная конференция «Научный диалог: Экономика и менеджмент» (Россия, Санкт-Петербург, февраль 2019 г.)</a:t>
            </a:r>
          </a:p>
          <a:p>
            <a:pPr marL="0" indent="0" algn="just">
              <a:spcBef>
                <a:spcPts val="600"/>
              </a:spcBef>
              <a:spcAft>
                <a:spcPts val="600"/>
              </a:spcAft>
              <a:buNone/>
            </a:pPr>
            <a:r>
              <a:rPr lang="ru-RU" sz="1800" dirty="0">
                <a:latin typeface="Times New Roman" pitchFamily="18" charset="0"/>
                <a:cs typeface="Times New Roman" pitchFamily="18" charset="0"/>
              </a:rPr>
              <a:t>5. Международная научно-практическая конференция «</a:t>
            </a:r>
            <a:r>
              <a:rPr lang="en-US" sz="1800" dirty="0">
                <a:latin typeface="Times New Roman" pitchFamily="18" charset="0"/>
                <a:cs typeface="Times New Roman" pitchFamily="18" charset="0"/>
              </a:rPr>
              <a:t>XXXII</a:t>
            </a:r>
            <a:r>
              <a:rPr lang="ru-RU" sz="1800" dirty="0">
                <a:latin typeface="Times New Roman" pitchFamily="18" charset="0"/>
                <a:cs typeface="Times New Roman" pitchFamily="18" charset="0"/>
              </a:rPr>
              <a:t> Плехановские чтения» (Россия, Москва, ФГБОУ ВО «РЭУ имени Г.В. Плеханова», март 2019 г.)</a:t>
            </a:r>
          </a:p>
          <a:p>
            <a:pPr marR="0" lvl="0" algn="just" rtl="0">
              <a:buNone/>
            </a:pPr>
            <a:endParaRPr lang="ru-RU" sz="1600" baseline="0" dirty="0">
              <a:latin typeface="Times New Roman"/>
            </a:endParaRPr>
          </a:p>
        </p:txBody>
      </p:sp>
      <p:graphicFrame>
        <p:nvGraphicFramePr>
          <p:cNvPr id="5" name="Схема 4"/>
          <p:cNvGraphicFramePr/>
          <p:nvPr>
            <p:extLst>
              <p:ext uri="{D42A27DB-BD31-4B8C-83A1-F6EECF244321}">
                <p14:modId xmlns:p14="http://schemas.microsoft.com/office/powerpoint/2010/main" val="3244112745"/>
              </p:ext>
            </p:extLst>
          </p:nvPr>
        </p:nvGraphicFramePr>
        <p:xfrm>
          <a:off x="6804248" y="6381328"/>
          <a:ext cx="2016224"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764704"/>
            <a:ext cx="5688632" cy="432048"/>
          </a:xfrm>
        </p:spPr>
        <p:txBody>
          <a:bodyPr>
            <a:normAutofit/>
          </a:bodyPr>
          <a:lstStyle/>
          <a:p>
            <a:pPr marR="0" algn="l"/>
            <a:r>
              <a:rPr lang="ru-RU" sz="2400" b="1" dirty="0">
                <a:latin typeface="Times New Roman" pitchFamily="18" charset="0"/>
                <a:cs typeface="Times New Roman" pitchFamily="18" charset="0"/>
              </a:rPr>
              <a:t>Конференции</a:t>
            </a:r>
          </a:p>
        </p:txBody>
      </p:sp>
      <p:sp>
        <p:nvSpPr>
          <p:cNvPr id="3" name="Текст 2"/>
          <p:cNvSpPr>
            <a:spLocks noGrp="1"/>
          </p:cNvSpPr>
          <p:nvPr>
            <p:ph type="body" idx="1"/>
          </p:nvPr>
        </p:nvSpPr>
        <p:spPr>
          <a:xfrm>
            <a:off x="611560" y="1484784"/>
            <a:ext cx="7848872" cy="4896544"/>
          </a:xfrm>
        </p:spPr>
        <p:txBody>
          <a:bodyPr>
            <a:normAutofit/>
          </a:bodyPr>
          <a:lstStyle/>
          <a:p>
            <a:pPr marL="0" indent="0" algn="just">
              <a:spcBef>
                <a:spcPts val="600"/>
              </a:spcBef>
              <a:spcAft>
                <a:spcPts val="600"/>
              </a:spcAft>
              <a:buNone/>
            </a:pPr>
            <a:r>
              <a:rPr lang="ru-RU" sz="1800" dirty="0">
                <a:latin typeface="Times New Roman" panose="02020603050405020304" pitchFamily="18" charset="0"/>
                <a:cs typeface="Times New Roman" pitchFamily="18" charset="0"/>
              </a:rPr>
              <a:t>6. XХVI Международная научная конференция студентов, аспирантов и молодых ученых «Ломоносов» (Россия, Москва, МГУ имени М.В. Ломоносова, апрель 2019 г.)</a:t>
            </a:r>
            <a:endParaRPr lang="ru-RU" sz="1800" dirty="0">
              <a:effectLst/>
              <a:latin typeface="Times New Roman" panose="02020603050405020304" pitchFamily="18" charset="0"/>
              <a:ea typeface="Microsoft Uighur" panose="02000000000000000000" pitchFamily="2" charset="-78"/>
              <a:cs typeface="Times New Roman" panose="02020603050405020304" pitchFamily="18" charset="0"/>
            </a:endParaRPr>
          </a:p>
          <a:p>
            <a:pPr marL="0" indent="0" algn="just">
              <a:spcBef>
                <a:spcPts val="600"/>
              </a:spcBef>
              <a:spcAft>
                <a:spcPts val="600"/>
              </a:spcAft>
              <a:buNone/>
            </a:pPr>
            <a:r>
              <a:rPr lang="ru-RU" sz="1800" dirty="0">
                <a:latin typeface="Times New Roman" panose="02020603050405020304" pitchFamily="18" charset="0"/>
                <a:ea typeface="Microsoft Uighur" panose="02000000000000000000" pitchFamily="2" charset="-78"/>
                <a:cs typeface="Times New Roman" panose="02020603050405020304" pitchFamily="18" charset="0"/>
              </a:rPr>
              <a:t>7</a:t>
            </a:r>
            <a:r>
              <a:rPr lang="ru-RU" sz="1800" dirty="0">
                <a:effectLst/>
                <a:latin typeface="Times New Roman" panose="02020603050405020304" pitchFamily="18" charset="0"/>
                <a:ea typeface="Microsoft Uighur" panose="02000000000000000000" pitchFamily="2" charset="-78"/>
                <a:cs typeface="Times New Roman" panose="02020603050405020304" pitchFamily="18" charset="0"/>
              </a:rPr>
              <a:t>. Косоруков О.А., Маслов С.Е. Модели оптимизации объема поставки в условиях неопределенности спроса с учетом рисков начисления неустоек, потери клиентов и дополнительных издержек. Сборник трудов II международной научно-практической конференции "ТЕНДЕНЦИИ РАЗВИТИЯ ЛОГИСТИКИ И УПРАВЛЕНИЯ ЦЕПЯМИ ПОСТАВОК В УСЛОВИЯХ ЦИФРОВОЙ ЭКОНОМИКИ", Казань, 22 – 23 сентября 2021 г., -С. 122-131.</a:t>
            </a:r>
          </a:p>
          <a:p>
            <a:pPr marL="0" indent="0" algn="just">
              <a:spcBef>
                <a:spcPts val="600"/>
              </a:spcBef>
              <a:spcAft>
                <a:spcPts val="600"/>
              </a:spcAft>
              <a:buNone/>
            </a:pPr>
            <a:r>
              <a:rPr lang="ru-RU" sz="1800" dirty="0">
                <a:latin typeface="Times New Roman" panose="02020603050405020304" pitchFamily="18" charset="0"/>
                <a:ea typeface="Microsoft Uighur" panose="02000000000000000000" pitchFamily="2" charset="-78"/>
                <a:cs typeface="Times New Roman" panose="02020603050405020304" pitchFamily="18" charset="0"/>
              </a:rPr>
              <a:t>8</a:t>
            </a:r>
            <a:r>
              <a:rPr lang="ru-RU" sz="1800" dirty="0">
                <a:effectLst/>
                <a:latin typeface="Times New Roman" panose="02020603050405020304" pitchFamily="18" charset="0"/>
                <a:ea typeface="Microsoft Uighur" panose="02000000000000000000" pitchFamily="2" charset="-78"/>
                <a:cs typeface="Times New Roman" panose="02020603050405020304" pitchFamily="18" charset="0"/>
              </a:rPr>
              <a:t>. </a:t>
            </a:r>
            <a:r>
              <a:rPr lang="en-US" sz="1800" dirty="0">
                <a:effectLst/>
                <a:latin typeface="Times New Roman" panose="02020603050405020304" pitchFamily="18" charset="0"/>
                <a:ea typeface="Microsoft Uighur" panose="02000000000000000000" pitchFamily="2" charset="-78"/>
                <a:cs typeface="Times New Roman" panose="02020603050405020304" pitchFamily="18" charset="0"/>
              </a:rPr>
              <a:t>Oleg </a:t>
            </a:r>
            <a:r>
              <a:rPr lang="en-US" sz="1800" dirty="0" err="1">
                <a:effectLst/>
                <a:latin typeface="Times New Roman" panose="02020603050405020304" pitchFamily="18" charset="0"/>
                <a:ea typeface="Microsoft Uighur" panose="02000000000000000000" pitchFamily="2" charset="-78"/>
                <a:cs typeface="Times New Roman" panose="02020603050405020304" pitchFamily="18" charset="0"/>
              </a:rPr>
              <a:t>Kosorukov</a:t>
            </a:r>
            <a:r>
              <a:rPr lang="en-US" sz="1800" dirty="0">
                <a:effectLst/>
                <a:latin typeface="Times New Roman" panose="02020603050405020304" pitchFamily="18" charset="0"/>
                <a:ea typeface="Microsoft Uighur" panose="02000000000000000000" pitchFamily="2" charset="-78"/>
                <a:cs typeface="Times New Roman" panose="02020603050405020304" pitchFamily="18" charset="0"/>
              </a:rPr>
              <a:t>, Sergey Maslov, Olga </a:t>
            </a:r>
            <a:r>
              <a:rPr lang="en-US" sz="1800" dirty="0" err="1">
                <a:effectLst/>
                <a:latin typeface="Times New Roman" panose="02020603050405020304" pitchFamily="18" charset="0"/>
                <a:ea typeface="Microsoft Uighur" panose="02000000000000000000" pitchFamily="2" charset="-78"/>
                <a:cs typeface="Times New Roman" panose="02020603050405020304" pitchFamily="18" charset="0"/>
              </a:rPr>
              <a:t>Sviridova</a:t>
            </a:r>
            <a:r>
              <a:rPr lang="en-US" sz="1800" dirty="0">
                <a:effectLst/>
                <a:latin typeface="Times New Roman" panose="02020603050405020304" pitchFamily="18" charset="0"/>
                <a:ea typeface="Microsoft Uighur" panose="02000000000000000000" pitchFamily="2" charset="-78"/>
                <a:cs typeface="Times New Roman" panose="02020603050405020304" pitchFamily="18" charset="0"/>
              </a:rPr>
              <a:t>, </a:t>
            </a:r>
            <a:r>
              <a:rPr lang="en-US" sz="1800" dirty="0" err="1">
                <a:effectLst/>
                <a:latin typeface="Times New Roman" panose="02020603050405020304" pitchFamily="18" charset="0"/>
                <a:ea typeface="Microsoft Uighur" panose="02000000000000000000" pitchFamily="2" charset="-78"/>
                <a:cs typeface="Times New Roman" panose="02020603050405020304" pitchFamily="18" charset="0"/>
              </a:rPr>
              <a:t>Karmak</a:t>
            </a:r>
            <a:r>
              <a:rPr lang="en-US" sz="1800" dirty="0">
                <a:effectLst/>
                <a:latin typeface="Times New Roman" panose="02020603050405020304" pitchFamily="18" charset="0"/>
                <a:ea typeface="Microsoft Uighur" panose="02000000000000000000" pitchFamily="2" charset="-78"/>
                <a:cs typeface="Times New Roman" panose="02020603050405020304" pitchFamily="18" charset="0"/>
              </a:rPr>
              <a:t> </a:t>
            </a:r>
            <a:r>
              <a:rPr lang="en-US" sz="1800" dirty="0" err="1">
                <a:effectLst/>
                <a:latin typeface="Times New Roman" panose="02020603050405020304" pitchFamily="18" charset="0"/>
                <a:ea typeface="Microsoft Uighur" panose="02000000000000000000" pitchFamily="2" charset="-78"/>
                <a:cs typeface="Times New Roman" panose="02020603050405020304" pitchFamily="18" charset="0"/>
              </a:rPr>
              <a:t>Bagisbayevc</a:t>
            </a:r>
            <a:r>
              <a:rPr lang="en-US" sz="1800" dirty="0">
                <a:effectLst/>
                <a:latin typeface="Times New Roman" panose="02020603050405020304" pitchFamily="18" charset="0"/>
                <a:ea typeface="Microsoft Uighur" panose="02000000000000000000" pitchFamily="2" charset="-78"/>
                <a:cs typeface="Times New Roman" panose="02020603050405020304" pitchFamily="18" charset="0"/>
              </a:rPr>
              <a:t> Models for Optimizing the Supply Volume in Conditions of Uncertainty in Demand, Taking into Account the Risks of Accrual of Penalties, Loss of Customers and Additional Costs. Book Subtitle 5th Scientific International Online Conference Algorithms and Solutions based on Computer Technology (ASBC 2021), ISBN978-3-030-93871-0, Springer, 2021, pp. 249-260.</a:t>
            </a:r>
            <a:endParaRPr lang="ru-RU" sz="1800" dirty="0">
              <a:effectLst/>
              <a:latin typeface="Times New Roman" panose="02020603050405020304" pitchFamily="18" charset="0"/>
              <a:ea typeface="Microsoft Uighur" panose="02000000000000000000" pitchFamily="2" charset="-78"/>
              <a:cs typeface="Times New Roman" panose="02020603050405020304" pitchFamily="18" charset="0"/>
            </a:endParaRPr>
          </a:p>
          <a:p>
            <a:pPr marR="0" lvl="0" algn="just" rtl="0">
              <a:buNone/>
            </a:pPr>
            <a:endParaRPr lang="ru-RU" sz="1600" baseline="0" dirty="0">
              <a:latin typeface="Times New Roman"/>
            </a:endParaRPr>
          </a:p>
        </p:txBody>
      </p:sp>
      <p:graphicFrame>
        <p:nvGraphicFramePr>
          <p:cNvPr id="5" name="Схема 4"/>
          <p:cNvGraphicFramePr/>
          <p:nvPr>
            <p:extLst>
              <p:ext uri="{D42A27DB-BD31-4B8C-83A1-F6EECF244321}">
                <p14:modId xmlns:p14="http://schemas.microsoft.com/office/powerpoint/2010/main" val="2400646435"/>
              </p:ext>
            </p:extLst>
          </p:nvPr>
        </p:nvGraphicFramePr>
        <p:xfrm>
          <a:off x="6804248" y="6381328"/>
          <a:ext cx="2016224"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94203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8"/>
            <a:ext cx="5544616" cy="432048"/>
          </a:xfrm>
        </p:spPr>
        <p:txBody>
          <a:bodyPr>
            <a:normAutofit/>
          </a:bodyPr>
          <a:lstStyle/>
          <a:p>
            <a:pPr marR="0" algn="l"/>
            <a:r>
              <a:rPr lang="ru-RU" sz="2400" b="1" dirty="0">
                <a:latin typeface="Times New Roman" pitchFamily="18" charset="0"/>
                <a:cs typeface="Times New Roman" pitchFamily="18" charset="0"/>
              </a:rPr>
              <a:t>Публикации</a:t>
            </a:r>
          </a:p>
        </p:txBody>
      </p:sp>
      <p:sp>
        <p:nvSpPr>
          <p:cNvPr id="3" name="Текст 2"/>
          <p:cNvSpPr>
            <a:spLocks noGrp="1"/>
          </p:cNvSpPr>
          <p:nvPr>
            <p:ph type="body" idx="1"/>
          </p:nvPr>
        </p:nvSpPr>
        <p:spPr>
          <a:xfrm>
            <a:off x="683568" y="1124743"/>
            <a:ext cx="7776864" cy="5549701"/>
          </a:xfrm>
        </p:spPr>
        <p:txBody>
          <a:bodyPr>
            <a:normAutofit fontScale="92500"/>
          </a:bodyPr>
          <a:lstStyle/>
          <a:p>
            <a:pPr marL="0" lvl="0" indent="0" algn="just">
              <a:spcBef>
                <a:spcPts val="600"/>
              </a:spcBef>
              <a:spcAft>
                <a:spcPts val="600"/>
              </a:spcAft>
              <a:buNone/>
              <a:tabLst>
                <a:tab pos="228600" algn="l"/>
              </a:tabLst>
            </a:pPr>
            <a:r>
              <a:rPr lang="ru-RU" sz="1800" dirty="0">
                <a:effectLst/>
                <a:latin typeface="Times New Roman" panose="02020603050405020304" pitchFamily="18" charset="0"/>
                <a:ea typeface="Microsoft Uighur" panose="02000000000000000000" pitchFamily="2" charset="-78"/>
                <a:cs typeface="Microsoft Uighur" panose="02000000000000000000" pitchFamily="2" charset="-78"/>
              </a:rPr>
              <a:t>1. Косоруков О.А., Свиридова О.А. Модель минимизации издержек в системах управления запасами с учетом неопределенности спроса – Логистика и управления цепями поставок. – 2009, № 5 (34), ГУ ВШЭ, С. 52-58.</a:t>
            </a:r>
            <a:endParaRPr lang="ru-RU" sz="1800" dirty="0">
              <a:effectLst/>
              <a:latin typeface="Microsoft Uighur" panose="02000000000000000000" pitchFamily="2" charset="-78"/>
              <a:ea typeface="Microsoft Uighur" panose="02000000000000000000" pitchFamily="2" charset="-78"/>
              <a:cs typeface="Microsoft Uighur" panose="02000000000000000000" pitchFamily="2" charset="-78"/>
            </a:endParaRPr>
          </a:p>
          <a:p>
            <a:pPr marL="0" lvl="0" indent="0" algn="just">
              <a:spcBef>
                <a:spcPts val="600"/>
              </a:spcBef>
              <a:spcAft>
                <a:spcPts val="600"/>
              </a:spcAft>
              <a:buNone/>
              <a:tabLst>
                <a:tab pos="228600" algn="l"/>
              </a:tabLst>
            </a:pPr>
            <a:r>
              <a:rPr lang="ru-RU" sz="1800" dirty="0">
                <a:effectLst/>
                <a:latin typeface="Times New Roman" panose="02020603050405020304" pitchFamily="18" charset="0"/>
                <a:ea typeface="Microsoft Uighur" panose="02000000000000000000" pitchFamily="2" charset="-78"/>
                <a:cs typeface="Microsoft Uighur" panose="02000000000000000000" pitchFamily="2" charset="-78"/>
              </a:rPr>
              <a:t>2. Косоруков О.А., Свиридова О.А. Модель минимизации издержек в системах управления запасами – Вестник Российской экономической академии имени Г.В. Плеханова. – 2009, № 6 (30), С. 94 – 102.</a:t>
            </a:r>
          </a:p>
          <a:p>
            <a:pPr marL="0" lvl="0" indent="0" algn="just">
              <a:spcBef>
                <a:spcPts val="600"/>
              </a:spcBef>
              <a:spcAft>
                <a:spcPts val="600"/>
              </a:spcAft>
              <a:buNone/>
              <a:tabLst>
                <a:tab pos="228600" algn="l"/>
              </a:tabLst>
            </a:pPr>
            <a:r>
              <a:rPr lang="ru-RU" sz="1800" dirty="0">
                <a:effectLst/>
                <a:latin typeface="Times New Roman" panose="02020603050405020304" pitchFamily="18" charset="0"/>
                <a:ea typeface="Microsoft Uighur" panose="02000000000000000000" pitchFamily="2" charset="-78"/>
              </a:rPr>
              <a:t>3. Косоруков О.А., Свиридова О.А. Стохастическая непрерывная модель управления запасами – Вестник Российского экономического университета имени Г.В. Плеханова. – 2012, № 4 (46), С. 91 – 95.</a:t>
            </a:r>
          </a:p>
          <a:p>
            <a:pPr marL="0" indent="0" algn="just">
              <a:spcBef>
                <a:spcPts val="600"/>
              </a:spcBef>
              <a:spcAft>
                <a:spcPts val="600"/>
              </a:spcAft>
              <a:buNone/>
              <a:tabLst>
                <a:tab pos="228600" algn="l"/>
              </a:tabLst>
            </a:pPr>
            <a:r>
              <a:rPr lang="ru-RU" sz="1800" dirty="0">
                <a:latin typeface="Times New Roman" panose="02020603050405020304" pitchFamily="18" charset="0"/>
                <a:ea typeface="Microsoft Uighur" panose="02000000000000000000" pitchFamily="2" charset="-78"/>
                <a:cs typeface="Microsoft Uighur" panose="02000000000000000000" pitchFamily="2" charset="-78"/>
              </a:rPr>
              <a:t>4. </a:t>
            </a:r>
            <a:r>
              <a:rPr lang="ru-RU" sz="1800" dirty="0">
                <a:effectLst/>
                <a:latin typeface="Times New Roman" panose="02020603050405020304" pitchFamily="18" charset="0"/>
                <a:ea typeface="Microsoft Uighur" panose="02000000000000000000" pitchFamily="2" charset="-78"/>
                <a:cs typeface="Microsoft Uighur" panose="02000000000000000000" pitchFamily="2" charset="-78"/>
              </a:rPr>
              <a:t>Косоруков О.А., Свиридова О.А. Учет неопределенности спроса при оптимизации системы управления запасами – Логистика. – 2012, № 6 (67), С. 12-13.</a:t>
            </a:r>
            <a:endParaRPr lang="ru-RU" sz="1800" dirty="0">
              <a:effectLst/>
              <a:latin typeface="Microsoft Uighur" panose="02000000000000000000" pitchFamily="2" charset="-78"/>
              <a:ea typeface="Microsoft Uighur" panose="02000000000000000000" pitchFamily="2" charset="-78"/>
              <a:cs typeface="Microsoft Uighur" panose="02000000000000000000" pitchFamily="2" charset="-78"/>
            </a:endParaRPr>
          </a:p>
          <a:p>
            <a:pPr marL="0" indent="0" algn="just">
              <a:spcBef>
                <a:spcPts val="600"/>
              </a:spcBef>
              <a:spcAft>
                <a:spcPts val="600"/>
              </a:spcAft>
              <a:buNone/>
              <a:tabLst>
                <a:tab pos="228600" algn="l"/>
              </a:tabLst>
            </a:pPr>
            <a:r>
              <a:rPr lang="ru-RU" sz="1800" dirty="0">
                <a:effectLst/>
                <a:latin typeface="Times New Roman" panose="02020603050405020304" pitchFamily="18" charset="0"/>
                <a:ea typeface="Microsoft Uighur" panose="02000000000000000000" pitchFamily="2" charset="-78"/>
                <a:cs typeface="Microsoft Uighur" panose="02000000000000000000" pitchFamily="2" charset="-78"/>
              </a:rPr>
              <a:t>5. Косоруков О.А., Свиридова О.А. Имитационное моделирование в стохастической задаче управления запасами. Экономика, статистика и информатика. Вестник УМО. Журнал. №2, 2013. – С. 147-149.</a:t>
            </a:r>
            <a:endParaRPr lang="ru-RU" sz="1800" dirty="0">
              <a:effectLst/>
              <a:latin typeface="Microsoft Uighur" panose="02000000000000000000" pitchFamily="2" charset="-78"/>
              <a:ea typeface="Microsoft Uighur" panose="02000000000000000000" pitchFamily="2" charset="-78"/>
              <a:cs typeface="Microsoft Uighur" panose="02000000000000000000" pitchFamily="2" charset="-78"/>
            </a:endParaRPr>
          </a:p>
          <a:p>
            <a:pPr marL="0" indent="0" algn="just">
              <a:spcBef>
                <a:spcPts val="600"/>
              </a:spcBef>
              <a:spcAft>
                <a:spcPts val="600"/>
              </a:spcAft>
              <a:buNone/>
              <a:tabLst>
                <a:tab pos="228600" algn="l"/>
              </a:tabLst>
            </a:pPr>
            <a:r>
              <a:rPr lang="ru-RU" sz="1800" dirty="0">
                <a:effectLst/>
                <a:latin typeface="Times New Roman" panose="02020603050405020304" pitchFamily="18" charset="0"/>
                <a:ea typeface="Microsoft Uighur" panose="02000000000000000000" pitchFamily="2" charset="-78"/>
                <a:cs typeface="Microsoft Uighur" panose="02000000000000000000" pitchFamily="2" charset="-78"/>
              </a:rPr>
              <a:t>6. Косоруков О.А., Максимов Д.А., </a:t>
            </a:r>
            <a:r>
              <a:rPr lang="ru-RU" sz="1800" dirty="0" err="1">
                <a:effectLst/>
                <a:latin typeface="Times New Roman" panose="02020603050405020304" pitchFamily="18" charset="0"/>
                <a:ea typeface="Microsoft Uighur" panose="02000000000000000000" pitchFamily="2" charset="-78"/>
                <a:cs typeface="Microsoft Uighur" panose="02000000000000000000" pitchFamily="2" charset="-78"/>
              </a:rPr>
              <a:t>Шимченко</a:t>
            </a:r>
            <a:r>
              <a:rPr lang="ru-RU" sz="1800" dirty="0">
                <a:effectLst/>
                <a:latin typeface="Times New Roman" panose="02020603050405020304" pitchFamily="18" charset="0"/>
                <a:ea typeface="Microsoft Uighur" panose="02000000000000000000" pitchFamily="2" charset="-78"/>
                <a:cs typeface="Microsoft Uighur" panose="02000000000000000000" pitchFamily="2" charset="-78"/>
              </a:rPr>
              <a:t> Е.Д. Некоторые аспекты моделирования спроса в имитационных моделях управления запасами – Логистика. – 2014, № 12, С. 48-50.</a:t>
            </a:r>
            <a:endParaRPr lang="ru-RU" sz="1800" dirty="0">
              <a:effectLst/>
              <a:latin typeface="Microsoft Uighur" panose="02000000000000000000" pitchFamily="2" charset="-78"/>
              <a:ea typeface="Microsoft Uighur" panose="02000000000000000000" pitchFamily="2" charset="-78"/>
              <a:cs typeface="Microsoft Uighur" panose="02000000000000000000" pitchFamily="2" charset="-78"/>
            </a:endParaRPr>
          </a:p>
        </p:txBody>
      </p:sp>
      <p:graphicFrame>
        <p:nvGraphicFramePr>
          <p:cNvPr id="5" name="Схема 4"/>
          <p:cNvGraphicFramePr/>
          <p:nvPr>
            <p:extLst>
              <p:ext uri="{D42A27DB-BD31-4B8C-83A1-F6EECF244321}">
                <p14:modId xmlns:p14="http://schemas.microsoft.com/office/powerpoint/2010/main" val="2355093335"/>
              </p:ext>
            </p:extLst>
          </p:nvPr>
        </p:nvGraphicFramePr>
        <p:xfrm>
          <a:off x="6804248" y="6381328"/>
          <a:ext cx="2088232"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764704"/>
            <a:ext cx="7416824" cy="418058"/>
          </a:xfrm>
        </p:spPr>
        <p:txBody>
          <a:bodyPr>
            <a:normAutofit/>
          </a:bodyPr>
          <a:lstStyle/>
          <a:p>
            <a:pPr marR="0" algn="l"/>
            <a:r>
              <a:rPr lang="ru-RU" sz="2400" b="1" dirty="0">
                <a:latin typeface="Times New Roman" pitchFamily="18" charset="0"/>
                <a:cs typeface="Times New Roman" pitchFamily="18" charset="0"/>
              </a:rPr>
              <a:t>Публикации</a:t>
            </a:r>
          </a:p>
        </p:txBody>
      </p:sp>
      <p:sp>
        <p:nvSpPr>
          <p:cNvPr id="3" name="Текст 2"/>
          <p:cNvSpPr>
            <a:spLocks noGrp="1"/>
          </p:cNvSpPr>
          <p:nvPr>
            <p:ph type="body" idx="1"/>
          </p:nvPr>
        </p:nvSpPr>
        <p:spPr>
          <a:xfrm>
            <a:off x="467544" y="1268760"/>
            <a:ext cx="8136904" cy="5256584"/>
          </a:xfrm>
        </p:spPr>
        <p:txBody>
          <a:bodyPr>
            <a:normAutofit lnSpcReduction="10000"/>
          </a:bodyPr>
          <a:lstStyle/>
          <a:p>
            <a:pPr marL="0" indent="0" algn="just">
              <a:spcBef>
                <a:spcPts val="600"/>
              </a:spcBef>
              <a:spcAft>
                <a:spcPts val="600"/>
              </a:spcAft>
              <a:buNone/>
            </a:pPr>
            <a:r>
              <a:rPr lang="ru-RU" sz="1800" dirty="0">
                <a:effectLst/>
                <a:latin typeface="Times New Roman" panose="02020603050405020304" pitchFamily="18" charset="0"/>
                <a:ea typeface="Microsoft Uighur" panose="02000000000000000000" pitchFamily="2" charset="-78"/>
                <a:cs typeface="Microsoft Uighur" panose="02000000000000000000" pitchFamily="2" charset="-78"/>
              </a:rPr>
              <a:t>7. </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Oleg A.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Kosorukov</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Olga A.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Sviridova</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Effective Strategy Formation Models for Inventory Management under the Conditions of Uncertainty. - International Education Studies; Vol. 8, No. 5; 2015,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doi</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10.5539/, URL: </a:t>
            </a:r>
            <a:r>
              <a:rPr lang="en-US" sz="1800" u="sng" dirty="0">
                <a:effectLst/>
                <a:latin typeface="Times New Roman" panose="02020603050405020304" pitchFamily="18" charset="0"/>
                <a:ea typeface="Microsoft Uighur" panose="02000000000000000000" pitchFamily="2" charset="-78"/>
                <a:cs typeface="Microsoft Uighur" panose="02000000000000000000" pitchFamily="2" charset="-78"/>
                <a:hlinkClick r:id="rId2">
                  <a:extLst>
                    <a:ext uri="{A12FA001-AC4F-418D-AE19-62706E023703}">
                      <ahyp:hlinkClr xmlns:ahyp="http://schemas.microsoft.com/office/drawing/2018/hyperlinkcolor" xmlns="" val="tx"/>
                    </a:ext>
                  </a:extLst>
                </a:hlinkClick>
              </a:rPr>
              <a:t>http://dx.doi.org/10.5539/</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pp. 64 – 83.</a:t>
            </a:r>
            <a:endParaRPr lang="ru-RU" sz="1800" dirty="0">
              <a:latin typeface="Times New Roman" pitchFamily="18" charset="0"/>
              <a:cs typeface="Times New Roman" pitchFamily="18" charset="0"/>
            </a:endParaRPr>
          </a:p>
          <a:p>
            <a:pPr marL="0" indent="0" algn="just">
              <a:spcBef>
                <a:spcPts val="600"/>
              </a:spcBef>
              <a:spcAft>
                <a:spcPts val="600"/>
              </a:spcAft>
              <a:buNone/>
            </a:pPr>
            <a:r>
              <a:rPr lang="ru-RU" sz="1800" dirty="0">
                <a:latin typeface="Times New Roman" pitchFamily="18" charset="0"/>
                <a:cs typeface="Times New Roman" pitchFamily="18" charset="0"/>
              </a:rPr>
              <a:t>8. </a:t>
            </a:r>
            <a:r>
              <a:rPr lang="ru-RU" sz="1800" dirty="0" err="1">
                <a:latin typeface="Times New Roman" pitchFamily="18" charset="0"/>
                <a:cs typeface="Times New Roman" pitchFamily="18" charset="0"/>
              </a:rPr>
              <a:t>Maslov</a:t>
            </a:r>
            <a:r>
              <a:rPr lang="ru-RU" sz="1800" dirty="0">
                <a:latin typeface="Times New Roman" pitchFamily="18" charset="0"/>
                <a:cs typeface="Times New Roman" pitchFamily="18" charset="0"/>
              </a:rPr>
              <a:t>, S.E. Model </a:t>
            </a:r>
            <a:r>
              <a:rPr lang="ru-RU" sz="1800" dirty="0" err="1">
                <a:latin typeface="Times New Roman" pitchFamily="18" charset="0"/>
                <a:cs typeface="Times New Roman" pitchFamily="18" charset="0"/>
              </a:rPr>
              <a:t>of</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optimizing</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the</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delivery</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moment</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taking</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into</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account</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the</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uncertainty</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of</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demand</a:t>
            </a:r>
            <a:r>
              <a:rPr lang="ru-RU" sz="1800" dirty="0">
                <a:latin typeface="Times New Roman" pitchFamily="18" charset="0"/>
                <a:cs typeface="Times New Roman" pitchFamily="18" charset="0"/>
              </a:rPr>
              <a:t> / S.E. </a:t>
            </a:r>
            <a:r>
              <a:rPr lang="ru-RU" sz="1800" dirty="0" err="1">
                <a:latin typeface="Times New Roman" pitchFamily="18" charset="0"/>
                <a:cs typeface="Times New Roman" pitchFamily="18" charset="0"/>
              </a:rPr>
              <a:t>Maslov</a:t>
            </a:r>
            <a:r>
              <a:rPr lang="ru-RU" sz="1800" dirty="0">
                <a:latin typeface="Times New Roman" pitchFamily="18" charset="0"/>
                <a:cs typeface="Times New Roman" pitchFamily="18" charset="0"/>
              </a:rPr>
              <a:t>, O.A. </a:t>
            </a:r>
            <a:r>
              <a:rPr lang="ru-RU" sz="1800" dirty="0" err="1">
                <a:latin typeface="Times New Roman" pitchFamily="18" charset="0"/>
                <a:cs typeface="Times New Roman" pitchFamily="18" charset="0"/>
              </a:rPr>
              <a:t>Kosorukov</a:t>
            </a:r>
            <a:r>
              <a:rPr lang="ru-RU" sz="1800" dirty="0">
                <a:latin typeface="Times New Roman" pitchFamily="18" charset="0"/>
                <a:cs typeface="Times New Roman" pitchFamily="18" charset="0"/>
              </a:rPr>
              <a:t>, Journal </a:t>
            </a:r>
            <a:r>
              <a:rPr lang="ru-RU" sz="1800" dirty="0" err="1">
                <a:latin typeface="Times New Roman" pitchFamily="18" charset="0"/>
                <a:cs typeface="Times New Roman" pitchFamily="18" charset="0"/>
              </a:rPr>
              <a:t>of</a:t>
            </a:r>
            <a:r>
              <a:rPr lang="ru-RU" sz="1800" dirty="0">
                <a:latin typeface="Times New Roman" pitchFamily="18" charset="0"/>
                <a:cs typeface="Times New Roman" pitchFamily="18" charset="0"/>
              </a:rPr>
              <a:t> Social Sciences Research. – 2018. – </a:t>
            </a:r>
            <a:r>
              <a:rPr lang="ru-RU" sz="1800" dirty="0" err="1">
                <a:latin typeface="Times New Roman" pitchFamily="18" charset="0"/>
                <a:cs typeface="Times New Roman" pitchFamily="18" charset="0"/>
              </a:rPr>
              <a:t>Issue</a:t>
            </a:r>
            <a:r>
              <a:rPr lang="ru-RU" sz="1800" dirty="0">
                <a:latin typeface="Times New Roman" pitchFamily="18" charset="0"/>
                <a:cs typeface="Times New Roman" pitchFamily="18" charset="0"/>
              </a:rPr>
              <a:t> 3. – P. 135-143. </a:t>
            </a:r>
          </a:p>
          <a:p>
            <a:pPr marL="0" indent="0" algn="just">
              <a:spcBef>
                <a:spcPts val="600"/>
              </a:spcBef>
              <a:spcAft>
                <a:spcPts val="600"/>
              </a:spcAft>
              <a:buNone/>
            </a:pPr>
            <a:r>
              <a:rPr lang="ru-RU" sz="1800" dirty="0">
                <a:latin typeface="Times New Roman" pitchFamily="18" charset="0"/>
                <a:cs typeface="Times New Roman" pitchFamily="18" charset="0"/>
              </a:rPr>
              <a:t>9. Маслов, С. Е. Модель определения времени поставки с учетом неопределенности спроса / С. Е. Маслов, О. А. Косоруков // Логистика и управление цепями поставок. – 2018. – № 4 (87). – С. 45-52. </a:t>
            </a:r>
          </a:p>
          <a:p>
            <a:pPr marL="0" indent="0" algn="just">
              <a:spcBef>
                <a:spcPts val="600"/>
              </a:spcBef>
              <a:spcAft>
                <a:spcPts val="600"/>
              </a:spcAft>
              <a:buNone/>
            </a:pPr>
            <a:r>
              <a:rPr lang="ru-RU" sz="1800" dirty="0">
                <a:latin typeface="Times New Roman" pitchFamily="18" charset="0"/>
                <a:cs typeface="Times New Roman" pitchFamily="18" charset="0"/>
              </a:rPr>
              <a:t>10. Маслов, С. Е. Расчет оптимального момента поставки с учетом неопределенности спроса / С. Е. Маслов // Логистика и управление цепями поставок. – 2018. – № 5 (88). – С. 82-90. </a:t>
            </a:r>
          </a:p>
          <a:p>
            <a:pPr marL="0" indent="0" algn="just">
              <a:spcBef>
                <a:spcPts val="600"/>
              </a:spcBef>
              <a:spcAft>
                <a:spcPts val="600"/>
              </a:spcAft>
              <a:buNone/>
            </a:pPr>
            <a:r>
              <a:rPr lang="ru-RU" sz="1800" dirty="0">
                <a:effectLst/>
                <a:latin typeface="Times New Roman" panose="02020603050405020304" pitchFamily="18" charset="0"/>
                <a:ea typeface="Microsoft Uighur" panose="02000000000000000000" pitchFamily="2" charset="-78"/>
                <a:cs typeface="Microsoft Uighur" panose="02000000000000000000" pitchFamily="2" charset="-78"/>
              </a:rPr>
              <a:t>11. </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Oleg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Kosorukov</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Igor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Ilin</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Olga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Sviridova</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Models for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Optimisation</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of Delivery Timing and Volumes under Uncertainty Encompassing Penalty and Customer Attrition Risks - International Journal of Recent Technology and Engineering (IJRTE) ISSN: 2277-3878, Volume-8, Issue-4, -2019, pp. 11539 – 11545, (DOI:10.35940/ijrte.D4407.118419).</a:t>
            </a:r>
            <a:endParaRPr lang="ru-RU" sz="1800" dirty="0">
              <a:effectLst/>
              <a:latin typeface="Microsoft Uighur" panose="02000000000000000000" pitchFamily="2" charset="-78"/>
              <a:ea typeface="Microsoft Uighur" panose="02000000000000000000" pitchFamily="2" charset="-78"/>
              <a:cs typeface="Microsoft Uighur" panose="02000000000000000000" pitchFamily="2" charset="-78"/>
            </a:endParaRPr>
          </a:p>
          <a:p>
            <a:pPr marL="0" indent="0" algn="just">
              <a:spcBef>
                <a:spcPts val="600"/>
              </a:spcBef>
              <a:spcAft>
                <a:spcPts val="600"/>
              </a:spcAft>
              <a:buNone/>
            </a:pPr>
            <a:endParaRPr lang="ru-RU" sz="1600" dirty="0">
              <a:latin typeface="Times New Roman" pitchFamily="18" charset="0"/>
              <a:cs typeface="Times New Roman" pitchFamily="18" charset="0"/>
            </a:endParaRPr>
          </a:p>
          <a:p>
            <a:pPr marL="180000" indent="0" algn="just">
              <a:spcBef>
                <a:spcPts val="600"/>
              </a:spcBef>
              <a:spcAft>
                <a:spcPts val="600"/>
              </a:spcAft>
              <a:buNone/>
            </a:pPr>
            <a:endParaRPr lang="ru-RU" sz="1600" dirty="0">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1078269591"/>
              </p:ext>
            </p:extLst>
          </p:nvPr>
        </p:nvGraphicFramePr>
        <p:xfrm>
          <a:off x="6876256" y="6381328"/>
          <a:ext cx="2016224" cy="293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53045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6672"/>
            <a:ext cx="7416824" cy="498971"/>
          </a:xfrm>
        </p:spPr>
        <p:txBody>
          <a:bodyPr>
            <a:normAutofit/>
          </a:bodyPr>
          <a:lstStyle/>
          <a:p>
            <a:pPr marR="0" algn="l"/>
            <a:r>
              <a:rPr lang="ru-RU" sz="2400" b="1" dirty="0">
                <a:latin typeface="Times New Roman" pitchFamily="18" charset="0"/>
                <a:cs typeface="Times New Roman" pitchFamily="18" charset="0"/>
              </a:rPr>
              <a:t>Публикации</a:t>
            </a:r>
          </a:p>
        </p:txBody>
      </p:sp>
      <p:sp>
        <p:nvSpPr>
          <p:cNvPr id="3" name="Текст 2"/>
          <p:cNvSpPr>
            <a:spLocks noGrp="1"/>
          </p:cNvSpPr>
          <p:nvPr>
            <p:ph type="body" idx="1"/>
          </p:nvPr>
        </p:nvSpPr>
        <p:spPr>
          <a:xfrm>
            <a:off x="467544" y="1340768"/>
            <a:ext cx="8136904" cy="5040560"/>
          </a:xfrm>
        </p:spPr>
        <p:txBody>
          <a:bodyPr>
            <a:noAutofit/>
          </a:bodyPr>
          <a:lstStyle/>
          <a:p>
            <a:pPr marL="180000" indent="0" algn="just">
              <a:spcBef>
                <a:spcPts val="600"/>
              </a:spcBef>
              <a:spcAft>
                <a:spcPts val="600"/>
              </a:spcAft>
              <a:buNone/>
            </a:pPr>
            <a:r>
              <a:rPr lang="ru-RU" sz="1800" dirty="0">
                <a:latin typeface="Times New Roman" pitchFamily="18" charset="0"/>
                <a:cs typeface="Times New Roman" pitchFamily="18" charset="0"/>
              </a:rPr>
              <a:t>12. Маслов, С. Е. Модель оптимизации объема поставки с учетом неопределенности спроса / С. Е. Маслов, О. А. Косоруков // Финансовая экономика. – 2019. – № 1. – С. 191-197. </a:t>
            </a:r>
          </a:p>
          <a:p>
            <a:pPr marL="180000" indent="0" algn="just">
              <a:spcBef>
                <a:spcPts val="600"/>
              </a:spcBef>
              <a:spcAft>
                <a:spcPts val="600"/>
              </a:spcAft>
              <a:buNone/>
            </a:pPr>
            <a:r>
              <a:rPr lang="ru-RU" sz="1800" dirty="0">
                <a:latin typeface="Times New Roman" pitchFamily="18" charset="0"/>
                <a:cs typeface="Times New Roman" pitchFamily="18" charset="0"/>
              </a:rPr>
              <a:t>13. Маслов, С. Е. Модель оптимизации объема поставки с учетом неопределенности времени поставки / С. Е. Маслов // Финансовая экономика. – 2019. – № 1. – С. 507-512. </a:t>
            </a:r>
          </a:p>
          <a:p>
            <a:pPr marL="180000" indent="0" algn="just">
              <a:spcBef>
                <a:spcPts val="600"/>
              </a:spcBef>
              <a:spcAft>
                <a:spcPts val="600"/>
              </a:spcAft>
              <a:buNone/>
            </a:pPr>
            <a:r>
              <a:rPr lang="ru-RU" sz="1800" dirty="0">
                <a:latin typeface="Times New Roman" pitchFamily="18" charset="0"/>
                <a:cs typeface="Times New Roman" pitchFamily="18" charset="0"/>
              </a:rPr>
              <a:t>14. Маслов, С. Е. Оптимизация момента поставки в условиях неопределенности / С. Е. Маслов // Финансовая экономика. – 2019. – № 2. – С. 191-197. </a:t>
            </a:r>
          </a:p>
          <a:p>
            <a:pPr marL="180000" indent="0" algn="just">
              <a:spcBef>
                <a:spcPts val="600"/>
              </a:spcBef>
              <a:spcAft>
                <a:spcPts val="600"/>
              </a:spcAft>
              <a:buNone/>
            </a:pPr>
            <a:r>
              <a:rPr lang="ru-RU" sz="1800" dirty="0">
                <a:latin typeface="Times New Roman" pitchFamily="18" charset="0"/>
                <a:cs typeface="Times New Roman" pitchFamily="18" charset="0"/>
              </a:rPr>
              <a:t>15. Маслов, С. Е. Модели оптимизации времени и объема поставки в условиях неопределенности с учетом рисков неустоек и потери клиентов / С. Е. Маслов, О.А. Косоруков // Финансовая экономика. – 2019. – № 3. – С. 473-479</a:t>
            </a:r>
          </a:p>
          <a:p>
            <a:pPr marL="180000" indent="0" algn="just">
              <a:spcBef>
                <a:spcPts val="600"/>
              </a:spcBef>
              <a:spcAft>
                <a:spcPts val="600"/>
              </a:spcAft>
              <a:buNone/>
            </a:pPr>
            <a:r>
              <a:rPr lang="ru-RU" sz="1800" dirty="0">
                <a:latin typeface="Times New Roman" pitchFamily="18" charset="0"/>
                <a:cs typeface="Times New Roman" pitchFamily="18" charset="0"/>
              </a:rPr>
              <a:t>16. Маслов, С. Е. Стохастическая модель оптимального выбора объема поставки / С. Е. Маслов // Актуальные вопросы экономических наук и современного менеджмента: сб. ст. по матер. XVII-XVIII междунар. науч.-практ. конф. – Новосибирск : СибАК. – 2019. – № 1(12). – С. 32-42. </a:t>
            </a:r>
          </a:p>
        </p:txBody>
      </p:sp>
      <p:graphicFrame>
        <p:nvGraphicFramePr>
          <p:cNvPr id="5" name="Схема 4"/>
          <p:cNvGraphicFramePr/>
          <p:nvPr>
            <p:extLst>
              <p:ext uri="{D42A27DB-BD31-4B8C-83A1-F6EECF244321}">
                <p14:modId xmlns:p14="http://schemas.microsoft.com/office/powerpoint/2010/main" val="532728914"/>
              </p:ext>
            </p:extLst>
          </p:nvPr>
        </p:nvGraphicFramePr>
        <p:xfrm>
          <a:off x="6876256" y="6381328"/>
          <a:ext cx="2016224"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764704"/>
            <a:ext cx="7416824" cy="418058"/>
          </a:xfrm>
        </p:spPr>
        <p:txBody>
          <a:bodyPr>
            <a:normAutofit/>
          </a:bodyPr>
          <a:lstStyle/>
          <a:p>
            <a:pPr marR="0" algn="l"/>
            <a:r>
              <a:rPr lang="ru-RU" sz="2400" b="1" dirty="0">
                <a:latin typeface="Times New Roman" pitchFamily="18" charset="0"/>
                <a:cs typeface="Times New Roman" pitchFamily="18" charset="0"/>
              </a:rPr>
              <a:t>Публикации</a:t>
            </a:r>
          </a:p>
        </p:txBody>
      </p:sp>
      <p:sp>
        <p:nvSpPr>
          <p:cNvPr id="3" name="Текст 2"/>
          <p:cNvSpPr>
            <a:spLocks noGrp="1"/>
          </p:cNvSpPr>
          <p:nvPr>
            <p:ph type="body" idx="1"/>
          </p:nvPr>
        </p:nvSpPr>
        <p:spPr>
          <a:xfrm>
            <a:off x="467544" y="1268760"/>
            <a:ext cx="8136904" cy="5112568"/>
          </a:xfrm>
        </p:spPr>
        <p:txBody>
          <a:bodyPr>
            <a:normAutofit/>
          </a:bodyPr>
          <a:lstStyle/>
          <a:p>
            <a:pPr marL="180000" indent="0" algn="just">
              <a:spcBef>
                <a:spcPts val="600"/>
              </a:spcBef>
              <a:spcAft>
                <a:spcPts val="600"/>
              </a:spcAft>
              <a:buNone/>
            </a:pPr>
            <a:r>
              <a:rPr lang="ru-RU" sz="1800" dirty="0">
                <a:latin typeface="Times New Roman" panose="02020603050405020304" pitchFamily="18" charset="0"/>
                <a:cs typeface="Times New Roman" panose="02020603050405020304" pitchFamily="18" charset="0"/>
              </a:rPr>
              <a:t>17. Маслов, С. Е. Оптимизация объема закупки с учетом смещения времени поставки. / С. Е. Маслов // Научный диалог: Экономика и менеджмент: сб. ст. по матер. XIX </a:t>
            </a:r>
            <a:r>
              <a:rPr lang="ru-RU" sz="1800" dirty="0" err="1">
                <a:latin typeface="Times New Roman" panose="02020603050405020304" pitchFamily="18" charset="0"/>
                <a:cs typeface="Times New Roman" panose="02020603050405020304" pitchFamily="18" charset="0"/>
              </a:rPr>
              <a:t>междунар</a:t>
            </a:r>
            <a:r>
              <a:rPr lang="ru-RU" sz="1800" dirty="0">
                <a:latin typeface="Times New Roman" panose="02020603050405020304" pitchFamily="18" charset="0"/>
                <a:cs typeface="Times New Roman" panose="02020603050405020304" pitchFamily="18" charset="0"/>
              </a:rPr>
              <a:t>. науч.-</a:t>
            </a:r>
            <a:r>
              <a:rPr lang="ru-RU" sz="1800" dirty="0" err="1">
                <a:latin typeface="Times New Roman" panose="02020603050405020304" pitchFamily="18" charset="0"/>
                <a:cs typeface="Times New Roman" panose="02020603050405020304" pitchFamily="18" charset="0"/>
              </a:rPr>
              <a:t>практ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конф</a:t>
            </a:r>
            <a:r>
              <a:rPr lang="ru-RU" sz="1800" dirty="0">
                <a:latin typeface="Times New Roman" panose="02020603050405020304" pitchFamily="18" charset="0"/>
                <a:cs typeface="Times New Roman" panose="02020603050405020304" pitchFamily="18" charset="0"/>
              </a:rPr>
              <a:t>. – СПб. : – 2019. – С. 26-33.</a:t>
            </a:r>
            <a:endParaRPr lang="ru-RU" sz="1800" dirty="0">
              <a:effectLst/>
              <a:latin typeface="Times New Roman" panose="02020603050405020304" pitchFamily="18" charset="0"/>
              <a:ea typeface="Microsoft Uighur" panose="02000000000000000000" pitchFamily="2" charset="-78"/>
              <a:cs typeface="Microsoft Uighur" panose="02000000000000000000" pitchFamily="2" charset="-78"/>
            </a:endParaRPr>
          </a:p>
          <a:p>
            <a:pPr marL="180000" indent="0" algn="just">
              <a:spcBef>
                <a:spcPts val="600"/>
              </a:spcBef>
              <a:spcAft>
                <a:spcPts val="600"/>
              </a:spcAft>
              <a:buNone/>
            </a:pPr>
            <a:r>
              <a:rPr lang="ru-RU" sz="1800" dirty="0">
                <a:effectLst/>
                <a:latin typeface="Times New Roman" panose="02020603050405020304" pitchFamily="18" charset="0"/>
                <a:ea typeface="Microsoft Uighur" panose="02000000000000000000" pitchFamily="2" charset="-78"/>
                <a:cs typeface="Microsoft Uighur" panose="02000000000000000000" pitchFamily="2" charset="-78"/>
              </a:rPr>
              <a:t>18. </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O.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Kosorukov</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S. Maslov, O.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Sviridova</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Algorithm for Determining the Economic Purchase Size in the Conditions of the Demand Volatility - Journal of Advanced Research in Dynamical and Control Systems (JARDCS) ISSN 1943-023X, Vol. 12, 05-Special Issue, 2020, pp. 1129-1138, (DOI: 10.5373/JARDCS/V12SP5/20201866).</a:t>
            </a:r>
            <a:endParaRPr lang="ru-RU" sz="1800" dirty="0">
              <a:effectLst/>
              <a:latin typeface="Microsoft Uighur" panose="02000000000000000000" pitchFamily="2" charset="-78"/>
              <a:ea typeface="Microsoft Uighur" panose="02000000000000000000" pitchFamily="2" charset="-78"/>
              <a:cs typeface="Microsoft Uighur" panose="02000000000000000000" pitchFamily="2" charset="-78"/>
            </a:endParaRPr>
          </a:p>
          <a:p>
            <a:pPr marL="180000" indent="0" algn="just">
              <a:spcBef>
                <a:spcPts val="600"/>
              </a:spcBef>
              <a:spcAft>
                <a:spcPts val="600"/>
              </a:spcAft>
              <a:buNone/>
            </a:pPr>
            <a:r>
              <a:rPr lang="ru-RU" sz="1800" dirty="0">
                <a:effectLst/>
                <a:latin typeface="Times New Roman" panose="02020603050405020304" pitchFamily="18" charset="0"/>
                <a:ea typeface="Microsoft Uighur" panose="02000000000000000000" pitchFamily="2" charset="-78"/>
                <a:cs typeface="Microsoft Uighur" panose="02000000000000000000" pitchFamily="2" charset="-78"/>
              </a:rPr>
              <a:t>19. </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O.A.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Kosorukov</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S.E. Maslov, O.A.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Sviridova</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Accounting for the uncertainty of delivery terms in inventory management models. -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EurAsian</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Journal of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BioSciences</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Eurasia J </a:t>
            </a:r>
            <a:r>
              <a:rPr lang="en-US" sz="1800" dirty="0" err="1">
                <a:effectLst/>
                <a:latin typeface="Times New Roman" panose="02020603050405020304" pitchFamily="18" charset="0"/>
                <a:ea typeface="Microsoft Uighur" panose="02000000000000000000" pitchFamily="2" charset="-78"/>
                <a:cs typeface="Microsoft Uighur" panose="02000000000000000000" pitchFamily="2" charset="-78"/>
              </a:rPr>
              <a:t>Biosci</a:t>
            </a:r>
            <a:r>
              <a:rPr lang="en-US" sz="1800" dirty="0">
                <a:effectLst/>
                <a:latin typeface="Times New Roman" panose="02020603050405020304" pitchFamily="18" charset="0"/>
                <a:ea typeface="Microsoft Uighur" panose="02000000000000000000" pitchFamily="2" charset="-78"/>
                <a:cs typeface="Microsoft Uighur" panose="02000000000000000000" pitchFamily="2" charset="-78"/>
              </a:rPr>
              <a:t>, Issue-14, 2020, pp. 6323-6328.</a:t>
            </a:r>
            <a:endParaRPr lang="ru-RU" sz="1800" dirty="0">
              <a:effectLst/>
              <a:latin typeface="Microsoft Uighur" panose="02000000000000000000" pitchFamily="2" charset="-78"/>
              <a:ea typeface="Microsoft Uighur" panose="02000000000000000000" pitchFamily="2" charset="-78"/>
              <a:cs typeface="Microsoft Uighur" panose="02000000000000000000" pitchFamily="2" charset="-78"/>
            </a:endParaRPr>
          </a:p>
          <a:p>
            <a:pPr marL="180000" indent="0" algn="just">
              <a:spcBef>
                <a:spcPts val="600"/>
              </a:spcBef>
              <a:spcAft>
                <a:spcPts val="600"/>
              </a:spcAft>
              <a:buNone/>
            </a:pPr>
            <a:endParaRPr lang="ru-RU" sz="1600" dirty="0">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3006810938"/>
              </p:ext>
            </p:extLst>
          </p:nvPr>
        </p:nvGraphicFramePr>
        <p:xfrm>
          <a:off x="6876256" y="6381328"/>
          <a:ext cx="2016224" cy="29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1351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DC028E-F973-496E-1647-8BDFCE91F426}"/>
              </a:ext>
            </a:extLst>
          </p:cNvPr>
          <p:cNvSpPr>
            <a:spLocks noGrp="1"/>
          </p:cNvSpPr>
          <p:nvPr>
            <p:ph type="title"/>
          </p:nvPr>
        </p:nvSpPr>
        <p:spPr>
          <a:xfrm>
            <a:off x="457200" y="476672"/>
            <a:ext cx="8229600" cy="864096"/>
          </a:xfrm>
        </p:spPr>
        <p:txBody>
          <a:bodyPr>
            <a:normAutofit fontScale="90000"/>
          </a:bodyPr>
          <a:lstStyle/>
          <a:p>
            <a:pPr algn="ctr"/>
            <a:r>
              <a:rPr lang="ru-RU" sz="3200" b="1" dirty="0">
                <a:latin typeface="Times New Roman" panose="02020603050405020304" pitchFamily="18" charset="0"/>
                <a:cs typeface="Times New Roman" panose="02020603050405020304" pitchFamily="18" charset="0"/>
              </a:rPr>
              <a:t>Стохастические модели управления запасами (краткий обзор)</a:t>
            </a:r>
          </a:p>
        </p:txBody>
      </p:sp>
      <p:sp>
        <p:nvSpPr>
          <p:cNvPr id="3" name="Текст 2">
            <a:extLst>
              <a:ext uri="{FF2B5EF4-FFF2-40B4-BE49-F238E27FC236}">
                <a16:creationId xmlns:a16="http://schemas.microsoft.com/office/drawing/2014/main" xmlns="" id="{F8557B36-0003-4DFF-3A85-160443D84B54}"/>
              </a:ext>
            </a:extLst>
          </p:cNvPr>
          <p:cNvSpPr>
            <a:spLocks noGrp="1"/>
          </p:cNvSpPr>
          <p:nvPr>
            <p:ph type="body" idx="1"/>
          </p:nvPr>
        </p:nvSpPr>
        <p:spPr>
          <a:xfrm>
            <a:off x="457200" y="1484784"/>
            <a:ext cx="8229600" cy="5112568"/>
          </a:xfrm>
        </p:spPr>
        <p:txBody>
          <a:bodyPr>
            <a:normAutofit fontScale="77500" lnSpcReduction="20000"/>
          </a:bodyPr>
          <a:lstStyle/>
          <a:p>
            <a:pPr marL="0" indent="0">
              <a:buNone/>
            </a:pPr>
            <a:r>
              <a:rPr lang="ru-RU" sz="2800" b="1" dirty="0">
                <a:latin typeface="Times New Roman" panose="02020603050405020304" pitchFamily="18" charset="0"/>
              </a:rPr>
              <a:t>выбор целевого критерия</a:t>
            </a:r>
          </a:p>
          <a:p>
            <a:pPr marL="0" indent="0">
              <a:buNone/>
            </a:pPr>
            <a:endParaRPr lang="ru-RU" sz="2800" b="1" dirty="0">
              <a:latin typeface="Times New Roman" panose="02020603050405020304" pitchFamily="18" charset="0"/>
            </a:endParaRPr>
          </a:p>
          <a:p>
            <a:pPr algn="just"/>
            <a:r>
              <a:rPr lang="ve-ZA" sz="2400" dirty="0">
                <a:latin typeface="Times New Roman" panose="02020603050405020304" pitchFamily="18" charset="0"/>
                <a:ea typeface="SimSun" panose="02010600030101010101" pitchFamily="2" charset="-122"/>
                <a:cs typeface="Times New Roman" panose="02020603050405020304" pitchFamily="18" charset="0"/>
              </a:rPr>
              <a:t>Сосненко Л. С. Анализ материально-производственных запасов </a:t>
            </a:r>
            <a:r>
              <a:rPr lang="ru-RU" sz="2400" dirty="0">
                <a:latin typeface="Times New Roman" panose="02020603050405020304" pitchFamily="18" charset="0"/>
                <a:ea typeface="SimSun" panose="02010600030101010101" pitchFamily="2" charset="-122"/>
                <a:cs typeface="Times New Roman" panose="02020603050405020304" pitchFamily="18" charset="0"/>
              </a:rPr>
              <a:t>/ Л. С. </a:t>
            </a:r>
            <a:r>
              <a:rPr lang="ru-RU" sz="2400" dirty="0" err="1">
                <a:latin typeface="Times New Roman" panose="02020603050405020304" pitchFamily="18" charset="0"/>
                <a:ea typeface="SimSun" panose="02010600030101010101" pitchFamily="2" charset="-122"/>
                <a:cs typeface="Times New Roman" panose="02020603050405020304" pitchFamily="18" charset="0"/>
              </a:rPr>
              <a:t>Сосненко</a:t>
            </a:r>
            <a:r>
              <a:rPr lang="ru-RU" sz="2400" dirty="0">
                <a:latin typeface="Times New Roman" panose="02020603050405020304" pitchFamily="18" charset="0"/>
                <a:ea typeface="SimSun" panose="02010600030101010101" pitchFamily="2" charset="-122"/>
                <a:cs typeface="Times New Roman" panose="02020603050405020304" pitchFamily="18" charset="0"/>
              </a:rPr>
              <a:t> </a:t>
            </a:r>
            <a:r>
              <a:rPr lang="ve-ZA" sz="2400" dirty="0">
                <a:latin typeface="Times New Roman" panose="02020603050405020304" pitchFamily="18" charset="0"/>
                <a:ea typeface="SimSun" panose="02010600030101010101" pitchFamily="2" charset="-122"/>
                <a:cs typeface="Times New Roman" panose="02020603050405020304" pitchFamily="18" charset="0"/>
              </a:rPr>
              <a:t>// Экономический анализ: теория и практика. – 2007. - N 3. - С. 2-15</a:t>
            </a:r>
            <a:r>
              <a:rPr lang="ru-RU" sz="2400" dirty="0">
                <a:latin typeface="Times New Roman" panose="02020603050405020304" pitchFamily="18" charset="0"/>
                <a:ea typeface="SimSun" panose="02010600030101010101" pitchFamily="2" charset="-122"/>
                <a:cs typeface="Times New Roman" panose="02020603050405020304" pitchFamily="18" charset="0"/>
              </a:rPr>
              <a:t>.</a:t>
            </a:r>
          </a:p>
          <a:p>
            <a:pPr algn="just"/>
            <a:endParaRPr lang="ru-RU" sz="2400" dirty="0">
              <a:latin typeface="Times New Roman" panose="02020603050405020304" pitchFamily="18" charset="0"/>
              <a:ea typeface="SimSun" panose="02010600030101010101" pitchFamily="2" charset="-122"/>
              <a:cs typeface="Times New Roman" panose="02020603050405020304" pitchFamily="18" charset="0"/>
            </a:endParaRPr>
          </a:p>
          <a:p>
            <a:pPr marL="0" indent="0" algn="just">
              <a:lnSpc>
                <a:spcPct val="120000"/>
              </a:lnSpc>
              <a:spcBef>
                <a:spcPts val="0"/>
              </a:spcBef>
              <a:buNone/>
            </a:pPr>
            <a:r>
              <a:rPr lang="ru-RU" sz="2400" dirty="0">
                <a:latin typeface="Times New Roman" panose="02020603050405020304" pitchFamily="18" charset="0"/>
                <a:ea typeface="SimSun" panose="02010600030101010101" pitchFamily="2" charset="-122"/>
                <a:cs typeface="Times New Roman" panose="02020603050405020304" pitchFamily="18" charset="0"/>
              </a:rPr>
              <a:t>авторы использует в качестве целевого критерия не подход минимизации издержек хранения и дефицита, а целевую установку, которую можно сформулировать, как «поддержание минимально необходимого уровня товарных запасов для обеспечения бездефицитных продаж».</a:t>
            </a:r>
          </a:p>
          <a:p>
            <a:pPr marL="0" indent="0" algn="just">
              <a:buNone/>
            </a:pPr>
            <a:endParaRPr lang="ru-RU" sz="2400" dirty="0">
              <a:latin typeface="Times New Roman" panose="02020603050405020304" pitchFamily="18" charset="0"/>
              <a:ea typeface="SimSun" panose="02010600030101010101" pitchFamily="2" charset="-122"/>
              <a:cs typeface="Times New Roman" panose="02020603050405020304" pitchFamily="18" charset="0"/>
            </a:endParaRPr>
          </a:p>
          <a:p>
            <a:pPr algn="just"/>
            <a:r>
              <a:rPr lang="ve-ZA" sz="2400" dirty="0">
                <a:latin typeface="Times New Roman" panose="02020603050405020304" pitchFamily="18" charset="0"/>
                <a:ea typeface="SimSun" panose="02010600030101010101" pitchFamily="2" charset="-122"/>
                <a:cs typeface="Times New Roman" panose="02020603050405020304" pitchFamily="18" charset="0"/>
              </a:rPr>
              <a:t>Серая О. В., Клименко Т. А., Самородов В. Б. Выбор критерия оптимизации в задаче управления многономенклатурными запасами </a:t>
            </a:r>
            <a:r>
              <a:rPr lang="ru-RU" sz="2400" dirty="0">
                <a:latin typeface="Times New Roman" panose="02020603050405020304" pitchFamily="18" charset="0"/>
                <a:ea typeface="SimSun" panose="02010600030101010101" pitchFamily="2" charset="-122"/>
                <a:cs typeface="Times New Roman" panose="02020603050405020304" pitchFamily="18" charset="0"/>
              </a:rPr>
              <a:t>/ О. В. </a:t>
            </a:r>
            <a:r>
              <a:rPr lang="ve-ZA" sz="2400" dirty="0">
                <a:latin typeface="Times New Roman" panose="02020603050405020304" pitchFamily="18" charset="0"/>
                <a:ea typeface="SimSun" panose="02010600030101010101" pitchFamily="2" charset="-122"/>
                <a:cs typeface="Times New Roman" panose="02020603050405020304" pitchFamily="18" charset="0"/>
              </a:rPr>
              <a:t>Серая, </a:t>
            </a:r>
            <a:r>
              <a:rPr lang="ru-RU" sz="2400" dirty="0">
                <a:latin typeface="Times New Roman" panose="02020603050405020304" pitchFamily="18" charset="0"/>
                <a:ea typeface="SimSun" panose="02010600030101010101" pitchFamily="2" charset="-122"/>
                <a:cs typeface="Times New Roman" panose="02020603050405020304" pitchFamily="18" charset="0"/>
              </a:rPr>
              <a:t>Т. А. </a:t>
            </a:r>
            <a:r>
              <a:rPr lang="ve-ZA" sz="2400" dirty="0">
                <a:latin typeface="Times New Roman" panose="02020603050405020304" pitchFamily="18" charset="0"/>
                <a:ea typeface="SimSun" panose="02010600030101010101" pitchFamily="2" charset="-122"/>
                <a:cs typeface="Times New Roman" panose="02020603050405020304" pitchFamily="18" charset="0"/>
              </a:rPr>
              <a:t>Клименко, </a:t>
            </a:r>
            <a:r>
              <a:rPr lang="ru-RU" sz="2400" dirty="0">
                <a:latin typeface="Times New Roman" panose="02020603050405020304" pitchFamily="18" charset="0"/>
                <a:ea typeface="SimSun" panose="02010600030101010101" pitchFamily="2" charset="-122"/>
                <a:cs typeface="Times New Roman" panose="02020603050405020304" pitchFamily="18" charset="0"/>
              </a:rPr>
              <a:t>В. Б. </a:t>
            </a:r>
            <a:r>
              <a:rPr lang="ve-ZA" sz="2400" dirty="0">
                <a:latin typeface="Times New Roman" panose="02020603050405020304" pitchFamily="18" charset="0"/>
                <a:ea typeface="SimSun" panose="02010600030101010101" pitchFamily="2" charset="-122"/>
                <a:cs typeface="Times New Roman" panose="02020603050405020304" pitchFamily="18" charset="0"/>
              </a:rPr>
              <a:t>Самородов // Вестник Харьковского национального автомобильно-дорожного университета. – 2009. – № 45. – С. 31</a:t>
            </a:r>
            <a:r>
              <a:rPr lang="ru-RU" sz="2400" dirty="0">
                <a:latin typeface="Times New Roman" panose="02020603050405020304" pitchFamily="18" charset="0"/>
                <a:ea typeface="SimSun" panose="02010600030101010101" pitchFamily="2" charset="-122"/>
                <a:cs typeface="Times New Roman" panose="02020603050405020304" pitchFamily="18" charset="0"/>
              </a:rPr>
              <a:t>-</a:t>
            </a:r>
            <a:r>
              <a:rPr lang="ve-ZA" sz="2400" dirty="0">
                <a:latin typeface="Times New Roman" panose="02020603050405020304" pitchFamily="18" charset="0"/>
                <a:ea typeface="SimSun" panose="02010600030101010101" pitchFamily="2" charset="-122"/>
                <a:cs typeface="Times New Roman" panose="02020603050405020304" pitchFamily="18" charset="0"/>
              </a:rPr>
              <a:t>34.</a:t>
            </a:r>
            <a:endParaRPr lang="ru-RU" sz="2400" dirty="0">
              <a:latin typeface="Times New Roman" panose="02020603050405020304" pitchFamily="18" charset="0"/>
              <a:ea typeface="SimSun" panose="02010600030101010101" pitchFamily="2" charset="-122"/>
              <a:cs typeface="Times New Roman" panose="02020603050405020304" pitchFamily="18" charset="0"/>
            </a:endParaRPr>
          </a:p>
          <a:p>
            <a:pPr marL="0" indent="0" algn="just">
              <a:buNone/>
            </a:pPr>
            <a:endParaRPr lang="ru-RU" sz="2400" dirty="0">
              <a:latin typeface="Times New Roman" panose="02020603050405020304" pitchFamily="18" charset="0"/>
              <a:ea typeface="SimSun" panose="02010600030101010101" pitchFamily="2" charset="-122"/>
              <a:cs typeface="Times New Roman" panose="02020603050405020304" pitchFamily="18" charset="0"/>
            </a:endParaRPr>
          </a:p>
          <a:p>
            <a:pPr marL="0" indent="0" algn="just">
              <a:lnSpc>
                <a:spcPct val="120000"/>
              </a:lnSpc>
              <a:spcBef>
                <a:spcPts val="0"/>
              </a:spcBef>
              <a:buNone/>
            </a:pPr>
            <a:r>
              <a:rPr lang="ve-ZA" sz="2400" dirty="0">
                <a:latin typeface="Times New Roman" panose="02020603050405020304" pitchFamily="18" charset="0"/>
                <a:ea typeface="SimSun" panose="02010600030101010101" pitchFamily="2" charset="-122"/>
                <a:cs typeface="Times New Roman" panose="02020603050405020304" pitchFamily="18" charset="0"/>
              </a:rPr>
              <a:t>получение наибольшей прибыли при заданном уровне обслуживания</a:t>
            </a:r>
            <a:r>
              <a:rPr lang="ru-RU" sz="2400"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4" name="Номер слайда 3">
            <a:extLst>
              <a:ext uri="{FF2B5EF4-FFF2-40B4-BE49-F238E27FC236}">
                <a16:creationId xmlns:a16="http://schemas.microsoft.com/office/drawing/2014/main" xmlns="" id="{E85472DA-A8E8-04BE-50D7-F42659B224C3}"/>
              </a:ext>
            </a:extLst>
          </p:cNvPr>
          <p:cNvSpPr>
            <a:spLocks noGrp="1"/>
          </p:cNvSpPr>
          <p:nvPr>
            <p:ph type="sldNum" sz="quarter" idx="12"/>
          </p:nvPr>
        </p:nvSpPr>
        <p:spPr/>
        <p:txBody>
          <a:bodyPr/>
          <a:lstStyle/>
          <a:p>
            <a:fld id="{06AA7BED-6D88-4813-BE45-CB81AECCD75A}" type="slidenum">
              <a:rPr lang="ru-RU" smtClean="0"/>
              <a:pPr/>
              <a:t>5</a:t>
            </a:fld>
            <a:endParaRPr lang="ru-RU" dirty="0"/>
          </a:p>
        </p:txBody>
      </p:sp>
    </p:spTree>
    <p:extLst>
      <p:ext uri="{BB962C8B-B14F-4D97-AF65-F5344CB8AC3E}">
        <p14:creationId xmlns:p14="http://schemas.microsoft.com/office/powerpoint/2010/main" val="38945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DC028E-F973-496E-1647-8BDFCE91F426}"/>
              </a:ext>
            </a:extLst>
          </p:cNvPr>
          <p:cNvSpPr>
            <a:spLocks noGrp="1"/>
          </p:cNvSpPr>
          <p:nvPr>
            <p:ph type="title"/>
          </p:nvPr>
        </p:nvSpPr>
        <p:spPr>
          <a:xfrm>
            <a:off x="457200" y="548680"/>
            <a:ext cx="8229600" cy="936104"/>
          </a:xfrm>
        </p:spPr>
        <p:txBody>
          <a:bodyPr>
            <a:normAutofit fontScale="90000"/>
          </a:bodyPr>
          <a:lstStyle/>
          <a:p>
            <a:pPr algn="ctr"/>
            <a:r>
              <a:rPr lang="ru-RU" sz="3200" b="1" dirty="0">
                <a:latin typeface="Times New Roman" panose="02020603050405020304" pitchFamily="18" charset="0"/>
                <a:cs typeface="Times New Roman" panose="02020603050405020304" pitchFamily="18" charset="0"/>
              </a:rPr>
              <a:t>Стохастические модели управления запасами (краткий обзор)</a:t>
            </a:r>
          </a:p>
        </p:txBody>
      </p:sp>
      <p:sp>
        <p:nvSpPr>
          <p:cNvPr id="3" name="Текст 2">
            <a:extLst>
              <a:ext uri="{FF2B5EF4-FFF2-40B4-BE49-F238E27FC236}">
                <a16:creationId xmlns:a16="http://schemas.microsoft.com/office/drawing/2014/main" xmlns="" id="{F8557B36-0003-4DFF-3A85-160443D84B54}"/>
              </a:ext>
            </a:extLst>
          </p:cNvPr>
          <p:cNvSpPr>
            <a:spLocks noGrp="1"/>
          </p:cNvSpPr>
          <p:nvPr>
            <p:ph type="body" idx="1"/>
          </p:nvPr>
        </p:nvSpPr>
        <p:spPr>
          <a:xfrm>
            <a:off x="457200" y="1628800"/>
            <a:ext cx="8229600" cy="4968552"/>
          </a:xfrm>
        </p:spPr>
        <p:txBody>
          <a:bodyPr>
            <a:normAutofit lnSpcReduction="10000"/>
          </a:bodyPr>
          <a:lstStyle/>
          <a:p>
            <a:pPr marL="0" indent="0" algn="just">
              <a:lnSpc>
                <a:spcPct val="80000"/>
              </a:lnSpc>
              <a:buNone/>
            </a:pPr>
            <a:r>
              <a:rPr lang="ru-RU" sz="2400" b="1" dirty="0">
                <a:latin typeface="Times New Roman" panose="02020603050405020304" pitchFamily="18" charset="0"/>
              </a:rPr>
              <a:t>методы дискретной оптимизации</a:t>
            </a:r>
          </a:p>
          <a:p>
            <a:pPr marL="0" indent="0" algn="just">
              <a:lnSpc>
                <a:spcPct val="80000"/>
              </a:lnSpc>
              <a:buNone/>
            </a:pPr>
            <a:endParaRPr lang="ru-RU" sz="2400" b="1" dirty="0">
              <a:latin typeface="Times New Roman" panose="02020603050405020304" pitchFamily="18" charset="0"/>
            </a:endParaRPr>
          </a:p>
          <a:p>
            <a:pPr marL="0" indent="0" algn="just">
              <a:spcBef>
                <a:spcPts val="0"/>
              </a:spcBef>
              <a:buNone/>
            </a:pPr>
            <a:r>
              <a:rPr lang="ru-RU" sz="1900" dirty="0">
                <a:latin typeface="Times New Roman" panose="02020603050405020304" pitchFamily="18" charset="0"/>
                <a:ea typeface="SimSun" panose="02010600030101010101" pitchFamily="2" charset="-122"/>
                <a:cs typeface="Times New Roman" panose="02020603050405020304" pitchFamily="18" charset="0"/>
              </a:rPr>
              <a:t>автор рассматривает полную группу случайных событий и конечный набор выбираемых альтернатив, далее строится матрица полезности и используется один из известных методов выбора эффективных решений для матричных неантагонистических игр.</a:t>
            </a:r>
          </a:p>
          <a:p>
            <a:pPr marL="0" indent="0">
              <a:buNone/>
            </a:pPr>
            <a:endParaRPr lang="ru-RU" sz="1900" dirty="0">
              <a:latin typeface="Times New Roman" panose="02020603050405020304" pitchFamily="18" charset="0"/>
              <a:ea typeface="SimSun" panose="02010600030101010101" pitchFamily="2" charset="-122"/>
              <a:cs typeface="Times New Roman" panose="02020603050405020304" pitchFamily="18" charset="0"/>
            </a:endParaRPr>
          </a:p>
          <a:p>
            <a:pPr algn="just">
              <a:spcBef>
                <a:spcPts val="0"/>
              </a:spcBef>
            </a:pPr>
            <a:r>
              <a:rPr lang="ve-ZA" sz="1900" dirty="0">
                <a:latin typeface="Times New Roman" panose="02020603050405020304" pitchFamily="18" charset="0"/>
                <a:ea typeface="SimSun" panose="02010600030101010101" pitchFamily="2" charset="-122"/>
                <a:cs typeface="Times New Roman" panose="02020603050405020304" pitchFamily="18" charset="0"/>
              </a:rPr>
              <a:t>Яни</a:t>
            </a:r>
            <a:r>
              <a:rPr lang="ru-RU" sz="1900" dirty="0">
                <a:latin typeface="Times New Roman" panose="02020603050405020304" pitchFamily="18" charset="0"/>
                <a:ea typeface="SimSun" panose="02010600030101010101" pitchFamily="2" charset="-122"/>
                <a:cs typeface="Times New Roman" panose="02020603050405020304" pitchFamily="18" charset="0"/>
              </a:rPr>
              <a:t>,</a:t>
            </a:r>
            <a:r>
              <a:rPr lang="ve-ZA" sz="1900" dirty="0">
                <a:latin typeface="Times New Roman" panose="02020603050405020304" pitchFamily="18" charset="0"/>
                <a:ea typeface="SimSun" panose="02010600030101010101" pitchFamily="2" charset="-122"/>
                <a:cs typeface="Times New Roman" panose="02020603050405020304" pitchFamily="18" charset="0"/>
              </a:rPr>
              <a:t> Е. Е. Алгоритмы оптимизации системы управления запасами в условиях неопределенности </a:t>
            </a:r>
            <a:r>
              <a:rPr lang="ru-RU" sz="1900" dirty="0">
                <a:latin typeface="Times New Roman" panose="02020603050405020304" pitchFamily="18" charset="0"/>
                <a:ea typeface="SimSun" panose="02010600030101010101" pitchFamily="2" charset="-122"/>
                <a:cs typeface="Times New Roman" panose="02020603050405020304" pitchFamily="18" charset="0"/>
              </a:rPr>
              <a:t>/ Е. Е. Яни </a:t>
            </a:r>
            <a:r>
              <a:rPr lang="ve-ZA" sz="1900" dirty="0">
                <a:latin typeface="Times New Roman" panose="02020603050405020304" pitchFamily="18" charset="0"/>
                <a:ea typeface="SimSun" panose="02010600030101010101" pitchFamily="2" charset="-122"/>
                <a:cs typeface="Times New Roman" panose="02020603050405020304" pitchFamily="18" charset="0"/>
              </a:rPr>
              <a:t>// Молодой ученый. – 2017. – №15. – С. 112-118.</a:t>
            </a:r>
            <a:endParaRPr lang="ru-RU" sz="1900" dirty="0">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endParaRPr lang="ru-RU" sz="1800" dirty="0">
              <a:latin typeface="Times New Roman" panose="02020603050405020304" pitchFamily="18" charset="0"/>
              <a:ea typeface="SimSun" panose="02010600030101010101" pitchFamily="2" charset="-122"/>
              <a:cs typeface="Times New Roman" panose="02020603050405020304" pitchFamily="18" charset="0"/>
            </a:endParaRPr>
          </a:p>
          <a:p>
            <a:pPr marL="0" indent="0" algn="just">
              <a:lnSpc>
                <a:spcPct val="80000"/>
              </a:lnSpc>
              <a:buNone/>
            </a:pPr>
            <a:r>
              <a:rPr lang="ru-RU" sz="2400" b="1" dirty="0">
                <a:latin typeface="Times New Roman" panose="02020603050405020304" pitchFamily="18" charset="0"/>
              </a:rPr>
              <a:t>использование сценарного подхода</a:t>
            </a:r>
          </a:p>
          <a:p>
            <a:pPr marL="0" indent="0" algn="just">
              <a:lnSpc>
                <a:spcPct val="80000"/>
              </a:lnSpc>
              <a:buNone/>
            </a:pPr>
            <a:endParaRPr lang="ru-RU" sz="2400" b="1" dirty="0">
              <a:latin typeface="Times New Roman" panose="02020603050405020304" pitchFamily="18" charset="0"/>
            </a:endParaRPr>
          </a:p>
          <a:p>
            <a:pPr algn="just">
              <a:spcBef>
                <a:spcPts val="0"/>
              </a:spcBef>
            </a:pPr>
            <a:r>
              <a:rPr lang="ru-RU" sz="1900" dirty="0" err="1">
                <a:effectLst/>
                <a:latin typeface="Times New Roman" panose="02020603050405020304" pitchFamily="18" charset="0"/>
                <a:ea typeface="SimSun" panose="02010600030101010101" pitchFamily="2" charset="-122"/>
                <a:cs typeface="Times New Roman" panose="02020603050405020304" pitchFamily="18" charset="0"/>
              </a:rPr>
              <a:t>Б</a:t>
            </a:r>
            <a:r>
              <a:rPr lang="ru-RU" sz="1900" dirty="0" err="1">
                <a:latin typeface="Times New Roman" panose="02020603050405020304" pitchFamily="18" charset="0"/>
                <a:ea typeface="SimSun" panose="02010600030101010101" pitchFamily="2" charset="-122"/>
                <a:cs typeface="Times New Roman" panose="02020603050405020304" pitchFamily="18" charset="0"/>
              </a:rPr>
              <a:t>родецкий</a:t>
            </a:r>
            <a:r>
              <a:rPr lang="ru-RU" sz="1900" dirty="0">
                <a:latin typeface="Times New Roman" panose="02020603050405020304" pitchFamily="18" charset="0"/>
                <a:ea typeface="SimSun" panose="02010600030101010101" pitchFamily="2" charset="-122"/>
                <a:cs typeface="Times New Roman" panose="02020603050405020304" pitchFamily="18" charset="0"/>
              </a:rPr>
              <a:t>, Г. Л. Модификация экономичного размера заказа при управлении запасами для предприятий мясоперерабатывающей отрасли / Г. Л. </a:t>
            </a:r>
            <a:r>
              <a:rPr lang="ru-RU" sz="1900" dirty="0" err="1">
                <a:latin typeface="Times New Roman" panose="02020603050405020304" pitchFamily="18" charset="0"/>
                <a:ea typeface="SimSun" panose="02010600030101010101" pitchFamily="2" charset="-122"/>
                <a:cs typeface="Times New Roman" panose="02020603050405020304" pitchFamily="18" charset="0"/>
              </a:rPr>
              <a:t>Бродецкий</a:t>
            </a:r>
            <a:r>
              <a:rPr lang="ru-RU" sz="1900" dirty="0">
                <a:latin typeface="Times New Roman" panose="02020603050405020304" pitchFamily="18" charset="0"/>
                <a:ea typeface="SimSun" panose="02010600030101010101" pitchFamily="2" charset="-122"/>
                <a:cs typeface="Times New Roman" panose="02020603050405020304" pitchFamily="18" charset="0"/>
              </a:rPr>
              <a:t>, Е. В. Токарева. // Логистика и управление цепями поставок. – 2008. – № 3. – С 49-61.</a:t>
            </a:r>
          </a:p>
        </p:txBody>
      </p:sp>
      <p:sp>
        <p:nvSpPr>
          <p:cNvPr id="4" name="Номер слайда 3">
            <a:extLst>
              <a:ext uri="{FF2B5EF4-FFF2-40B4-BE49-F238E27FC236}">
                <a16:creationId xmlns:a16="http://schemas.microsoft.com/office/drawing/2014/main" xmlns="" id="{E85472DA-A8E8-04BE-50D7-F42659B224C3}"/>
              </a:ext>
            </a:extLst>
          </p:cNvPr>
          <p:cNvSpPr>
            <a:spLocks noGrp="1"/>
          </p:cNvSpPr>
          <p:nvPr>
            <p:ph type="sldNum" sz="quarter" idx="12"/>
          </p:nvPr>
        </p:nvSpPr>
        <p:spPr/>
        <p:txBody>
          <a:bodyPr/>
          <a:lstStyle/>
          <a:p>
            <a:fld id="{06AA7BED-6D88-4813-BE45-CB81AECCD75A}" type="slidenum">
              <a:rPr lang="ru-RU" smtClean="0"/>
              <a:pPr/>
              <a:t>6</a:t>
            </a:fld>
            <a:endParaRPr lang="ru-RU" dirty="0"/>
          </a:p>
        </p:txBody>
      </p:sp>
    </p:spTree>
    <p:extLst>
      <p:ext uri="{BB962C8B-B14F-4D97-AF65-F5344CB8AC3E}">
        <p14:creationId xmlns:p14="http://schemas.microsoft.com/office/powerpoint/2010/main" val="231526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DC028E-F973-496E-1647-8BDFCE91F426}"/>
              </a:ext>
            </a:extLst>
          </p:cNvPr>
          <p:cNvSpPr>
            <a:spLocks noGrp="1"/>
          </p:cNvSpPr>
          <p:nvPr>
            <p:ph type="title"/>
          </p:nvPr>
        </p:nvSpPr>
        <p:spPr/>
        <p:txBody>
          <a:bodyPr>
            <a:normAutofit/>
          </a:bodyPr>
          <a:lstStyle/>
          <a:p>
            <a:pPr algn="ctr"/>
            <a:r>
              <a:rPr lang="ru-RU" sz="3200" b="1" dirty="0">
                <a:latin typeface="Times New Roman" panose="02020603050405020304" pitchFamily="18" charset="0"/>
                <a:cs typeface="Times New Roman" panose="02020603050405020304" pitchFamily="18" charset="0"/>
              </a:rPr>
              <a:t>Стохастические модели управления запасами (краткий обзор)</a:t>
            </a:r>
          </a:p>
        </p:txBody>
      </p:sp>
      <p:sp>
        <p:nvSpPr>
          <p:cNvPr id="3" name="Текст 2">
            <a:extLst>
              <a:ext uri="{FF2B5EF4-FFF2-40B4-BE49-F238E27FC236}">
                <a16:creationId xmlns:a16="http://schemas.microsoft.com/office/drawing/2014/main" xmlns="" id="{F8557B36-0003-4DFF-3A85-160443D84B54}"/>
              </a:ext>
            </a:extLst>
          </p:cNvPr>
          <p:cNvSpPr>
            <a:spLocks noGrp="1"/>
          </p:cNvSpPr>
          <p:nvPr>
            <p:ph type="body" idx="1"/>
          </p:nvPr>
        </p:nvSpPr>
        <p:spPr>
          <a:xfrm>
            <a:off x="457200" y="1847088"/>
            <a:ext cx="8229600" cy="4477512"/>
          </a:xfrm>
        </p:spPr>
        <p:txBody>
          <a:bodyPr>
            <a:normAutofit/>
          </a:bodyPr>
          <a:lstStyle/>
          <a:p>
            <a:pPr marL="0" indent="0" algn="just">
              <a:lnSpc>
                <a:spcPct val="80000"/>
              </a:lnSpc>
              <a:buNone/>
            </a:pPr>
            <a:r>
              <a:rPr lang="ru-RU" sz="2400" b="1" dirty="0">
                <a:latin typeface="Times New Roman" panose="02020603050405020304" pitchFamily="18" charset="0"/>
              </a:rPr>
              <a:t>тренд спроса – экспертное оценивание – ориентация на среднее</a:t>
            </a:r>
          </a:p>
          <a:p>
            <a:pPr marL="0" indent="0">
              <a:buNone/>
            </a:pPr>
            <a:endParaRPr lang="ru-RU" sz="2000" dirty="0"/>
          </a:p>
          <a:p>
            <a:pPr marL="0" indent="0" algn="just">
              <a:spcBef>
                <a:spcPts val="0"/>
              </a:spcBef>
            </a:pPr>
            <a:r>
              <a:rPr lang="ve-ZA" sz="1800" dirty="0">
                <a:effectLst/>
                <a:latin typeface="Times New Roman" panose="02020603050405020304" pitchFamily="18" charset="0"/>
                <a:ea typeface="SimSun" panose="02010600030101010101" pitchFamily="2" charset="-122"/>
                <a:cs typeface="Times New Roman" panose="02020603050405020304" pitchFamily="18" charset="0"/>
              </a:rPr>
              <a:t>Мандель</a:t>
            </a:r>
            <a:r>
              <a:rPr lang="ru-RU" sz="1800" dirty="0">
                <a:effectLst/>
                <a:latin typeface="Times New Roman" panose="02020603050405020304" pitchFamily="18" charset="0"/>
                <a:ea typeface="SimSun" panose="02010600030101010101" pitchFamily="2" charset="-122"/>
                <a:cs typeface="Times New Roman" panose="02020603050405020304" pitchFamily="18" charset="0"/>
              </a:rPr>
              <a:t>,</a:t>
            </a:r>
            <a:r>
              <a:rPr lang="ve-ZA" sz="1800" dirty="0">
                <a:effectLst/>
                <a:latin typeface="Times New Roman" panose="02020603050405020304" pitchFamily="18" charset="0"/>
                <a:ea typeface="SimSun" panose="02010600030101010101" pitchFamily="2" charset="-122"/>
                <a:cs typeface="Times New Roman" panose="02020603050405020304" pitchFamily="18" charset="0"/>
              </a:rPr>
              <a:t> А. С. Управление многономенклатурными запасами в условиях неопределенности и нестационарности. Нормативная модель </a:t>
            </a:r>
            <a:r>
              <a:rPr lang="ru-RU" sz="1800" dirty="0">
                <a:effectLst/>
                <a:latin typeface="Times New Roman" panose="02020603050405020304" pitchFamily="18" charset="0"/>
                <a:ea typeface="SimSun" panose="02010600030101010101" pitchFamily="2" charset="-122"/>
                <a:cs typeface="Times New Roman" panose="02020603050405020304" pitchFamily="18" charset="0"/>
              </a:rPr>
              <a:t>/ А. С. </a:t>
            </a:r>
            <a:r>
              <a:rPr lang="ve-ZA" sz="1800" dirty="0">
                <a:effectLst/>
                <a:latin typeface="Times New Roman" panose="02020603050405020304" pitchFamily="18" charset="0"/>
                <a:ea typeface="SimSun" panose="02010600030101010101" pitchFamily="2" charset="-122"/>
                <a:cs typeface="Times New Roman" panose="02020603050405020304" pitchFamily="18" charset="0"/>
              </a:rPr>
              <a:t>Мандель // Проблемы управления. </a:t>
            </a:r>
            <a:r>
              <a:rPr lang="ru-RU"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ve-ZA" sz="1800" dirty="0">
                <a:effectLst/>
                <a:latin typeface="Times New Roman" panose="02020603050405020304" pitchFamily="18" charset="0"/>
                <a:ea typeface="SimSun" panose="02010600030101010101" pitchFamily="2" charset="-122"/>
                <a:cs typeface="Times New Roman" panose="02020603050405020304" pitchFamily="18" charset="0"/>
              </a:rPr>
              <a:t>2011. –</a:t>
            </a:r>
            <a:r>
              <a:rPr lang="ru-RU" sz="1800" dirty="0">
                <a:effectLst/>
                <a:latin typeface="Times New Roman" panose="02020603050405020304" pitchFamily="18" charset="0"/>
                <a:ea typeface="SimSun" panose="02010600030101010101" pitchFamily="2" charset="-122"/>
                <a:cs typeface="Times New Roman" panose="02020603050405020304" pitchFamily="18" charset="0"/>
              </a:rPr>
              <a:t> Ч. 1. – </a:t>
            </a:r>
            <a:r>
              <a:rPr lang="ve-ZA" sz="1800" dirty="0">
                <a:effectLst/>
                <a:latin typeface="Times New Roman" panose="02020603050405020304" pitchFamily="18" charset="0"/>
                <a:ea typeface="SimSun" panose="02010600030101010101" pitchFamily="2" charset="-122"/>
                <a:cs typeface="Times New Roman" panose="02020603050405020304" pitchFamily="18" charset="0"/>
              </a:rPr>
              <a:t>№ 6. – С. 47</a:t>
            </a:r>
            <a:r>
              <a:rPr lang="ru-RU" sz="1800" dirty="0">
                <a:effectLst/>
                <a:latin typeface="Times New Roman" panose="02020603050405020304" pitchFamily="18" charset="0"/>
                <a:ea typeface="SimSun" panose="02010600030101010101" pitchFamily="2" charset="-122"/>
                <a:cs typeface="Times New Roman" panose="02020603050405020304" pitchFamily="18" charset="0"/>
              </a:rPr>
              <a:t>-</a:t>
            </a:r>
            <a:r>
              <a:rPr lang="ve-ZA" sz="1800" dirty="0">
                <a:effectLst/>
                <a:latin typeface="Times New Roman" panose="02020603050405020304" pitchFamily="18" charset="0"/>
                <a:ea typeface="SimSun" panose="02010600030101010101" pitchFamily="2" charset="-122"/>
                <a:cs typeface="Times New Roman" panose="02020603050405020304" pitchFamily="18" charset="0"/>
              </a:rPr>
              <a:t>51. </a:t>
            </a: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lgn="just">
              <a:spcBef>
                <a:spcPts val="0"/>
              </a:spcBef>
            </a:pPr>
            <a:r>
              <a:rPr lang="ve-ZA" sz="1800" dirty="0">
                <a:effectLst/>
                <a:latin typeface="Times New Roman" panose="02020603050405020304" pitchFamily="18" charset="0"/>
                <a:ea typeface="SimSun" panose="02010600030101010101" pitchFamily="2" charset="-122"/>
                <a:cs typeface="Times New Roman" panose="02020603050405020304" pitchFamily="18" charset="0"/>
              </a:rPr>
              <a:t>Мандель</a:t>
            </a:r>
            <a:r>
              <a:rPr lang="ru-RU" sz="1800" dirty="0">
                <a:effectLst/>
                <a:latin typeface="Times New Roman" panose="02020603050405020304" pitchFamily="18" charset="0"/>
                <a:ea typeface="SimSun" panose="02010600030101010101" pitchFamily="2" charset="-122"/>
                <a:cs typeface="Times New Roman" panose="02020603050405020304" pitchFamily="18" charset="0"/>
              </a:rPr>
              <a:t>,</a:t>
            </a:r>
            <a:r>
              <a:rPr lang="ve-ZA" sz="1800" dirty="0">
                <a:effectLst/>
                <a:latin typeface="Times New Roman" panose="02020603050405020304" pitchFamily="18" charset="0"/>
                <a:ea typeface="SimSun" panose="02010600030101010101" pitchFamily="2" charset="-122"/>
                <a:cs typeface="Times New Roman" panose="02020603050405020304" pitchFamily="18" charset="0"/>
              </a:rPr>
              <a:t> А. С. Управление многономенклатурными запасами в условиях неопределенности и нестационарности. Ч. II. Создание страховых запасов </a:t>
            </a:r>
            <a:r>
              <a:rPr lang="ru-RU" sz="1800" dirty="0">
                <a:effectLst/>
                <a:latin typeface="Times New Roman" panose="02020603050405020304" pitchFamily="18" charset="0"/>
                <a:ea typeface="SimSun" panose="02010600030101010101" pitchFamily="2" charset="-122"/>
                <a:cs typeface="Times New Roman" panose="02020603050405020304" pitchFamily="18" charset="0"/>
              </a:rPr>
              <a:t>/ А. С. </a:t>
            </a:r>
            <a:r>
              <a:rPr lang="ve-ZA" sz="1800" dirty="0">
                <a:effectLst/>
                <a:latin typeface="Times New Roman" panose="02020603050405020304" pitchFamily="18" charset="0"/>
                <a:ea typeface="SimSun" panose="02010600030101010101" pitchFamily="2" charset="-122"/>
                <a:cs typeface="Times New Roman" panose="02020603050405020304" pitchFamily="18" charset="0"/>
              </a:rPr>
              <a:t>Мандель // Проблемы управления. – 2012. –</a:t>
            </a:r>
            <a:r>
              <a:rPr lang="ru-RU" sz="1800" dirty="0">
                <a:effectLst/>
                <a:latin typeface="Times New Roman" panose="02020603050405020304" pitchFamily="18" charset="0"/>
                <a:ea typeface="SimSun" panose="02010600030101010101" pitchFamily="2" charset="-122"/>
                <a:cs typeface="Times New Roman" panose="02020603050405020304" pitchFamily="18" charset="0"/>
              </a:rPr>
              <a:t> Ч. 2. – </a:t>
            </a:r>
            <a:r>
              <a:rPr lang="ve-ZA" sz="1800" dirty="0">
                <a:effectLst/>
                <a:latin typeface="Times New Roman" panose="02020603050405020304" pitchFamily="18" charset="0"/>
                <a:ea typeface="SimSun" panose="02010600030101010101" pitchFamily="2" charset="-122"/>
                <a:cs typeface="Times New Roman" panose="02020603050405020304" pitchFamily="18" charset="0"/>
              </a:rPr>
              <a:t>№ 1. – С. 42–46.</a:t>
            </a: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ru-RU" sz="2000" dirty="0"/>
          </a:p>
        </p:txBody>
      </p:sp>
      <p:sp>
        <p:nvSpPr>
          <p:cNvPr id="4" name="Номер слайда 3">
            <a:extLst>
              <a:ext uri="{FF2B5EF4-FFF2-40B4-BE49-F238E27FC236}">
                <a16:creationId xmlns:a16="http://schemas.microsoft.com/office/drawing/2014/main" xmlns="" id="{E85472DA-A8E8-04BE-50D7-F42659B224C3}"/>
              </a:ext>
            </a:extLst>
          </p:cNvPr>
          <p:cNvSpPr>
            <a:spLocks noGrp="1"/>
          </p:cNvSpPr>
          <p:nvPr>
            <p:ph type="sldNum" sz="quarter" idx="12"/>
          </p:nvPr>
        </p:nvSpPr>
        <p:spPr/>
        <p:txBody>
          <a:bodyPr/>
          <a:lstStyle/>
          <a:p>
            <a:fld id="{06AA7BED-6D88-4813-BE45-CB81AECCD75A}" type="slidenum">
              <a:rPr lang="ru-RU" smtClean="0"/>
              <a:pPr/>
              <a:t>7</a:t>
            </a:fld>
            <a:endParaRPr lang="ru-RU" dirty="0"/>
          </a:p>
        </p:txBody>
      </p:sp>
    </p:spTree>
    <p:extLst>
      <p:ext uri="{BB962C8B-B14F-4D97-AF65-F5344CB8AC3E}">
        <p14:creationId xmlns:p14="http://schemas.microsoft.com/office/powerpoint/2010/main" val="66786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7704856" cy="648072"/>
          </a:xfrm>
        </p:spPr>
        <p:txBody>
          <a:bodyPr>
            <a:noAutofit/>
          </a:bodyPr>
          <a:lstStyle/>
          <a:p>
            <a:pPr marR="0" algn="l" rtl="0"/>
            <a:r>
              <a:rPr lang="ru-RU" sz="2000" b="1" baseline="0" dirty="0">
                <a:latin typeface="Times New Roman"/>
              </a:rPr>
              <a:t>Модель оптимизации момента назначения поставки с учетом неопределенности спроса (Модель 1)</a:t>
            </a:r>
          </a:p>
        </p:txBody>
      </p:sp>
      <p:sp>
        <p:nvSpPr>
          <p:cNvPr id="3" name="Текст 2"/>
          <p:cNvSpPr>
            <a:spLocks noGrp="1"/>
          </p:cNvSpPr>
          <p:nvPr>
            <p:ph type="body" idx="1"/>
          </p:nvPr>
        </p:nvSpPr>
        <p:spPr>
          <a:xfrm>
            <a:off x="395536" y="1556792"/>
            <a:ext cx="8352928" cy="3672408"/>
          </a:xfrm>
        </p:spPr>
        <p:txBody>
          <a:bodyPr>
            <a:normAutofit/>
          </a:bodyPr>
          <a:lstStyle/>
          <a:p>
            <a:pPr marR="0" lvl="0" rtl="0">
              <a:buNone/>
            </a:pPr>
            <a:r>
              <a:rPr lang="ru-RU" sz="1500" dirty="0">
                <a:latin typeface="Times New Roman"/>
              </a:rPr>
              <a:t>г</a:t>
            </a:r>
            <a:r>
              <a:rPr lang="ru-RU" sz="1500" baseline="0" dirty="0">
                <a:latin typeface="Times New Roman"/>
              </a:rPr>
              <a:t>де          - ожидаемое время окончания товара,          - случайная величина, описывающая отклонение реального времени окончания товара на складе от ожидаемого.</a:t>
            </a: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dirty="0">
              <a:latin typeface="Times New Roman"/>
            </a:endParaRPr>
          </a:p>
          <a:p>
            <a:pPr marR="0" lvl="0" rtl="0">
              <a:buNone/>
            </a:pPr>
            <a:endParaRPr lang="ru-RU" sz="1500" baseline="0" dirty="0">
              <a:latin typeface="Times New Roman"/>
            </a:endParaRPr>
          </a:p>
          <a:p>
            <a:pPr marR="0" lvl="0" rtl="0">
              <a:buNone/>
            </a:pPr>
            <a:endParaRPr lang="ru-RU" sz="1500" baseline="0" dirty="0">
              <a:latin typeface="Times New Roman"/>
            </a:endParaRPr>
          </a:p>
          <a:p>
            <a:pPr marR="0" lvl="0" rtl="0">
              <a:buNone/>
            </a:pPr>
            <a:r>
              <a:rPr lang="ru-RU" sz="1500" baseline="0" dirty="0">
                <a:latin typeface="Times New Roman"/>
              </a:rPr>
              <a:t>Случайная величина         распределена по треугольному закону распределения на отрезке             .</a:t>
            </a:r>
          </a:p>
          <a:p>
            <a:pPr marR="0" lvl="0" rtl="0">
              <a:buNone/>
            </a:pPr>
            <a:endParaRPr lang="ru-RU" baseline="0" dirty="0">
              <a:solidFill>
                <a:srgbClr val="4F81BD"/>
              </a:solidFill>
              <a:latin typeface="Times New Roman"/>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86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9872" y="1268760"/>
            <a:ext cx="1584176" cy="376437"/>
          </a:xfrm>
          <a:prstGeom prst="rect">
            <a:avLst/>
          </a:prstGeom>
          <a:noFill/>
        </p:spPr>
      </p:pic>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86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584" y="1556792"/>
            <a:ext cx="240026" cy="288032"/>
          </a:xfrm>
          <a:prstGeom prst="rect">
            <a:avLst/>
          </a:prstGeom>
          <a:noFill/>
        </p:spPr>
      </p:pic>
      <p:sp>
        <p:nvSpPr>
          <p:cNvPr id="286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867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55976" y="1556792"/>
            <a:ext cx="276030" cy="288032"/>
          </a:xfrm>
          <a:prstGeom prst="rect">
            <a:avLst/>
          </a:prstGeom>
          <a:noFill/>
        </p:spPr>
      </p:pic>
      <p:pic>
        <p:nvPicPr>
          <p:cNvPr id="10" name="Рисунок 9"/>
          <p:cNvPicPr/>
          <p:nvPr/>
        </p:nvPicPr>
        <p:blipFill>
          <a:blip r:embed="rId5" cstate="print">
            <a:extLst>
              <a:ext uri="{28A0092B-C50C-407E-A947-70E740481C1C}">
                <a14:useLocalDpi xmlns:a14="http://schemas.microsoft.com/office/drawing/2010/main" val="0"/>
              </a:ext>
            </a:extLst>
          </a:blip>
          <a:stretch>
            <a:fillRect/>
          </a:stretch>
        </p:blipFill>
        <p:spPr>
          <a:xfrm>
            <a:off x="827584" y="2060848"/>
            <a:ext cx="3456384" cy="2232248"/>
          </a:xfrm>
          <a:prstGeom prst="rect">
            <a:avLst/>
          </a:prstGeom>
        </p:spPr>
      </p:pic>
      <p:sp>
        <p:nvSpPr>
          <p:cNvPr id="286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8679"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95736" y="4293096"/>
            <a:ext cx="288032" cy="300555"/>
          </a:xfrm>
          <a:prstGeom prst="rect">
            <a:avLst/>
          </a:prstGeom>
          <a:noFill/>
        </p:spPr>
      </p:pic>
      <p:sp>
        <p:nvSpPr>
          <p:cNvPr id="286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868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884368" y="4293096"/>
            <a:ext cx="504056" cy="295057"/>
          </a:xfrm>
          <a:prstGeom prst="rect">
            <a:avLst/>
          </a:prstGeom>
          <a:noFill/>
        </p:spPr>
      </p:pic>
      <p:sp>
        <p:nvSpPr>
          <p:cNvPr id="286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8683"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427984" y="2204864"/>
            <a:ext cx="3373874" cy="1872208"/>
          </a:xfrm>
          <a:prstGeom prst="rect">
            <a:avLst/>
          </a:prstGeom>
          <a:noFill/>
        </p:spPr>
      </p:pic>
      <p:graphicFrame>
        <p:nvGraphicFramePr>
          <p:cNvPr id="18" name="Схема 17"/>
          <p:cNvGraphicFramePr/>
          <p:nvPr>
            <p:extLst>
              <p:ext uri="{D42A27DB-BD31-4B8C-83A1-F6EECF244321}">
                <p14:modId xmlns:p14="http://schemas.microsoft.com/office/powerpoint/2010/main" val="1563595592"/>
              </p:ext>
            </p:extLst>
          </p:nvPr>
        </p:nvGraphicFramePr>
        <p:xfrm>
          <a:off x="6876256" y="6453336"/>
          <a:ext cx="1944216" cy="2931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7488832" cy="648072"/>
          </a:xfrm>
        </p:spPr>
        <p:txBody>
          <a:bodyPr>
            <a:normAutofit/>
          </a:bodyPr>
          <a:lstStyle/>
          <a:p>
            <a:pPr marR="0" algn="l" rtl="0"/>
            <a:r>
              <a:rPr lang="ru-RU" sz="2000" b="1" baseline="0" dirty="0">
                <a:latin typeface="Times New Roman"/>
              </a:rPr>
              <a:t>Модель 1. Издержки хранения и дефицита</a:t>
            </a:r>
          </a:p>
        </p:txBody>
      </p:sp>
      <p:sp>
        <p:nvSpPr>
          <p:cNvPr id="3" name="Текст 2"/>
          <p:cNvSpPr>
            <a:spLocks noGrp="1"/>
          </p:cNvSpPr>
          <p:nvPr>
            <p:ph type="body" idx="1"/>
          </p:nvPr>
        </p:nvSpPr>
        <p:spPr>
          <a:xfrm>
            <a:off x="457200" y="1052736"/>
            <a:ext cx="8291264" cy="5073427"/>
          </a:xfrm>
        </p:spPr>
        <p:txBody>
          <a:bodyPr>
            <a:normAutofit/>
          </a:bodyPr>
          <a:lstStyle/>
          <a:p>
            <a:pPr marL="0" marR="0" lvl="0" indent="0" rtl="0">
              <a:buNone/>
            </a:pPr>
            <a:endParaRPr lang="ru-RU" sz="1500" baseline="0" dirty="0">
              <a:latin typeface="Times New Roman"/>
            </a:endParaRPr>
          </a:p>
          <a:p>
            <a:pPr marL="0" marR="0" lvl="0" indent="0" rtl="0">
              <a:buNone/>
            </a:pPr>
            <a:endParaRPr lang="ru-RU" sz="1500" dirty="0">
              <a:latin typeface="Times New Roman"/>
            </a:endParaRPr>
          </a:p>
          <a:p>
            <a:pPr marL="0" lvl="0" indent="0">
              <a:buNone/>
            </a:pPr>
            <a:r>
              <a:rPr lang="ru-RU" sz="1600" dirty="0"/>
              <a:t> </a:t>
            </a:r>
            <a:endParaRPr lang="ru-RU" sz="1500" baseline="0" dirty="0">
              <a:latin typeface="Times New Roman"/>
            </a:endParaRPr>
          </a:p>
          <a:p>
            <a:pPr marL="180000" lvl="0" indent="0">
              <a:buNone/>
            </a:pPr>
            <a:endParaRPr lang="en-US" sz="1500" baseline="0" dirty="0">
              <a:latin typeface="Times New Roman"/>
            </a:endParaRPr>
          </a:p>
          <a:p>
            <a:pPr marL="180000" lvl="0" indent="0">
              <a:buNone/>
            </a:pPr>
            <a:endParaRPr lang="ru-RU" sz="1800" i="1" baseline="0" dirty="0">
              <a:latin typeface="Times New Roman"/>
            </a:endParaRPr>
          </a:p>
          <a:p>
            <a:pPr marL="180000" lvl="0" indent="0">
              <a:buNone/>
            </a:pPr>
            <a:endParaRPr lang="ru-RU" sz="1800" i="1" baseline="0" dirty="0">
              <a:latin typeface="Times New Roman"/>
            </a:endParaRPr>
          </a:p>
          <a:p>
            <a:pPr marL="180000" lvl="0" indent="0">
              <a:buNone/>
            </a:pPr>
            <a:r>
              <a:rPr lang="en-US" sz="1800" i="1" baseline="0" dirty="0">
                <a:latin typeface="Times New Roman"/>
              </a:rPr>
              <a:t>I</a:t>
            </a:r>
            <a:r>
              <a:rPr lang="ru-RU" sz="1500" baseline="0" dirty="0">
                <a:latin typeface="Times New Roman"/>
              </a:rPr>
              <a:t> - издержки хранения объема  </a:t>
            </a:r>
            <a:r>
              <a:rPr lang="en-US" sz="1800" i="1" dirty="0">
                <a:latin typeface="Times New Roman"/>
              </a:rPr>
              <a:t>Q</a:t>
            </a:r>
            <a:r>
              <a:rPr lang="ru-RU" sz="1800" i="1" dirty="0">
                <a:latin typeface="Times New Roman"/>
              </a:rPr>
              <a:t> </a:t>
            </a:r>
            <a:r>
              <a:rPr lang="ru-RU" sz="1500" baseline="0" dirty="0">
                <a:latin typeface="Times New Roman"/>
              </a:rPr>
              <a:t>от момента поставки </a:t>
            </a:r>
            <a:r>
              <a:rPr lang="en-US" sz="1800" i="1" dirty="0">
                <a:latin typeface="Times New Roman"/>
              </a:rPr>
              <a:t>t*</a:t>
            </a:r>
            <a:r>
              <a:rPr lang="ru-RU" sz="1800" i="1" dirty="0">
                <a:latin typeface="Times New Roman"/>
              </a:rPr>
              <a:t> </a:t>
            </a:r>
            <a:r>
              <a:rPr lang="ru-RU" sz="1500" baseline="0" dirty="0">
                <a:latin typeface="Times New Roman"/>
              </a:rPr>
              <a:t>и до реального обнуления товара </a:t>
            </a:r>
            <a:r>
              <a:rPr lang="ru-RU" sz="1800" i="1" dirty="0">
                <a:latin typeface="Times New Roman"/>
              </a:rPr>
              <a:t>α, </a:t>
            </a:r>
            <a:r>
              <a:rPr lang="ru-RU" sz="1500" baseline="0" dirty="0">
                <a:latin typeface="Times New Roman"/>
              </a:rPr>
              <a:t>в случае, когда поставка товара произошла раньше срока</a:t>
            </a:r>
          </a:p>
          <a:p>
            <a:pPr marL="180000" lvl="0" indent="0">
              <a:buNone/>
            </a:pPr>
            <a:r>
              <a:rPr lang="ru-RU" sz="1500" baseline="0" dirty="0">
                <a:latin typeface="Times New Roman"/>
              </a:rPr>
              <a:t> </a:t>
            </a:r>
            <a:r>
              <a:rPr lang="en-US" sz="1800" i="1" baseline="0" dirty="0">
                <a:latin typeface="Times New Roman"/>
              </a:rPr>
              <a:t>t* (t* </a:t>
            </a:r>
            <a:r>
              <a:rPr lang="en-US" sz="1800" i="1" dirty="0">
                <a:latin typeface="Times New Roman"/>
              </a:rPr>
              <a:t>&lt;</a:t>
            </a:r>
            <a:r>
              <a:rPr lang="ru-RU" sz="1800" baseline="0" dirty="0">
                <a:latin typeface="Times New Roman"/>
              </a:rPr>
              <a:t> </a:t>
            </a:r>
            <a:r>
              <a:rPr lang="ru-RU" sz="1800" i="1" baseline="0" dirty="0">
                <a:latin typeface="Times New Roman"/>
              </a:rPr>
              <a:t>α</a:t>
            </a:r>
            <a:r>
              <a:rPr lang="en-US" sz="1800" i="1" baseline="0" dirty="0">
                <a:latin typeface="Times New Roman"/>
              </a:rPr>
              <a:t>)</a:t>
            </a:r>
            <a:r>
              <a:rPr lang="ru-RU" sz="1500" baseline="0" dirty="0">
                <a:latin typeface="Times New Roman"/>
              </a:rPr>
              <a:t>,</a:t>
            </a:r>
          </a:p>
          <a:p>
            <a:pPr marL="180000" lvl="0" indent="0">
              <a:buNone/>
            </a:pPr>
            <a:endParaRPr lang="en-US" sz="1500" baseline="0" dirty="0">
              <a:latin typeface="Times New Roman"/>
            </a:endParaRPr>
          </a:p>
          <a:p>
            <a:pPr marL="180000" lvl="0" indent="0">
              <a:buNone/>
            </a:pPr>
            <a:r>
              <a:rPr lang="en-US" sz="1500" baseline="0" dirty="0">
                <a:latin typeface="Times New Roman"/>
              </a:rPr>
              <a:t>D </a:t>
            </a:r>
            <a:r>
              <a:rPr lang="ru-RU" sz="1500" baseline="0" dirty="0">
                <a:latin typeface="Times New Roman"/>
              </a:rPr>
              <a:t>- издержки дефицита товара от момента реального обнуления товара  </a:t>
            </a:r>
            <a:r>
              <a:rPr lang="ru-RU" sz="1800" i="1" baseline="0" dirty="0">
                <a:latin typeface="Times New Roman"/>
              </a:rPr>
              <a:t>α</a:t>
            </a:r>
            <a:r>
              <a:rPr lang="ru-RU" sz="1500" i="1" baseline="0" dirty="0">
                <a:latin typeface="Times New Roman"/>
              </a:rPr>
              <a:t> </a:t>
            </a:r>
            <a:r>
              <a:rPr lang="ru-RU" sz="1500" baseline="0" dirty="0">
                <a:latin typeface="Times New Roman"/>
              </a:rPr>
              <a:t> и до момента поставки</a:t>
            </a:r>
            <a:r>
              <a:rPr lang="en-US" sz="1500" baseline="0" dirty="0">
                <a:latin typeface="Times New Roman"/>
              </a:rPr>
              <a:t> </a:t>
            </a:r>
            <a:r>
              <a:rPr lang="ru-RU" sz="1500" baseline="0" dirty="0">
                <a:latin typeface="Times New Roman"/>
              </a:rPr>
              <a:t> </a:t>
            </a:r>
            <a:r>
              <a:rPr lang="en-US" sz="1800" i="1" dirty="0">
                <a:latin typeface="Times New Roman"/>
              </a:rPr>
              <a:t>t*</a:t>
            </a:r>
            <a:r>
              <a:rPr lang="ru-RU" sz="1800" i="1" dirty="0">
                <a:latin typeface="Times New Roman"/>
              </a:rPr>
              <a:t>  </a:t>
            </a:r>
            <a:r>
              <a:rPr lang="ru-RU" sz="1500" baseline="0" dirty="0">
                <a:latin typeface="Times New Roman"/>
              </a:rPr>
              <a:t>в объеме  </a:t>
            </a:r>
            <a:r>
              <a:rPr lang="en-US" sz="1800" i="1" dirty="0">
                <a:latin typeface="Times New Roman"/>
              </a:rPr>
              <a:t>Q</a:t>
            </a:r>
            <a:r>
              <a:rPr lang="ru-RU" sz="1800" i="1" dirty="0">
                <a:latin typeface="Times New Roman"/>
              </a:rPr>
              <a:t>, </a:t>
            </a:r>
            <a:r>
              <a:rPr lang="ru-RU" sz="1500" baseline="0" dirty="0">
                <a:latin typeface="Times New Roman"/>
              </a:rPr>
              <a:t>в случае, когда поставка товара произошла позже срока </a:t>
            </a:r>
            <a:r>
              <a:rPr lang="en-US" sz="1500" baseline="0" dirty="0">
                <a:latin typeface="Times New Roman"/>
              </a:rPr>
              <a:t> </a:t>
            </a:r>
            <a:r>
              <a:rPr lang="en-US" sz="1800" i="1" baseline="0" dirty="0">
                <a:latin typeface="Times New Roman"/>
              </a:rPr>
              <a:t>t* (t* &gt;</a:t>
            </a:r>
            <a:r>
              <a:rPr lang="ru-RU" sz="1800" baseline="0" dirty="0">
                <a:latin typeface="Times New Roman"/>
              </a:rPr>
              <a:t> </a:t>
            </a:r>
            <a:r>
              <a:rPr lang="ru-RU" sz="1800" i="1" baseline="0" dirty="0">
                <a:latin typeface="Times New Roman"/>
              </a:rPr>
              <a:t>α</a:t>
            </a:r>
            <a:r>
              <a:rPr lang="en-US" sz="1800" i="1" baseline="0" dirty="0">
                <a:latin typeface="Times New Roman"/>
              </a:rPr>
              <a:t>)</a:t>
            </a:r>
            <a:r>
              <a:rPr lang="ru-RU" sz="1500" baseline="0" dirty="0">
                <a:latin typeface="Times New Roman"/>
              </a:rPr>
              <a:t>,</a:t>
            </a:r>
          </a:p>
          <a:p>
            <a:pPr marL="180000" lvl="0" indent="0">
              <a:buNone/>
            </a:pPr>
            <a:endParaRPr lang="en-US" sz="1500" dirty="0">
              <a:latin typeface="Times New Roman"/>
            </a:endParaRPr>
          </a:p>
          <a:p>
            <a:pPr marL="180000" lvl="0" indent="0">
              <a:buNone/>
            </a:pPr>
            <a:r>
              <a:rPr lang="ru-RU" sz="1500" baseline="0" dirty="0">
                <a:latin typeface="Times New Roman"/>
              </a:rPr>
              <a:t>где </a:t>
            </a:r>
            <a:r>
              <a:rPr lang="en-US" sz="1500" baseline="0" dirty="0">
                <a:latin typeface="Times New Roman"/>
              </a:rPr>
              <a:t> </a:t>
            </a:r>
            <a:r>
              <a:rPr lang="en-US" sz="1800" i="1" baseline="0" dirty="0">
                <a:latin typeface="Times New Roman"/>
              </a:rPr>
              <a:t>z = const </a:t>
            </a:r>
            <a:r>
              <a:rPr lang="ru-RU" sz="1800" i="1" baseline="0" dirty="0">
                <a:latin typeface="Times New Roman"/>
              </a:rPr>
              <a:t> </a:t>
            </a:r>
            <a:r>
              <a:rPr lang="ru-RU" sz="1500" baseline="0" dirty="0">
                <a:latin typeface="Times New Roman"/>
              </a:rPr>
              <a:t>- прибыль от продажи единицы продукции, </a:t>
            </a:r>
            <a:r>
              <a:rPr lang="en-US" sz="1500" baseline="0" dirty="0">
                <a:latin typeface="Times New Roman"/>
              </a:rPr>
              <a:t>          </a:t>
            </a:r>
            <a:r>
              <a:rPr lang="ru-RU" sz="1500" baseline="0" dirty="0">
                <a:latin typeface="Times New Roman"/>
              </a:rPr>
              <a:t>- средний суточный объем продаваемого товара,</a:t>
            </a:r>
            <a:r>
              <a:rPr lang="en-US" sz="1500" baseline="0" dirty="0">
                <a:latin typeface="Times New Roman"/>
              </a:rPr>
              <a:t>  </a:t>
            </a:r>
            <a:r>
              <a:rPr lang="en-US" sz="1800" i="1" baseline="0" dirty="0">
                <a:latin typeface="Times New Roman"/>
              </a:rPr>
              <a:t>p</a:t>
            </a:r>
            <a:r>
              <a:rPr lang="en-US" sz="1800" i="1" dirty="0">
                <a:latin typeface="Times New Roman"/>
              </a:rPr>
              <a:t> = const</a:t>
            </a:r>
            <a:r>
              <a:rPr lang="ru-RU" sz="1500" baseline="0" dirty="0">
                <a:latin typeface="Times New Roman"/>
              </a:rPr>
              <a:t>  - суточная стоимость хранения единицы продукции.</a:t>
            </a:r>
          </a:p>
        </p:txBody>
      </p:sp>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76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11760" y="1484784"/>
            <a:ext cx="3672408" cy="1121698"/>
          </a:xfrm>
          <a:prstGeom prst="rect">
            <a:avLst/>
          </a:prstGeom>
          <a:noFill/>
        </p:spPr>
      </p:pic>
      <p:sp>
        <p:nvSpPr>
          <p:cNvPr id="27651"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76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76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76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7659" name="Rectangle 11"/>
          <p:cNvSpPr>
            <a:spLocks noChangeArrowheads="1"/>
          </p:cNvSpPr>
          <p:nvPr/>
        </p:nvSpPr>
        <p:spPr bwMode="auto">
          <a:xfrm>
            <a:off x="0" y="228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7660" name="Rectangle 1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a:ln>
                  <a:noFill/>
                </a:ln>
                <a:solidFill>
                  <a:schemeClr val="tx1"/>
                </a:solidFill>
                <a:effectLst/>
                <a:latin typeface="Arial" pitchFamily="34" charset="0"/>
                <a:cs typeface="Arial" pitchFamily="34" charset="0"/>
              </a:rPr>
              <a:t>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276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766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27663" name="Picture 1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52120" y="4869160"/>
            <a:ext cx="432048" cy="496855"/>
          </a:xfrm>
          <a:prstGeom prst="rect">
            <a:avLst/>
          </a:prstGeom>
          <a:noFill/>
        </p:spPr>
      </p:pic>
      <p:graphicFrame>
        <p:nvGraphicFramePr>
          <p:cNvPr id="16" name="Схема 15"/>
          <p:cNvGraphicFramePr/>
          <p:nvPr>
            <p:extLst>
              <p:ext uri="{D42A27DB-BD31-4B8C-83A1-F6EECF244321}">
                <p14:modId xmlns:p14="http://schemas.microsoft.com/office/powerpoint/2010/main" val="1117919701"/>
              </p:ext>
            </p:extLst>
          </p:nvPr>
        </p:nvGraphicFramePr>
        <p:xfrm>
          <a:off x="6948264" y="6381328"/>
          <a:ext cx="2016224" cy="293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3650</TotalTime>
  <Words>3741</Words>
  <Application>Microsoft Office PowerPoint</Application>
  <PresentationFormat>Экран (4:3)</PresentationFormat>
  <Paragraphs>452</Paragraphs>
  <Slides>45</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45</vt:i4>
      </vt:variant>
    </vt:vector>
  </HeadingPairs>
  <TitlesOfParts>
    <vt:vector size="54" baseType="lpstr">
      <vt:lpstr>SimSun</vt:lpstr>
      <vt:lpstr>Arial</vt:lpstr>
      <vt:lpstr>Calibri</vt:lpstr>
      <vt:lpstr>Cambria Math</vt:lpstr>
      <vt:lpstr>Constantia</vt:lpstr>
      <vt:lpstr>Microsoft Uighur</vt:lpstr>
      <vt:lpstr>Times New Roman</vt:lpstr>
      <vt:lpstr>Wingdings 2</vt:lpstr>
      <vt:lpstr>Поток</vt:lpstr>
      <vt:lpstr>Методы и модели управления запасами в условиях неопределенности</vt:lpstr>
      <vt:lpstr>     Цель исследования</vt:lpstr>
      <vt:lpstr>Стохастические модели управления запасами (краткий обзор)</vt:lpstr>
      <vt:lpstr>Стохастические модели управления запасами (краткий обзор)</vt:lpstr>
      <vt:lpstr>Стохастические модели управления запасами (краткий обзор)</vt:lpstr>
      <vt:lpstr>Стохастические модели управления запасами (краткий обзор)</vt:lpstr>
      <vt:lpstr>Стохастические модели управления запасами (краткий обзор)</vt:lpstr>
      <vt:lpstr>Модель оптимизации момента назначения поставки с учетом неопределенности спроса (Модель 1)</vt:lpstr>
      <vt:lpstr>Модель 1. Издержки хранения и дефицита</vt:lpstr>
      <vt:lpstr>Модель 1. Целевая функция модели</vt:lpstr>
      <vt:lpstr>Модель 1. Аналитическое решение (треугольное распределение)</vt:lpstr>
      <vt:lpstr>Модель 1, 2 а. Аналитическое решение (нормальное распределение)</vt:lpstr>
      <vt:lpstr>Модель определения оптимального момента поставки с учетом неопределенности времени поставки (Модель 2)</vt:lpstr>
      <vt:lpstr>Модель 2. Аналитическое решение (треугольное распределение) </vt:lpstr>
      <vt:lpstr>Модель 2а. Аналитическое решение (нормальное распределение)</vt:lpstr>
      <vt:lpstr>Модель определения оптимального момента поставки с учетом неопределенности спроса и времени поставки (Модель 1,2а)</vt:lpstr>
      <vt:lpstr>Модель 1,2 а. Аналитическое решение (нормальное распределение)</vt:lpstr>
      <vt:lpstr>Модель 3 минимизации дополнительных издержек с учетом рисков начисления штрафов</vt:lpstr>
      <vt:lpstr>  Модель 4 минимизации дополнительных издержек с учетом рисков начисления пени</vt:lpstr>
      <vt:lpstr>Модель определения оптимального объема поставки с учетом неопределенности спроса (Модель 5)</vt:lpstr>
      <vt:lpstr>Модель 5. Аналитическое решение (случаи 1)</vt:lpstr>
      <vt:lpstr>Модель 5. Аналитическое решение (случаи 2)</vt:lpstr>
      <vt:lpstr>Модель 5. Аналитическое решение (случаи 3)</vt:lpstr>
      <vt:lpstr>Модель 5. Аналитическое решение (случаи 4)</vt:lpstr>
      <vt:lpstr>Модель определения оптимального объема поставки с учетом неопределенности времени поставки (Модель 6)</vt:lpstr>
      <vt:lpstr>Модель 6 (Случай 1)</vt:lpstr>
      <vt:lpstr>Модель  (Случай 2)</vt:lpstr>
      <vt:lpstr>Модель 6 (Случаи 2.1, 2.2, 2.3)</vt:lpstr>
      <vt:lpstr>Модель 6 (Случай 3)</vt:lpstr>
      <vt:lpstr>Модель 6 (Случаи 3.1, 3.2, 3.3)</vt:lpstr>
      <vt:lpstr>Модель 6 (Случай 4)</vt:lpstr>
      <vt:lpstr>Модель 7 оптимизации объема поставки с учетом дополнительных издержек хранения и рисков потери клиентов для товаров длительного срока хранения</vt:lpstr>
      <vt:lpstr>Модель 7 Аналитическое решение (треугольное распределение)</vt:lpstr>
      <vt:lpstr>Модель 7а Аналитическое решение (нормальное распределение)</vt:lpstr>
      <vt:lpstr>Mодель 8 оптимизации объема поставки с учетом дополнительных издержек хранения и рисков потери клиентов для товаров с ограниченным сроком хранения</vt:lpstr>
      <vt:lpstr>Зависимость  t* от суточной стоимости хранения единицы продукции  p (Модель 2)</vt:lpstr>
      <vt:lpstr>Зависимость t* от суточной стоимости хранения единицы продукции p и от прибыли от продажи единицы продукции z (Модель 2)</vt:lpstr>
      <vt:lpstr>Научная новизна исследования</vt:lpstr>
      <vt:lpstr>Теоретическая и практическая значимость исследования</vt:lpstr>
      <vt:lpstr>Конференции</vt:lpstr>
      <vt:lpstr>Конференции</vt:lpstr>
      <vt:lpstr>Публикации</vt:lpstr>
      <vt:lpstr>Публикации</vt:lpstr>
      <vt:lpstr>Публикации</vt:lpstr>
      <vt:lpstr>Публикации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TOSHIBA</dc:creator>
  <cp:lastModifiedBy>User</cp:lastModifiedBy>
  <cp:revision>178</cp:revision>
  <cp:lastPrinted>2022-04-05T15:59:03Z</cp:lastPrinted>
  <dcterms:created xsi:type="dcterms:W3CDTF">2019-02-28T16:27:37Z</dcterms:created>
  <dcterms:modified xsi:type="dcterms:W3CDTF">2022-12-12T17:20:12Z</dcterms:modified>
</cp:coreProperties>
</file>