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</p:sldMasterIdLst>
  <p:notesMasterIdLst>
    <p:notesMasterId r:id="rId16"/>
  </p:notesMasterIdLst>
  <p:sldIdLst>
    <p:sldId id="881" r:id="rId2"/>
    <p:sldId id="1370" r:id="rId3"/>
    <p:sldId id="1340" r:id="rId4"/>
    <p:sldId id="1376" r:id="rId5"/>
    <p:sldId id="1378" r:id="rId6"/>
    <p:sldId id="1375" r:id="rId7"/>
    <p:sldId id="1367" r:id="rId8"/>
    <p:sldId id="1146" r:id="rId9"/>
    <p:sldId id="1266" r:id="rId10"/>
    <p:sldId id="1242" r:id="rId11"/>
    <p:sldId id="1360" r:id="rId12"/>
    <p:sldId id="1314" r:id="rId13"/>
    <p:sldId id="1355" r:id="rId14"/>
    <p:sldId id="904" r:id="rId15"/>
  </p:sldIdLst>
  <p:sldSz cx="9144000" cy="5143500" type="screen16x9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542">
          <p15:clr>
            <a:srgbClr val="A4A3A4"/>
          </p15:clr>
        </p15:guide>
        <p15:guide id="2" pos="275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741">
          <p15:clr>
            <a:srgbClr val="A4A3A4"/>
          </p15:clr>
        </p15:guide>
        <p15:guide id="2" pos="206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DCDDDE"/>
    <a:srgbClr val="0088D7"/>
    <a:srgbClr val="E6E7E8"/>
    <a:srgbClr val="FFFFFF"/>
    <a:srgbClr val="00B0F0"/>
    <a:srgbClr val="BCBEC0"/>
    <a:srgbClr val="5B9BD5"/>
    <a:srgbClr val="CC0000"/>
    <a:srgbClr val="FAFC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2C8C85-51F0-491E-9774-3900AFEF0FD7}" styleName="浅色样式 2 - 强调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A111915-BE36-4E01-A7E5-04B1672EAD32}" styleName="Светлый стиль 2 -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833" autoAdjust="0"/>
    <p:restoredTop sz="91553" autoAdjust="0"/>
  </p:normalViewPr>
  <p:slideViewPr>
    <p:cSldViewPr>
      <p:cViewPr varScale="1">
        <p:scale>
          <a:sx n="142" d="100"/>
          <a:sy n="142" d="100"/>
        </p:scale>
        <p:origin x="192" y="560"/>
      </p:cViewPr>
      <p:guideLst>
        <p:guide orient="horz" pos="1542"/>
        <p:guide pos="2750"/>
      </p:guideLst>
    </p:cSldViewPr>
  </p:slideViewPr>
  <p:outlineViewPr>
    <p:cViewPr>
      <p:scale>
        <a:sx n="33" d="100"/>
        <a:sy n="33" d="100"/>
      </p:scale>
      <p:origin x="0" y="35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4" d="100"/>
          <a:sy n="64" d="100"/>
        </p:scale>
        <p:origin x="-3144" y="-82"/>
      </p:cViewPr>
      <p:guideLst>
        <p:guide orient="horz" pos="2741"/>
        <p:guide pos="2062"/>
      </p:guideLst>
    </p:cSldViewPr>
  </p:notesViewPr>
  <p:gridSpacing cx="72000" cy="72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3F43076-6FCE-9F4B-A13D-A9122C953FA8}" type="doc">
      <dgm:prSet loTypeId="urn:microsoft.com/office/officeart/2008/layout/LinedList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0731F8D-095F-714B-89F6-4154FE57E0BC}">
      <dgm:prSet phldrT="[Текст]" custT="1"/>
      <dgm:spPr>
        <a:noFill/>
      </dgm:spPr>
      <dgm:t>
        <a:bodyPr vert="vert270" anchor="ctr"/>
        <a:lstStyle/>
        <a:p>
          <a:pPr algn="ctr"/>
          <a:r>
            <a:rPr lang="ru-RU" sz="2000" b="1" dirty="0">
              <a:solidFill>
                <a:srgbClr val="00B0F0"/>
              </a:solidFill>
              <a:latin typeface="+mn-lt"/>
              <a:cs typeface="Arial" panose="020B0604020202020204" pitchFamily="34" charset="0"/>
            </a:rPr>
            <a:t>Цифровой документооборот</a:t>
          </a:r>
        </a:p>
      </dgm:t>
    </dgm:pt>
    <dgm:pt modelId="{CD04543C-158E-BE48-A698-BFF2444F6914}" type="parTrans" cxnId="{4EB4FF51-8D84-FA46-9610-DA446492B686}">
      <dgm:prSet/>
      <dgm:spPr/>
      <dgm:t>
        <a:bodyPr/>
        <a:lstStyle/>
        <a:p>
          <a:endParaRPr lang="ru-RU" sz="1200">
            <a:solidFill>
              <a:schemeClr val="tx1">
                <a:lumMod val="65000"/>
                <a:lumOff val="3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4BD355E-D991-174F-A651-635C2903CA42}" type="sibTrans" cxnId="{4EB4FF51-8D84-FA46-9610-DA446492B686}">
      <dgm:prSet/>
      <dgm:spPr/>
      <dgm:t>
        <a:bodyPr/>
        <a:lstStyle/>
        <a:p>
          <a:endParaRPr lang="ru-RU" sz="1200">
            <a:solidFill>
              <a:schemeClr val="tx1">
                <a:lumMod val="65000"/>
                <a:lumOff val="3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AF46CD6-2435-D940-B862-72773D71CFEF}">
      <dgm:prSet phldrT="[Текст]" custT="1"/>
      <dgm:spPr/>
      <dgm:t>
        <a:bodyPr/>
        <a:lstStyle/>
        <a:p>
          <a:pPr marL="0"/>
          <a:r>
            <a:rPr lang="ru-RU" sz="1600" b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cs typeface="Arial" panose="020B0604020202020204" pitchFamily="34" charset="0"/>
            </a:rPr>
            <a:t>Инструмент системы </a:t>
          </a:r>
          <a:r>
            <a:rPr lang="ru-RU" sz="1600" b="1" dirty="0" err="1">
              <a:solidFill>
                <a:schemeClr val="tx1">
                  <a:lumMod val="65000"/>
                  <a:lumOff val="35000"/>
                </a:schemeClr>
              </a:solidFill>
              <a:latin typeface="+mn-lt"/>
              <a:cs typeface="Arial" panose="020B0604020202020204" pitchFamily="34" charset="0"/>
            </a:rPr>
            <a:t>комплаенс</a:t>
          </a:r>
          <a:r>
            <a:rPr lang="ru-RU" sz="1600" b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cs typeface="Arial" panose="020B0604020202020204" pitchFamily="34" charset="0"/>
            </a:rPr>
            <a:t>-менеджмента</a:t>
          </a:r>
        </a:p>
        <a:p>
          <a:pPr marL="0" indent="365125">
            <a:tabLst/>
          </a:pPr>
          <a:r>
            <a:rPr lang="ru-RU" sz="1400" i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cs typeface="Arial" panose="020B0604020202020204" pitchFamily="34" charset="0"/>
            </a:rPr>
            <a:t>проектируется по эталонной информационно-логической модели</a:t>
          </a:r>
        </a:p>
        <a:p>
          <a:pPr marL="365125" indent="0">
            <a:tabLst/>
          </a:pPr>
          <a:r>
            <a:rPr lang="ru-RU" sz="1400" i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cs typeface="Arial" panose="020B0604020202020204" pitchFamily="34" charset="0"/>
            </a:rPr>
            <a:t>формируется регламентная база организации (нормативная методология)</a:t>
          </a:r>
        </a:p>
      </dgm:t>
    </dgm:pt>
    <dgm:pt modelId="{9539685A-6DC5-3546-8B99-C3C5B1B34630}" type="parTrans" cxnId="{235E75AE-F755-4F41-AEFB-0FBA2DE50266}">
      <dgm:prSet/>
      <dgm:spPr/>
      <dgm:t>
        <a:bodyPr/>
        <a:lstStyle/>
        <a:p>
          <a:endParaRPr lang="ru-RU" sz="1200">
            <a:solidFill>
              <a:schemeClr val="tx1">
                <a:lumMod val="65000"/>
                <a:lumOff val="3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09773BB-7D17-EF41-AF6B-AD92526B388B}" type="sibTrans" cxnId="{235E75AE-F755-4F41-AEFB-0FBA2DE50266}">
      <dgm:prSet/>
      <dgm:spPr/>
      <dgm:t>
        <a:bodyPr/>
        <a:lstStyle/>
        <a:p>
          <a:endParaRPr lang="ru-RU" sz="1200">
            <a:solidFill>
              <a:schemeClr val="tx1">
                <a:lumMod val="65000"/>
                <a:lumOff val="3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CBC9D03-C597-C04C-BF4D-5106B3ED9EA5}">
      <dgm:prSet phldrT="[Текст]" custT="1"/>
      <dgm:spPr/>
      <dgm:t>
        <a:bodyPr/>
        <a:lstStyle/>
        <a:p>
          <a:pPr marL="11113" indent="-11113">
            <a:tabLst/>
          </a:pPr>
          <a:r>
            <a:rPr lang="ru-RU" sz="1600" b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cs typeface="Arial" panose="020B0604020202020204" pitchFamily="34" charset="0"/>
            </a:rPr>
            <a:t>Инструмент системы риск-менеджмента</a:t>
          </a:r>
        </a:p>
        <a:p>
          <a:pPr marL="365125" indent="0">
            <a:tabLst/>
          </a:pPr>
          <a:r>
            <a:rPr lang="ru-RU" sz="1400" b="0" i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cs typeface="Arial" panose="020B0604020202020204" pitchFamily="34" charset="0"/>
            </a:rPr>
            <a:t>влияет на снижение операционных рисков для документных процессов</a:t>
          </a:r>
        </a:p>
      </dgm:t>
    </dgm:pt>
    <dgm:pt modelId="{F8B873FF-6A11-B049-A1DD-7431E4571DCF}" type="parTrans" cxnId="{CC6C7F40-6778-FA47-967E-46A1E3F1BF4D}">
      <dgm:prSet/>
      <dgm:spPr/>
      <dgm:t>
        <a:bodyPr/>
        <a:lstStyle/>
        <a:p>
          <a:endParaRPr lang="ru-RU" sz="1200">
            <a:solidFill>
              <a:schemeClr val="tx1">
                <a:lumMod val="65000"/>
                <a:lumOff val="3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2F4600C-68BC-0146-8B4A-FB682D3E8EC3}" type="sibTrans" cxnId="{CC6C7F40-6778-FA47-967E-46A1E3F1BF4D}">
      <dgm:prSet/>
      <dgm:spPr/>
      <dgm:t>
        <a:bodyPr/>
        <a:lstStyle/>
        <a:p>
          <a:endParaRPr lang="ru-RU" sz="1200">
            <a:solidFill>
              <a:schemeClr val="tx1">
                <a:lumMod val="65000"/>
                <a:lumOff val="3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EBD61F5-B4A4-0847-95AE-35530EA990C7}">
      <dgm:prSet custT="1"/>
      <dgm:spPr/>
      <dgm:t>
        <a:bodyPr/>
        <a:lstStyle/>
        <a:p>
          <a:pPr marL="0"/>
          <a:r>
            <a:rPr lang="ru-RU" sz="1600" b="1" dirty="0">
              <a:solidFill>
                <a:schemeClr val="tx1">
                  <a:lumMod val="65000"/>
                  <a:lumOff val="35000"/>
                </a:schemeClr>
              </a:solidFill>
            </a:rPr>
            <a:t>Инструмент регулирования степени транспарентности информации</a:t>
          </a:r>
        </a:p>
        <a:p>
          <a:pPr marL="400050" indent="0">
            <a:tabLst/>
          </a:pPr>
          <a:r>
            <a:rPr lang="ru-RU" sz="1400" i="1" dirty="0">
              <a:solidFill>
                <a:schemeClr val="tx1">
                  <a:lumMod val="65000"/>
                  <a:lumOff val="35000"/>
                </a:schemeClr>
              </a:solidFill>
            </a:rPr>
            <a:t>предполагает рационализацию документных процессов, назначение ответственных за каждый функциональный блок данных, его актуализацию и достоверность</a:t>
          </a:r>
        </a:p>
      </dgm:t>
    </dgm:pt>
    <dgm:pt modelId="{5E188B3E-0DA6-5C40-AEEE-337A2B9BD10C}" type="parTrans" cxnId="{529569A1-2055-DE46-AE9C-C76A3FD9AD19}">
      <dgm:prSet/>
      <dgm:spPr/>
      <dgm:t>
        <a:bodyPr/>
        <a:lstStyle/>
        <a:p>
          <a:endParaRPr lang="ru-RU" sz="1600">
            <a:solidFill>
              <a:schemeClr val="tx1">
                <a:lumMod val="65000"/>
                <a:lumOff val="35000"/>
              </a:schemeClr>
            </a:solidFill>
          </a:endParaRPr>
        </a:p>
      </dgm:t>
    </dgm:pt>
    <dgm:pt modelId="{75A6CEE8-08BC-2B4C-ABF2-F88A716FE7CA}" type="sibTrans" cxnId="{529569A1-2055-DE46-AE9C-C76A3FD9AD19}">
      <dgm:prSet/>
      <dgm:spPr/>
      <dgm:t>
        <a:bodyPr/>
        <a:lstStyle/>
        <a:p>
          <a:endParaRPr lang="ru-RU" sz="1600">
            <a:solidFill>
              <a:schemeClr val="tx1">
                <a:lumMod val="65000"/>
                <a:lumOff val="35000"/>
              </a:schemeClr>
            </a:solidFill>
          </a:endParaRPr>
        </a:p>
      </dgm:t>
    </dgm:pt>
    <dgm:pt modelId="{238371D2-28FF-9042-BB11-BA16E516899D}">
      <dgm:prSet custT="1"/>
      <dgm:spPr/>
      <dgm:t>
        <a:bodyPr/>
        <a:lstStyle/>
        <a:p>
          <a:pPr marL="0"/>
          <a:r>
            <a:rPr lang="ru-RU" sz="1600" b="1" kern="1200" dirty="0">
              <a:solidFill>
                <a:schemeClr val="tx1">
                  <a:lumMod val="65000"/>
                  <a:lumOff val="35000"/>
                </a:schemeClr>
              </a:solidFill>
              <a:latin typeface="Calibri"/>
              <a:ea typeface="+mn-ea"/>
              <a:cs typeface="+mn-cs"/>
            </a:rPr>
            <a:t>Инструмент системы развития персонала</a:t>
          </a:r>
        </a:p>
        <a:p>
          <a:pPr marL="365125" indent="0">
            <a:tabLst/>
          </a:pPr>
          <a:r>
            <a:rPr lang="ru-RU" sz="1400" i="1" kern="1200" dirty="0">
              <a:solidFill>
                <a:schemeClr val="tx1">
                  <a:lumMod val="65000"/>
                  <a:lumOff val="35000"/>
                </a:schemeClr>
              </a:solidFill>
              <a:latin typeface="Calibri"/>
              <a:ea typeface="+mn-ea"/>
              <a:cs typeface="+mn-cs"/>
            </a:rPr>
            <a:t>определяются компетенции, необходимые для участников управленческих процессов (карты компетенций)</a:t>
          </a:r>
        </a:p>
      </dgm:t>
    </dgm:pt>
    <dgm:pt modelId="{61DA974F-2B97-964F-A637-1E2EEC5184F3}" type="parTrans" cxnId="{D9517E33-BD14-7A42-981D-675849CEE378}">
      <dgm:prSet/>
      <dgm:spPr/>
      <dgm:t>
        <a:bodyPr/>
        <a:lstStyle/>
        <a:p>
          <a:endParaRPr lang="ru-RU">
            <a:solidFill>
              <a:schemeClr val="tx1">
                <a:lumMod val="65000"/>
                <a:lumOff val="35000"/>
              </a:schemeClr>
            </a:solidFill>
          </a:endParaRPr>
        </a:p>
      </dgm:t>
    </dgm:pt>
    <dgm:pt modelId="{B233C3F7-5082-B84E-BFBC-CDBB9FF12F9D}" type="sibTrans" cxnId="{D9517E33-BD14-7A42-981D-675849CEE378}">
      <dgm:prSet/>
      <dgm:spPr/>
      <dgm:t>
        <a:bodyPr/>
        <a:lstStyle/>
        <a:p>
          <a:endParaRPr lang="ru-RU">
            <a:solidFill>
              <a:schemeClr val="tx1">
                <a:lumMod val="65000"/>
                <a:lumOff val="35000"/>
              </a:schemeClr>
            </a:solidFill>
          </a:endParaRPr>
        </a:p>
      </dgm:t>
    </dgm:pt>
    <dgm:pt modelId="{44DA3BD3-130C-CF4F-863F-A603403C2183}" type="pres">
      <dgm:prSet presAssocID="{E3F43076-6FCE-9F4B-A13D-A9122C953FA8}" presName="vert0" presStyleCnt="0">
        <dgm:presLayoutVars>
          <dgm:dir/>
          <dgm:animOne val="branch"/>
          <dgm:animLvl val="lvl"/>
        </dgm:presLayoutVars>
      </dgm:prSet>
      <dgm:spPr/>
    </dgm:pt>
    <dgm:pt modelId="{21DC0346-C929-E04B-AF24-A7002B2DA2FD}" type="pres">
      <dgm:prSet presAssocID="{30731F8D-095F-714B-89F6-4154FE57E0BC}" presName="thickLine" presStyleLbl="alignNode1" presStyleIdx="0" presStyleCnt="1"/>
      <dgm:spPr>
        <a:ln>
          <a:solidFill>
            <a:schemeClr val="bg1">
              <a:lumMod val="65000"/>
            </a:schemeClr>
          </a:solidFill>
        </a:ln>
      </dgm:spPr>
    </dgm:pt>
    <dgm:pt modelId="{D5C37756-F575-D144-BC35-5BA6DB962CCA}" type="pres">
      <dgm:prSet presAssocID="{30731F8D-095F-714B-89F6-4154FE57E0BC}" presName="horz1" presStyleCnt="0"/>
      <dgm:spPr/>
    </dgm:pt>
    <dgm:pt modelId="{1B3F734D-76CB-AE4E-83C5-D54093EBA4E7}" type="pres">
      <dgm:prSet presAssocID="{30731F8D-095F-714B-89F6-4154FE57E0BC}" presName="tx1" presStyleLbl="revTx" presStyleIdx="0" presStyleCnt="5" custScaleX="55357"/>
      <dgm:spPr/>
    </dgm:pt>
    <dgm:pt modelId="{EC48C0AB-CBEE-0C43-B537-57CCCCD786BF}" type="pres">
      <dgm:prSet presAssocID="{30731F8D-095F-714B-89F6-4154FE57E0BC}" presName="vert1" presStyleCnt="0"/>
      <dgm:spPr/>
    </dgm:pt>
    <dgm:pt modelId="{F264F229-B5DA-6D43-9E2A-908C1E5D0B17}" type="pres">
      <dgm:prSet presAssocID="{2AF46CD6-2435-D940-B862-72773D71CFEF}" presName="vertSpace2a" presStyleCnt="0"/>
      <dgm:spPr/>
    </dgm:pt>
    <dgm:pt modelId="{A8DE242E-DC15-DE4F-8735-F0E1171EF883}" type="pres">
      <dgm:prSet presAssocID="{2AF46CD6-2435-D940-B862-72773D71CFEF}" presName="horz2" presStyleCnt="0"/>
      <dgm:spPr/>
    </dgm:pt>
    <dgm:pt modelId="{FD65E067-666E-1144-B9D7-072E74E8863F}" type="pres">
      <dgm:prSet presAssocID="{2AF46CD6-2435-D940-B862-72773D71CFEF}" presName="horzSpace2" presStyleCnt="0"/>
      <dgm:spPr/>
    </dgm:pt>
    <dgm:pt modelId="{784519A0-6712-6448-A0A3-EE5EE81DD886}" type="pres">
      <dgm:prSet presAssocID="{2AF46CD6-2435-D940-B862-72773D71CFEF}" presName="tx2" presStyleLbl="revTx" presStyleIdx="1" presStyleCnt="5" custScaleX="111374"/>
      <dgm:spPr/>
    </dgm:pt>
    <dgm:pt modelId="{C9ED86DB-3FF1-3C48-8662-CA80C588C095}" type="pres">
      <dgm:prSet presAssocID="{2AF46CD6-2435-D940-B862-72773D71CFEF}" presName="vert2" presStyleCnt="0"/>
      <dgm:spPr/>
    </dgm:pt>
    <dgm:pt modelId="{CDB68899-1A2B-2640-871F-20E18A4E337D}" type="pres">
      <dgm:prSet presAssocID="{2AF46CD6-2435-D940-B862-72773D71CFEF}" presName="thinLine2b" presStyleLbl="callout" presStyleIdx="0" presStyleCnt="4" custLinFactY="-100000" custLinFactNeighborX="-236" custLinFactNeighborY="-168189"/>
      <dgm:spPr>
        <a:ln>
          <a:solidFill>
            <a:schemeClr val="bg1">
              <a:lumMod val="85000"/>
            </a:schemeClr>
          </a:solidFill>
        </a:ln>
      </dgm:spPr>
    </dgm:pt>
    <dgm:pt modelId="{C19F0498-61E9-AA46-AF45-3252960CF19B}" type="pres">
      <dgm:prSet presAssocID="{2AF46CD6-2435-D940-B862-72773D71CFEF}" presName="vertSpace2b" presStyleCnt="0"/>
      <dgm:spPr/>
    </dgm:pt>
    <dgm:pt modelId="{17FD5054-341E-5B4F-A63E-61435C6C0CCF}" type="pres">
      <dgm:prSet presAssocID="{ACBC9D03-C597-C04C-BF4D-5106B3ED9EA5}" presName="horz2" presStyleCnt="0"/>
      <dgm:spPr/>
    </dgm:pt>
    <dgm:pt modelId="{19F97BB5-A26A-7440-AEA9-6DBA5EB6065D}" type="pres">
      <dgm:prSet presAssocID="{ACBC9D03-C597-C04C-BF4D-5106B3ED9EA5}" presName="horzSpace2" presStyleCnt="0"/>
      <dgm:spPr/>
    </dgm:pt>
    <dgm:pt modelId="{AD23BA14-82A6-D04E-851B-904A9DD97043}" type="pres">
      <dgm:prSet presAssocID="{ACBC9D03-C597-C04C-BF4D-5106B3ED9EA5}" presName="tx2" presStyleLbl="revTx" presStyleIdx="2" presStyleCnt="5" custLinFactNeighborY="-10395"/>
      <dgm:spPr/>
    </dgm:pt>
    <dgm:pt modelId="{37B38D37-A872-9848-A878-B43325096D61}" type="pres">
      <dgm:prSet presAssocID="{ACBC9D03-C597-C04C-BF4D-5106B3ED9EA5}" presName="vert2" presStyleCnt="0"/>
      <dgm:spPr/>
    </dgm:pt>
    <dgm:pt modelId="{24CE3CBC-D2F8-3C48-8F21-8D6A7E176C83}" type="pres">
      <dgm:prSet presAssocID="{ACBC9D03-C597-C04C-BF4D-5106B3ED9EA5}" presName="thinLine2b" presStyleLbl="callout" presStyleIdx="1" presStyleCnt="4" custLinFactY="-480214" custLinFactNeighborX="-236" custLinFactNeighborY="-500000"/>
      <dgm:spPr>
        <a:ln>
          <a:solidFill>
            <a:schemeClr val="bg1">
              <a:lumMod val="85000"/>
            </a:schemeClr>
          </a:solidFill>
        </a:ln>
      </dgm:spPr>
    </dgm:pt>
    <dgm:pt modelId="{15A89F1C-F1DA-E642-AEC2-54A32E08578C}" type="pres">
      <dgm:prSet presAssocID="{ACBC9D03-C597-C04C-BF4D-5106B3ED9EA5}" presName="vertSpace2b" presStyleCnt="0"/>
      <dgm:spPr/>
    </dgm:pt>
    <dgm:pt modelId="{FF877622-12E1-FE43-AE49-F1D9AC699747}" type="pres">
      <dgm:prSet presAssocID="{2EBD61F5-B4A4-0847-95AE-35530EA990C7}" presName="horz2" presStyleCnt="0"/>
      <dgm:spPr/>
    </dgm:pt>
    <dgm:pt modelId="{CB67C72B-93A3-094C-9DE1-D48D64570B36}" type="pres">
      <dgm:prSet presAssocID="{2EBD61F5-B4A4-0847-95AE-35530EA990C7}" presName="horzSpace2" presStyleCnt="0"/>
      <dgm:spPr/>
    </dgm:pt>
    <dgm:pt modelId="{EC860D17-680E-F043-86CF-1A8D743A34CC}" type="pres">
      <dgm:prSet presAssocID="{2EBD61F5-B4A4-0847-95AE-35530EA990C7}" presName="tx2" presStyleLbl="revTx" presStyleIdx="3" presStyleCnt="5" custScaleY="73299" custLinFactNeighborX="252" custLinFactNeighborY="-44991"/>
      <dgm:spPr/>
    </dgm:pt>
    <dgm:pt modelId="{DBF02546-2129-824D-A90E-50FB746A07E8}" type="pres">
      <dgm:prSet presAssocID="{2EBD61F5-B4A4-0847-95AE-35530EA990C7}" presName="vert2" presStyleCnt="0"/>
      <dgm:spPr/>
    </dgm:pt>
    <dgm:pt modelId="{CD7208EC-3685-3241-A9DC-C82269152C94}" type="pres">
      <dgm:prSet presAssocID="{2EBD61F5-B4A4-0847-95AE-35530EA990C7}" presName="thinLine2b" presStyleLbl="callout" presStyleIdx="2" presStyleCnt="4" custLinFactY="-200000" custLinFactNeighborY="-275487"/>
      <dgm:spPr>
        <a:ln>
          <a:solidFill>
            <a:schemeClr val="bg1">
              <a:lumMod val="85000"/>
            </a:schemeClr>
          </a:solidFill>
        </a:ln>
      </dgm:spPr>
    </dgm:pt>
    <dgm:pt modelId="{D72CB902-0143-934B-9F1C-48A17CA53B58}" type="pres">
      <dgm:prSet presAssocID="{2EBD61F5-B4A4-0847-95AE-35530EA990C7}" presName="vertSpace2b" presStyleCnt="0"/>
      <dgm:spPr/>
    </dgm:pt>
    <dgm:pt modelId="{743E5336-C9BB-D448-838E-7DC2EEF237B1}" type="pres">
      <dgm:prSet presAssocID="{238371D2-28FF-9042-BB11-BA16E516899D}" presName="horz2" presStyleCnt="0"/>
      <dgm:spPr/>
    </dgm:pt>
    <dgm:pt modelId="{4A539645-36C6-DB48-B10A-8BA5C4663871}" type="pres">
      <dgm:prSet presAssocID="{238371D2-28FF-9042-BB11-BA16E516899D}" presName="horzSpace2" presStyleCnt="0"/>
      <dgm:spPr/>
    </dgm:pt>
    <dgm:pt modelId="{B69428DE-2E86-574C-8A15-F2CED2AD28C3}" type="pres">
      <dgm:prSet presAssocID="{238371D2-28FF-9042-BB11-BA16E516899D}" presName="tx2" presStyleLbl="revTx" presStyleIdx="4" presStyleCnt="5" custScaleY="70254" custLinFactNeighborY="-26595"/>
      <dgm:spPr/>
    </dgm:pt>
    <dgm:pt modelId="{45F0A0BD-959C-F44B-B11D-B4F43AB505EC}" type="pres">
      <dgm:prSet presAssocID="{238371D2-28FF-9042-BB11-BA16E516899D}" presName="vert2" presStyleCnt="0"/>
      <dgm:spPr/>
    </dgm:pt>
    <dgm:pt modelId="{06EEED54-494C-7B44-A45F-38734449761C}" type="pres">
      <dgm:prSet presAssocID="{238371D2-28FF-9042-BB11-BA16E516899D}" presName="thinLine2b" presStyleLbl="callout" presStyleIdx="3" presStyleCnt="4" custLinFactY="-241711" custLinFactNeighborY="-300000"/>
      <dgm:spPr>
        <a:ln>
          <a:solidFill>
            <a:schemeClr val="bg1">
              <a:lumMod val="85000"/>
            </a:schemeClr>
          </a:solidFill>
        </a:ln>
      </dgm:spPr>
    </dgm:pt>
    <dgm:pt modelId="{DB8E0A3F-DBDF-7647-AC17-A79BCFD2EE83}" type="pres">
      <dgm:prSet presAssocID="{238371D2-28FF-9042-BB11-BA16E516899D}" presName="vertSpace2b" presStyleCnt="0"/>
      <dgm:spPr/>
    </dgm:pt>
  </dgm:ptLst>
  <dgm:cxnLst>
    <dgm:cxn modelId="{8095A31C-F383-EA4F-8ABF-526A1659C269}" type="presOf" srcId="{ACBC9D03-C597-C04C-BF4D-5106B3ED9EA5}" destId="{AD23BA14-82A6-D04E-851B-904A9DD97043}" srcOrd="0" destOrd="0" presId="urn:microsoft.com/office/officeart/2008/layout/LinedList"/>
    <dgm:cxn modelId="{7FDD2A26-B4E6-7E4C-AA55-DCBC8B6EC339}" type="presOf" srcId="{E3F43076-6FCE-9F4B-A13D-A9122C953FA8}" destId="{44DA3BD3-130C-CF4F-863F-A603403C2183}" srcOrd="0" destOrd="0" presId="urn:microsoft.com/office/officeart/2008/layout/LinedList"/>
    <dgm:cxn modelId="{C80D6C2A-9E5E-8D4B-8EF9-59E084144694}" type="presOf" srcId="{2AF46CD6-2435-D940-B862-72773D71CFEF}" destId="{784519A0-6712-6448-A0A3-EE5EE81DD886}" srcOrd="0" destOrd="0" presId="urn:microsoft.com/office/officeart/2008/layout/LinedList"/>
    <dgm:cxn modelId="{A625C42D-022F-7648-9166-7CFB9D1403EE}" type="presOf" srcId="{238371D2-28FF-9042-BB11-BA16E516899D}" destId="{B69428DE-2E86-574C-8A15-F2CED2AD28C3}" srcOrd="0" destOrd="0" presId="urn:microsoft.com/office/officeart/2008/layout/LinedList"/>
    <dgm:cxn modelId="{D9517E33-BD14-7A42-981D-675849CEE378}" srcId="{30731F8D-095F-714B-89F6-4154FE57E0BC}" destId="{238371D2-28FF-9042-BB11-BA16E516899D}" srcOrd="3" destOrd="0" parTransId="{61DA974F-2B97-964F-A637-1E2EEC5184F3}" sibTransId="{B233C3F7-5082-B84E-BFBC-CDBB9FF12F9D}"/>
    <dgm:cxn modelId="{CC6C7F40-6778-FA47-967E-46A1E3F1BF4D}" srcId="{30731F8D-095F-714B-89F6-4154FE57E0BC}" destId="{ACBC9D03-C597-C04C-BF4D-5106B3ED9EA5}" srcOrd="1" destOrd="0" parTransId="{F8B873FF-6A11-B049-A1DD-7431E4571DCF}" sibTransId="{12F4600C-68BC-0146-8B4A-FB682D3E8EC3}"/>
    <dgm:cxn modelId="{4EB4FF51-8D84-FA46-9610-DA446492B686}" srcId="{E3F43076-6FCE-9F4B-A13D-A9122C953FA8}" destId="{30731F8D-095F-714B-89F6-4154FE57E0BC}" srcOrd="0" destOrd="0" parTransId="{CD04543C-158E-BE48-A698-BFF2444F6914}" sibTransId="{04BD355E-D991-174F-A651-635C2903CA42}"/>
    <dgm:cxn modelId="{529569A1-2055-DE46-AE9C-C76A3FD9AD19}" srcId="{30731F8D-095F-714B-89F6-4154FE57E0BC}" destId="{2EBD61F5-B4A4-0847-95AE-35530EA990C7}" srcOrd="2" destOrd="0" parTransId="{5E188B3E-0DA6-5C40-AEEE-337A2B9BD10C}" sibTransId="{75A6CEE8-08BC-2B4C-ABF2-F88A716FE7CA}"/>
    <dgm:cxn modelId="{235E75AE-F755-4F41-AEFB-0FBA2DE50266}" srcId="{30731F8D-095F-714B-89F6-4154FE57E0BC}" destId="{2AF46CD6-2435-D940-B862-72773D71CFEF}" srcOrd="0" destOrd="0" parTransId="{9539685A-6DC5-3546-8B99-C3C5B1B34630}" sibTransId="{A09773BB-7D17-EF41-AF6B-AD92526B388B}"/>
    <dgm:cxn modelId="{CB93F1EB-7468-AD4D-ACF1-EE83BC1342EA}" type="presOf" srcId="{30731F8D-095F-714B-89F6-4154FE57E0BC}" destId="{1B3F734D-76CB-AE4E-83C5-D54093EBA4E7}" srcOrd="0" destOrd="0" presId="urn:microsoft.com/office/officeart/2008/layout/LinedList"/>
    <dgm:cxn modelId="{FD3FBBFA-7342-E946-B4EB-26C6F23A8F8B}" type="presOf" srcId="{2EBD61F5-B4A4-0847-95AE-35530EA990C7}" destId="{EC860D17-680E-F043-86CF-1A8D743A34CC}" srcOrd="0" destOrd="0" presId="urn:microsoft.com/office/officeart/2008/layout/LinedList"/>
    <dgm:cxn modelId="{F60BC765-3F27-CF4A-A42D-8CD25D35132E}" type="presParOf" srcId="{44DA3BD3-130C-CF4F-863F-A603403C2183}" destId="{21DC0346-C929-E04B-AF24-A7002B2DA2FD}" srcOrd="0" destOrd="0" presId="urn:microsoft.com/office/officeart/2008/layout/LinedList"/>
    <dgm:cxn modelId="{670AA6B6-A8E9-A145-8D4E-FB8690F4D81E}" type="presParOf" srcId="{44DA3BD3-130C-CF4F-863F-A603403C2183}" destId="{D5C37756-F575-D144-BC35-5BA6DB962CCA}" srcOrd="1" destOrd="0" presId="urn:microsoft.com/office/officeart/2008/layout/LinedList"/>
    <dgm:cxn modelId="{D17476DA-8096-B24F-BA0D-30F1AAA1FA27}" type="presParOf" srcId="{D5C37756-F575-D144-BC35-5BA6DB962CCA}" destId="{1B3F734D-76CB-AE4E-83C5-D54093EBA4E7}" srcOrd="0" destOrd="0" presId="urn:microsoft.com/office/officeart/2008/layout/LinedList"/>
    <dgm:cxn modelId="{49A6DE1F-CE38-5649-9896-AEB86E922EE3}" type="presParOf" srcId="{D5C37756-F575-D144-BC35-5BA6DB962CCA}" destId="{EC48C0AB-CBEE-0C43-B537-57CCCCD786BF}" srcOrd="1" destOrd="0" presId="urn:microsoft.com/office/officeart/2008/layout/LinedList"/>
    <dgm:cxn modelId="{0091F668-B02D-574F-883F-D6BA00BFBC85}" type="presParOf" srcId="{EC48C0AB-CBEE-0C43-B537-57CCCCD786BF}" destId="{F264F229-B5DA-6D43-9E2A-908C1E5D0B17}" srcOrd="0" destOrd="0" presId="urn:microsoft.com/office/officeart/2008/layout/LinedList"/>
    <dgm:cxn modelId="{4B95E27E-0AE8-A849-A79D-D0A3984B92AA}" type="presParOf" srcId="{EC48C0AB-CBEE-0C43-B537-57CCCCD786BF}" destId="{A8DE242E-DC15-DE4F-8735-F0E1171EF883}" srcOrd="1" destOrd="0" presId="urn:microsoft.com/office/officeart/2008/layout/LinedList"/>
    <dgm:cxn modelId="{E8063824-0929-794C-B65E-D57F1F035930}" type="presParOf" srcId="{A8DE242E-DC15-DE4F-8735-F0E1171EF883}" destId="{FD65E067-666E-1144-B9D7-072E74E8863F}" srcOrd="0" destOrd="0" presId="urn:microsoft.com/office/officeart/2008/layout/LinedList"/>
    <dgm:cxn modelId="{FA7BA0BB-ACD1-8349-9D0F-79F82FB01B60}" type="presParOf" srcId="{A8DE242E-DC15-DE4F-8735-F0E1171EF883}" destId="{784519A0-6712-6448-A0A3-EE5EE81DD886}" srcOrd="1" destOrd="0" presId="urn:microsoft.com/office/officeart/2008/layout/LinedList"/>
    <dgm:cxn modelId="{03EF8F84-562C-9F46-8FFC-1B66A209F740}" type="presParOf" srcId="{A8DE242E-DC15-DE4F-8735-F0E1171EF883}" destId="{C9ED86DB-3FF1-3C48-8662-CA80C588C095}" srcOrd="2" destOrd="0" presId="urn:microsoft.com/office/officeart/2008/layout/LinedList"/>
    <dgm:cxn modelId="{CDD1BDF7-21B3-5141-ABFF-7005F086373C}" type="presParOf" srcId="{EC48C0AB-CBEE-0C43-B537-57CCCCD786BF}" destId="{CDB68899-1A2B-2640-871F-20E18A4E337D}" srcOrd="2" destOrd="0" presId="urn:microsoft.com/office/officeart/2008/layout/LinedList"/>
    <dgm:cxn modelId="{8D9C3067-AB48-C546-8D3E-C501A0C0B940}" type="presParOf" srcId="{EC48C0AB-CBEE-0C43-B537-57CCCCD786BF}" destId="{C19F0498-61E9-AA46-AF45-3252960CF19B}" srcOrd="3" destOrd="0" presId="urn:microsoft.com/office/officeart/2008/layout/LinedList"/>
    <dgm:cxn modelId="{28EFB3FF-ADAA-4B46-B317-94B6EB9C9428}" type="presParOf" srcId="{EC48C0AB-CBEE-0C43-B537-57CCCCD786BF}" destId="{17FD5054-341E-5B4F-A63E-61435C6C0CCF}" srcOrd="4" destOrd="0" presId="urn:microsoft.com/office/officeart/2008/layout/LinedList"/>
    <dgm:cxn modelId="{4224D19B-97C8-F947-9B08-9A67D21619C4}" type="presParOf" srcId="{17FD5054-341E-5B4F-A63E-61435C6C0CCF}" destId="{19F97BB5-A26A-7440-AEA9-6DBA5EB6065D}" srcOrd="0" destOrd="0" presId="urn:microsoft.com/office/officeart/2008/layout/LinedList"/>
    <dgm:cxn modelId="{76915683-B995-6140-A2C9-632E2C172F1D}" type="presParOf" srcId="{17FD5054-341E-5B4F-A63E-61435C6C0CCF}" destId="{AD23BA14-82A6-D04E-851B-904A9DD97043}" srcOrd="1" destOrd="0" presId="urn:microsoft.com/office/officeart/2008/layout/LinedList"/>
    <dgm:cxn modelId="{8E16BC2C-EF61-5D4A-B8CE-CEADAAE42D71}" type="presParOf" srcId="{17FD5054-341E-5B4F-A63E-61435C6C0CCF}" destId="{37B38D37-A872-9848-A878-B43325096D61}" srcOrd="2" destOrd="0" presId="urn:microsoft.com/office/officeart/2008/layout/LinedList"/>
    <dgm:cxn modelId="{F5DD9B8D-1CC7-EF4A-9626-F25B1CDC0294}" type="presParOf" srcId="{EC48C0AB-CBEE-0C43-B537-57CCCCD786BF}" destId="{24CE3CBC-D2F8-3C48-8F21-8D6A7E176C83}" srcOrd="5" destOrd="0" presId="urn:microsoft.com/office/officeart/2008/layout/LinedList"/>
    <dgm:cxn modelId="{39B9318D-B649-514A-8866-894E69CAE741}" type="presParOf" srcId="{EC48C0AB-CBEE-0C43-B537-57CCCCD786BF}" destId="{15A89F1C-F1DA-E642-AEC2-54A32E08578C}" srcOrd="6" destOrd="0" presId="urn:microsoft.com/office/officeart/2008/layout/LinedList"/>
    <dgm:cxn modelId="{5CAE34BB-B81B-734F-BACC-EEE77F07ADA7}" type="presParOf" srcId="{EC48C0AB-CBEE-0C43-B537-57CCCCD786BF}" destId="{FF877622-12E1-FE43-AE49-F1D9AC699747}" srcOrd="7" destOrd="0" presId="urn:microsoft.com/office/officeart/2008/layout/LinedList"/>
    <dgm:cxn modelId="{36781A12-F719-CD47-BB37-C5045B8124E5}" type="presParOf" srcId="{FF877622-12E1-FE43-AE49-F1D9AC699747}" destId="{CB67C72B-93A3-094C-9DE1-D48D64570B36}" srcOrd="0" destOrd="0" presId="urn:microsoft.com/office/officeart/2008/layout/LinedList"/>
    <dgm:cxn modelId="{D68C5F2B-136D-DF4F-8CCB-218904425DC1}" type="presParOf" srcId="{FF877622-12E1-FE43-AE49-F1D9AC699747}" destId="{EC860D17-680E-F043-86CF-1A8D743A34CC}" srcOrd="1" destOrd="0" presId="urn:microsoft.com/office/officeart/2008/layout/LinedList"/>
    <dgm:cxn modelId="{DFD79AF7-B162-F34A-BA53-17EE591EA977}" type="presParOf" srcId="{FF877622-12E1-FE43-AE49-F1D9AC699747}" destId="{DBF02546-2129-824D-A90E-50FB746A07E8}" srcOrd="2" destOrd="0" presId="urn:microsoft.com/office/officeart/2008/layout/LinedList"/>
    <dgm:cxn modelId="{8FE64BD9-1ED1-E348-BA95-9206B7362728}" type="presParOf" srcId="{EC48C0AB-CBEE-0C43-B537-57CCCCD786BF}" destId="{CD7208EC-3685-3241-A9DC-C82269152C94}" srcOrd="8" destOrd="0" presId="urn:microsoft.com/office/officeart/2008/layout/LinedList"/>
    <dgm:cxn modelId="{18219F6D-BC73-5A44-8EC3-A8073E6B2295}" type="presParOf" srcId="{EC48C0AB-CBEE-0C43-B537-57CCCCD786BF}" destId="{D72CB902-0143-934B-9F1C-48A17CA53B58}" srcOrd="9" destOrd="0" presId="urn:microsoft.com/office/officeart/2008/layout/LinedList"/>
    <dgm:cxn modelId="{D6D98644-CD31-0D47-B417-4FE8021003A0}" type="presParOf" srcId="{EC48C0AB-CBEE-0C43-B537-57CCCCD786BF}" destId="{743E5336-C9BB-D448-838E-7DC2EEF237B1}" srcOrd="10" destOrd="0" presId="urn:microsoft.com/office/officeart/2008/layout/LinedList"/>
    <dgm:cxn modelId="{BB5DECA6-826A-1343-9C88-3C07D3F487FB}" type="presParOf" srcId="{743E5336-C9BB-D448-838E-7DC2EEF237B1}" destId="{4A539645-36C6-DB48-B10A-8BA5C4663871}" srcOrd="0" destOrd="0" presId="urn:microsoft.com/office/officeart/2008/layout/LinedList"/>
    <dgm:cxn modelId="{CBD1C57A-A65E-344E-83CD-730DB1C27924}" type="presParOf" srcId="{743E5336-C9BB-D448-838E-7DC2EEF237B1}" destId="{B69428DE-2E86-574C-8A15-F2CED2AD28C3}" srcOrd="1" destOrd="0" presId="urn:microsoft.com/office/officeart/2008/layout/LinedList"/>
    <dgm:cxn modelId="{7067F5B1-53DF-EC41-81D7-9E935B0A3231}" type="presParOf" srcId="{743E5336-C9BB-D448-838E-7DC2EEF237B1}" destId="{45F0A0BD-959C-F44B-B11D-B4F43AB505EC}" srcOrd="2" destOrd="0" presId="urn:microsoft.com/office/officeart/2008/layout/LinedList"/>
    <dgm:cxn modelId="{0959C2AA-12FF-1341-B2C2-66D448E7F780}" type="presParOf" srcId="{EC48C0AB-CBEE-0C43-B537-57CCCCD786BF}" destId="{06EEED54-494C-7B44-A45F-38734449761C}" srcOrd="11" destOrd="0" presId="urn:microsoft.com/office/officeart/2008/layout/LinedList"/>
    <dgm:cxn modelId="{B9334E2E-7E0D-AC4D-BFC9-5C03C6581267}" type="presParOf" srcId="{EC48C0AB-CBEE-0C43-B537-57CCCCD786BF}" destId="{DB8E0A3F-DBDF-7647-AC17-A79BCFD2EE83}" srcOrd="12" destOrd="0" presId="urn:microsoft.com/office/officeart/2008/layout/LinedList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DA480D8-422D-F845-8BB8-A044CC32D347}" type="doc">
      <dgm:prSet loTypeId="urn:microsoft.com/office/officeart/2005/8/layout/pyramid2" loCatId="" qsTypeId="urn:microsoft.com/office/officeart/2005/8/quickstyle/simple1" qsCatId="simple" csTypeId="urn:microsoft.com/office/officeart/2005/8/colors/accent1_2" csCatId="accent1" phldr="1"/>
      <dgm:spPr/>
    </dgm:pt>
    <dgm:pt modelId="{EBA79CC0-F1FC-2F48-A033-2E46A19EF472}">
      <dgm:prSet phldrT="[Текст]"/>
      <dgm:spPr/>
      <dgm:t>
        <a:bodyPr/>
        <a:lstStyle/>
        <a:p>
          <a:pPr>
            <a:buClr>
              <a:srgbClr val="0070C0"/>
            </a:buClr>
            <a:buFont typeface="+mj-lt"/>
            <a:buAutoNum type="arabicPeriod"/>
          </a:pPr>
          <a:r>
            <a:rPr lang="ru-RU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</a:rPr>
            <a:t>Стратегия цифровизации процессов корпоративного управления </a:t>
          </a:r>
          <a:endParaRPr lang="ru-RU" dirty="0"/>
        </a:p>
      </dgm:t>
    </dgm:pt>
    <dgm:pt modelId="{CDF6BA96-6A60-0544-A078-EC334414466F}" type="parTrans" cxnId="{4D00C248-98C2-A049-A42F-6A60B5E32958}">
      <dgm:prSet/>
      <dgm:spPr/>
      <dgm:t>
        <a:bodyPr/>
        <a:lstStyle/>
        <a:p>
          <a:endParaRPr lang="ru-RU"/>
        </a:p>
      </dgm:t>
    </dgm:pt>
    <dgm:pt modelId="{FD05A27B-0FBF-CF4E-9E4A-052193E84D4B}" type="sibTrans" cxnId="{4D00C248-98C2-A049-A42F-6A60B5E32958}">
      <dgm:prSet/>
      <dgm:spPr/>
      <dgm:t>
        <a:bodyPr/>
        <a:lstStyle/>
        <a:p>
          <a:endParaRPr lang="ru-RU"/>
        </a:p>
      </dgm:t>
    </dgm:pt>
    <dgm:pt modelId="{0330841A-94A8-374C-B7BD-35C0AFD466D6}">
      <dgm:prSet phldrT="[Текст]"/>
      <dgm:spPr/>
      <dgm:t>
        <a:bodyPr/>
        <a:lstStyle/>
        <a:p>
          <a:pPr>
            <a:buClr>
              <a:srgbClr val="0070C0"/>
            </a:buClr>
            <a:buFont typeface="+mj-lt"/>
            <a:buAutoNum type="arabicPeriod"/>
          </a:pPr>
          <a:r>
            <a:rPr lang="ru-RU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</a:rPr>
            <a:t>Дорожная карта (план реализации стратегии)</a:t>
          </a:r>
          <a:endParaRPr lang="ru-RU" dirty="0"/>
        </a:p>
      </dgm:t>
    </dgm:pt>
    <dgm:pt modelId="{6B67B619-531A-7C48-8830-4C3855DD9D97}" type="parTrans" cxnId="{97FAC363-2AC7-B645-9162-52B696BE755C}">
      <dgm:prSet/>
      <dgm:spPr/>
      <dgm:t>
        <a:bodyPr/>
        <a:lstStyle/>
        <a:p>
          <a:endParaRPr lang="ru-RU"/>
        </a:p>
      </dgm:t>
    </dgm:pt>
    <dgm:pt modelId="{977325CC-96E6-7647-9238-2AB5746701E7}" type="sibTrans" cxnId="{97FAC363-2AC7-B645-9162-52B696BE755C}">
      <dgm:prSet/>
      <dgm:spPr/>
      <dgm:t>
        <a:bodyPr/>
        <a:lstStyle/>
        <a:p>
          <a:endParaRPr lang="ru-RU"/>
        </a:p>
      </dgm:t>
    </dgm:pt>
    <dgm:pt modelId="{B761A9CC-F484-4A49-A3B0-030A670C5568}">
      <dgm:prSet phldrT="[Текст]"/>
      <dgm:spPr/>
      <dgm:t>
        <a:bodyPr/>
        <a:lstStyle/>
        <a:p>
          <a:pPr>
            <a:buClr>
              <a:srgbClr val="0070C0"/>
            </a:buClr>
            <a:buFont typeface="+mj-lt"/>
            <a:buAutoNum type="arabicPeriod"/>
          </a:pPr>
          <a:r>
            <a:rPr lang="ru-RU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</a:rPr>
            <a:t>Методическое обоснование</a:t>
          </a:r>
          <a:endParaRPr lang="ru-RU" dirty="0"/>
        </a:p>
      </dgm:t>
    </dgm:pt>
    <dgm:pt modelId="{44E427CB-7827-E34D-95DD-2C349042278C}" type="parTrans" cxnId="{AC4622C8-A3F9-AA45-A6A4-FC880D4E673D}">
      <dgm:prSet/>
      <dgm:spPr/>
      <dgm:t>
        <a:bodyPr/>
        <a:lstStyle/>
        <a:p>
          <a:endParaRPr lang="ru-RU"/>
        </a:p>
      </dgm:t>
    </dgm:pt>
    <dgm:pt modelId="{A4BFE7A1-269B-B741-91E0-48B4121C98AA}" type="sibTrans" cxnId="{AC4622C8-A3F9-AA45-A6A4-FC880D4E673D}">
      <dgm:prSet/>
      <dgm:spPr/>
      <dgm:t>
        <a:bodyPr/>
        <a:lstStyle/>
        <a:p>
          <a:endParaRPr lang="ru-RU"/>
        </a:p>
      </dgm:t>
    </dgm:pt>
    <dgm:pt modelId="{790C9329-D8E6-1B48-BAEE-C643EC470754}">
      <dgm:prSet/>
      <dgm:spPr/>
      <dgm:t>
        <a:bodyPr/>
        <a:lstStyle/>
        <a:p>
          <a:pPr>
            <a:buClr>
              <a:srgbClr val="0070C0"/>
            </a:buClr>
            <a:buFont typeface="+mj-lt"/>
            <a:buAutoNum type="arabicPeriod"/>
          </a:pPr>
          <a:r>
            <a:rPr lang="ru-RU" b="1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</a:rPr>
            <a:t>Подготовка кадрового ресурса</a:t>
          </a:r>
          <a:endParaRPr lang="ru-RU" dirty="0"/>
        </a:p>
      </dgm:t>
    </dgm:pt>
    <dgm:pt modelId="{301C9E6F-3A8A-C145-9775-D5BE82B5CE6A}" type="parTrans" cxnId="{A07AA7EE-22C1-9640-B776-038128A83BAF}">
      <dgm:prSet/>
      <dgm:spPr/>
      <dgm:t>
        <a:bodyPr/>
        <a:lstStyle/>
        <a:p>
          <a:endParaRPr lang="ru-RU"/>
        </a:p>
      </dgm:t>
    </dgm:pt>
    <dgm:pt modelId="{F53183F8-0C5D-CC40-A6F1-74A8E89FBAB2}" type="sibTrans" cxnId="{A07AA7EE-22C1-9640-B776-038128A83BAF}">
      <dgm:prSet/>
      <dgm:spPr/>
      <dgm:t>
        <a:bodyPr/>
        <a:lstStyle/>
        <a:p>
          <a:endParaRPr lang="ru-RU"/>
        </a:p>
      </dgm:t>
    </dgm:pt>
    <dgm:pt modelId="{CDB14908-A94E-184E-A3CD-92171E9AA3E7}" type="pres">
      <dgm:prSet presAssocID="{2DA480D8-422D-F845-8BB8-A044CC32D347}" presName="compositeShape" presStyleCnt="0">
        <dgm:presLayoutVars>
          <dgm:dir/>
          <dgm:resizeHandles/>
        </dgm:presLayoutVars>
      </dgm:prSet>
      <dgm:spPr/>
    </dgm:pt>
    <dgm:pt modelId="{1A5A97F0-5718-9D4F-A961-8AA093808F89}" type="pres">
      <dgm:prSet presAssocID="{2DA480D8-422D-F845-8BB8-A044CC32D347}" presName="pyramid" presStyleLbl="node1" presStyleIdx="0" presStyleCnt="1"/>
      <dgm:spPr/>
    </dgm:pt>
    <dgm:pt modelId="{DD5FE6DD-4A5A-E244-8852-79C7C748A594}" type="pres">
      <dgm:prSet presAssocID="{2DA480D8-422D-F845-8BB8-A044CC32D347}" presName="theList" presStyleCnt="0"/>
      <dgm:spPr/>
    </dgm:pt>
    <dgm:pt modelId="{E1713CA8-2081-1444-AEE2-918C7019F980}" type="pres">
      <dgm:prSet presAssocID="{EBA79CC0-F1FC-2F48-A033-2E46A19EF472}" presName="aNode" presStyleLbl="fgAcc1" presStyleIdx="0" presStyleCnt="4">
        <dgm:presLayoutVars>
          <dgm:bulletEnabled val="1"/>
        </dgm:presLayoutVars>
      </dgm:prSet>
      <dgm:spPr/>
    </dgm:pt>
    <dgm:pt modelId="{9D19CBE5-73E6-2C48-BBFE-ABC69A9C2841}" type="pres">
      <dgm:prSet presAssocID="{EBA79CC0-F1FC-2F48-A033-2E46A19EF472}" presName="aSpace" presStyleCnt="0"/>
      <dgm:spPr/>
    </dgm:pt>
    <dgm:pt modelId="{AB8C303A-7560-2742-B3C9-AFE375914C40}" type="pres">
      <dgm:prSet presAssocID="{0330841A-94A8-374C-B7BD-35C0AFD466D6}" presName="aNode" presStyleLbl="fgAcc1" presStyleIdx="1" presStyleCnt="4">
        <dgm:presLayoutVars>
          <dgm:bulletEnabled val="1"/>
        </dgm:presLayoutVars>
      </dgm:prSet>
      <dgm:spPr/>
    </dgm:pt>
    <dgm:pt modelId="{CD9BBAA9-D85F-DD48-ABF9-25393F815357}" type="pres">
      <dgm:prSet presAssocID="{0330841A-94A8-374C-B7BD-35C0AFD466D6}" presName="aSpace" presStyleCnt="0"/>
      <dgm:spPr/>
    </dgm:pt>
    <dgm:pt modelId="{E4481E96-4739-FD46-86B6-13D2EEDABA3E}" type="pres">
      <dgm:prSet presAssocID="{B761A9CC-F484-4A49-A3B0-030A670C5568}" presName="aNode" presStyleLbl="fgAcc1" presStyleIdx="2" presStyleCnt="4">
        <dgm:presLayoutVars>
          <dgm:bulletEnabled val="1"/>
        </dgm:presLayoutVars>
      </dgm:prSet>
      <dgm:spPr/>
    </dgm:pt>
    <dgm:pt modelId="{9FD672FE-6ACE-B949-A7A9-C7CD69ABBD81}" type="pres">
      <dgm:prSet presAssocID="{B761A9CC-F484-4A49-A3B0-030A670C5568}" presName="aSpace" presStyleCnt="0"/>
      <dgm:spPr/>
    </dgm:pt>
    <dgm:pt modelId="{0949C95F-C90C-C647-8E4F-A6E3B5226DDA}" type="pres">
      <dgm:prSet presAssocID="{790C9329-D8E6-1B48-BAEE-C643EC470754}" presName="aNode" presStyleLbl="fgAcc1" presStyleIdx="3" presStyleCnt="4">
        <dgm:presLayoutVars>
          <dgm:bulletEnabled val="1"/>
        </dgm:presLayoutVars>
      </dgm:prSet>
      <dgm:spPr/>
    </dgm:pt>
    <dgm:pt modelId="{D6CD2CD3-429A-0742-AF00-7BFF9B4CEB2C}" type="pres">
      <dgm:prSet presAssocID="{790C9329-D8E6-1B48-BAEE-C643EC470754}" presName="aSpace" presStyleCnt="0"/>
      <dgm:spPr/>
    </dgm:pt>
  </dgm:ptLst>
  <dgm:cxnLst>
    <dgm:cxn modelId="{05861719-F6D0-A34F-BCF7-925D2331D609}" type="presOf" srcId="{2DA480D8-422D-F845-8BB8-A044CC32D347}" destId="{CDB14908-A94E-184E-A3CD-92171E9AA3E7}" srcOrd="0" destOrd="0" presId="urn:microsoft.com/office/officeart/2005/8/layout/pyramid2"/>
    <dgm:cxn modelId="{F9AF722B-A673-8347-BAB2-CBC384BCFD3F}" type="presOf" srcId="{0330841A-94A8-374C-B7BD-35C0AFD466D6}" destId="{AB8C303A-7560-2742-B3C9-AFE375914C40}" srcOrd="0" destOrd="0" presId="urn:microsoft.com/office/officeart/2005/8/layout/pyramid2"/>
    <dgm:cxn modelId="{4D00C248-98C2-A049-A42F-6A60B5E32958}" srcId="{2DA480D8-422D-F845-8BB8-A044CC32D347}" destId="{EBA79CC0-F1FC-2F48-A033-2E46A19EF472}" srcOrd="0" destOrd="0" parTransId="{CDF6BA96-6A60-0544-A078-EC334414466F}" sibTransId="{FD05A27B-0FBF-CF4E-9E4A-052193E84D4B}"/>
    <dgm:cxn modelId="{97FAC363-2AC7-B645-9162-52B696BE755C}" srcId="{2DA480D8-422D-F845-8BB8-A044CC32D347}" destId="{0330841A-94A8-374C-B7BD-35C0AFD466D6}" srcOrd="1" destOrd="0" parTransId="{6B67B619-531A-7C48-8830-4C3855DD9D97}" sibTransId="{977325CC-96E6-7647-9238-2AB5746701E7}"/>
    <dgm:cxn modelId="{69B4B98B-29CC-464D-ADBC-F229FA2C30BA}" type="presOf" srcId="{790C9329-D8E6-1B48-BAEE-C643EC470754}" destId="{0949C95F-C90C-C647-8E4F-A6E3B5226DDA}" srcOrd="0" destOrd="0" presId="urn:microsoft.com/office/officeart/2005/8/layout/pyramid2"/>
    <dgm:cxn modelId="{AC4622C8-A3F9-AA45-A6A4-FC880D4E673D}" srcId="{2DA480D8-422D-F845-8BB8-A044CC32D347}" destId="{B761A9CC-F484-4A49-A3B0-030A670C5568}" srcOrd="2" destOrd="0" parTransId="{44E427CB-7827-E34D-95DD-2C349042278C}" sibTransId="{A4BFE7A1-269B-B741-91E0-48B4121C98AA}"/>
    <dgm:cxn modelId="{A0FEB8CA-1971-174F-B38F-413CBB3CE16C}" type="presOf" srcId="{EBA79CC0-F1FC-2F48-A033-2E46A19EF472}" destId="{E1713CA8-2081-1444-AEE2-918C7019F980}" srcOrd="0" destOrd="0" presId="urn:microsoft.com/office/officeart/2005/8/layout/pyramid2"/>
    <dgm:cxn modelId="{A07AA7EE-22C1-9640-B776-038128A83BAF}" srcId="{2DA480D8-422D-F845-8BB8-A044CC32D347}" destId="{790C9329-D8E6-1B48-BAEE-C643EC470754}" srcOrd="3" destOrd="0" parTransId="{301C9E6F-3A8A-C145-9775-D5BE82B5CE6A}" sibTransId="{F53183F8-0C5D-CC40-A6F1-74A8E89FBAB2}"/>
    <dgm:cxn modelId="{3C6AA3FE-9137-AB49-9777-9336C3FF2759}" type="presOf" srcId="{B761A9CC-F484-4A49-A3B0-030A670C5568}" destId="{E4481E96-4739-FD46-86B6-13D2EEDABA3E}" srcOrd="0" destOrd="0" presId="urn:microsoft.com/office/officeart/2005/8/layout/pyramid2"/>
    <dgm:cxn modelId="{B9C4BA1B-E000-3949-9E7E-F026E61E4B76}" type="presParOf" srcId="{CDB14908-A94E-184E-A3CD-92171E9AA3E7}" destId="{1A5A97F0-5718-9D4F-A961-8AA093808F89}" srcOrd="0" destOrd="0" presId="urn:microsoft.com/office/officeart/2005/8/layout/pyramid2"/>
    <dgm:cxn modelId="{D5D48BB0-05DE-A14B-9D65-75557712D3E7}" type="presParOf" srcId="{CDB14908-A94E-184E-A3CD-92171E9AA3E7}" destId="{DD5FE6DD-4A5A-E244-8852-79C7C748A594}" srcOrd="1" destOrd="0" presId="urn:microsoft.com/office/officeart/2005/8/layout/pyramid2"/>
    <dgm:cxn modelId="{B2AD5ABD-B5F1-9541-BF0E-B223D1D1D026}" type="presParOf" srcId="{DD5FE6DD-4A5A-E244-8852-79C7C748A594}" destId="{E1713CA8-2081-1444-AEE2-918C7019F980}" srcOrd="0" destOrd="0" presId="urn:microsoft.com/office/officeart/2005/8/layout/pyramid2"/>
    <dgm:cxn modelId="{AAD7AB15-AC2A-464F-81CD-1366CFD5DBAB}" type="presParOf" srcId="{DD5FE6DD-4A5A-E244-8852-79C7C748A594}" destId="{9D19CBE5-73E6-2C48-BBFE-ABC69A9C2841}" srcOrd="1" destOrd="0" presId="urn:microsoft.com/office/officeart/2005/8/layout/pyramid2"/>
    <dgm:cxn modelId="{9E764D95-BAB3-FE41-BDE7-EE994DDC2D72}" type="presParOf" srcId="{DD5FE6DD-4A5A-E244-8852-79C7C748A594}" destId="{AB8C303A-7560-2742-B3C9-AFE375914C40}" srcOrd="2" destOrd="0" presId="urn:microsoft.com/office/officeart/2005/8/layout/pyramid2"/>
    <dgm:cxn modelId="{82CE6D88-6588-154F-BFB2-3566D11E759A}" type="presParOf" srcId="{DD5FE6DD-4A5A-E244-8852-79C7C748A594}" destId="{CD9BBAA9-D85F-DD48-ABF9-25393F815357}" srcOrd="3" destOrd="0" presId="urn:microsoft.com/office/officeart/2005/8/layout/pyramid2"/>
    <dgm:cxn modelId="{CCAB48CB-4F8F-1C49-A774-8A1D6933A221}" type="presParOf" srcId="{DD5FE6DD-4A5A-E244-8852-79C7C748A594}" destId="{E4481E96-4739-FD46-86B6-13D2EEDABA3E}" srcOrd="4" destOrd="0" presId="urn:microsoft.com/office/officeart/2005/8/layout/pyramid2"/>
    <dgm:cxn modelId="{8D509CCB-7D2D-3042-B001-E5CECE56AF09}" type="presParOf" srcId="{DD5FE6DD-4A5A-E244-8852-79C7C748A594}" destId="{9FD672FE-6ACE-B949-A7A9-C7CD69ABBD81}" srcOrd="5" destOrd="0" presId="urn:microsoft.com/office/officeart/2005/8/layout/pyramid2"/>
    <dgm:cxn modelId="{498344CB-421C-F541-B4A5-31D6BBF6D059}" type="presParOf" srcId="{DD5FE6DD-4A5A-E244-8852-79C7C748A594}" destId="{0949C95F-C90C-C647-8E4F-A6E3B5226DDA}" srcOrd="6" destOrd="0" presId="urn:microsoft.com/office/officeart/2005/8/layout/pyramid2"/>
    <dgm:cxn modelId="{6EE305CB-F4C6-FD44-BB85-077D7617FF76}" type="presParOf" srcId="{DD5FE6DD-4A5A-E244-8852-79C7C748A594}" destId="{D6CD2CD3-429A-0742-AF00-7BFF9B4CEB2C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DC0346-C929-E04B-AF24-A7002B2DA2FD}">
      <dsp:nvSpPr>
        <dsp:cNvPr id="0" name=""/>
        <dsp:cNvSpPr/>
      </dsp:nvSpPr>
      <dsp:spPr>
        <a:xfrm>
          <a:off x="0" y="2079"/>
          <a:ext cx="80640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bg1">
              <a:lumMod val="6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3F734D-76CB-AE4E-83C5-D54093EBA4E7}">
      <dsp:nvSpPr>
        <dsp:cNvPr id="0" name=""/>
        <dsp:cNvSpPr/>
      </dsp:nvSpPr>
      <dsp:spPr>
        <a:xfrm>
          <a:off x="0" y="2079"/>
          <a:ext cx="892797" cy="42555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vert270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>
              <a:solidFill>
                <a:srgbClr val="00B0F0"/>
              </a:solidFill>
              <a:latin typeface="+mn-lt"/>
              <a:cs typeface="Arial" panose="020B0604020202020204" pitchFamily="34" charset="0"/>
            </a:rPr>
            <a:t>Цифровой документооборот</a:t>
          </a:r>
        </a:p>
      </dsp:txBody>
      <dsp:txXfrm>
        <a:off x="0" y="2079"/>
        <a:ext cx="892797" cy="4255550"/>
      </dsp:txXfrm>
    </dsp:sp>
    <dsp:sp modelId="{784519A0-6712-6448-A0A3-EE5EE81DD886}">
      <dsp:nvSpPr>
        <dsp:cNvPr id="0" name=""/>
        <dsp:cNvSpPr/>
      </dsp:nvSpPr>
      <dsp:spPr>
        <a:xfrm>
          <a:off x="1013757" y="59741"/>
          <a:ext cx="7050241" cy="11532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cs typeface="Arial" panose="020B0604020202020204" pitchFamily="34" charset="0"/>
            </a:rPr>
            <a:t>Инструмент системы </a:t>
          </a:r>
          <a:r>
            <a:rPr lang="ru-RU" sz="1600" b="1" kern="1200" dirty="0" err="1">
              <a:solidFill>
                <a:schemeClr val="tx1">
                  <a:lumMod val="65000"/>
                  <a:lumOff val="35000"/>
                </a:schemeClr>
              </a:solidFill>
              <a:latin typeface="+mn-lt"/>
              <a:cs typeface="Arial" panose="020B0604020202020204" pitchFamily="34" charset="0"/>
            </a:rPr>
            <a:t>комплаенс</a:t>
          </a:r>
          <a:r>
            <a:rPr lang="ru-RU" sz="1600" b="1" kern="12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cs typeface="Arial" panose="020B0604020202020204" pitchFamily="34" charset="0"/>
            </a:rPr>
            <a:t>-менеджмента</a:t>
          </a:r>
        </a:p>
        <a:p>
          <a:pPr marL="0" lvl="0" indent="365125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tabLst/>
          </a:pPr>
          <a:r>
            <a:rPr lang="ru-RU" sz="1400" i="1" kern="12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cs typeface="Arial" panose="020B0604020202020204" pitchFamily="34" charset="0"/>
            </a:rPr>
            <a:t>проектируется по эталонной информационно-логической модели</a:t>
          </a:r>
        </a:p>
        <a:p>
          <a:pPr marL="365125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tabLst/>
          </a:pPr>
          <a:r>
            <a:rPr lang="ru-RU" sz="1400" i="1" kern="12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cs typeface="Arial" panose="020B0604020202020204" pitchFamily="34" charset="0"/>
            </a:rPr>
            <a:t>формируется регламентная база организации (нормативная методология)</a:t>
          </a:r>
        </a:p>
      </dsp:txBody>
      <dsp:txXfrm>
        <a:off x="1013757" y="59741"/>
        <a:ext cx="7050241" cy="1153237"/>
      </dsp:txXfrm>
    </dsp:sp>
    <dsp:sp modelId="{CDB68899-1A2B-2640-871F-20E18A4E337D}">
      <dsp:nvSpPr>
        <dsp:cNvPr id="0" name=""/>
        <dsp:cNvSpPr/>
      </dsp:nvSpPr>
      <dsp:spPr>
        <a:xfrm>
          <a:off x="877572" y="1079998"/>
          <a:ext cx="64512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bg1">
              <a:lumMod val="8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D23BA14-82A6-D04E-851B-904A9DD97043}">
      <dsp:nvSpPr>
        <dsp:cNvPr id="0" name=""/>
        <dsp:cNvSpPr/>
      </dsp:nvSpPr>
      <dsp:spPr>
        <a:xfrm>
          <a:off x="1013757" y="1150762"/>
          <a:ext cx="6330240" cy="11532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11113" lvl="0" indent="-11113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tabLst/>
          </a:pPr>
          <a:r>
            <a:rPr lang="ru-RU" sz="1600" b="1" kern="12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cs typeface="Arial" panose="020B0604020202020204" pitchFamily="34" charset="0"/>
            </a:rPr>
            <a:t>Инструмент системы риск-менеджмента</a:t>
          </a:r>
        </a:p>
        <a:p>
          <a:pPr marL="365125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tabLst/>
          </a:pPr>
          <a:r>
            <a:rPr lang="ru-RU" sz="1400" b="0" i="1" kern="12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cs typeface="Arial" panose="020B0604020202020204" pitchFamily="34" charset="0"/>
            </a:rPr>
            <a:t>влияет на снижение операционных рисков для документных процессов</a:t>
          </a:r>
        </a:p>
      </dsp:txBody>
      <dsp:txXfrm>
        <a:off x="1013757" y="1150762"/>
        <a:ext cx="6330240" cy="1153237"/>
      </dsp:txXfrm>
    </dsp:sp>
    <dsp:sp modelId="{24CE3CBC-D2F8-3C48-8F21-8D6A7E176C83}">
      <dsp:nvSpPr>
        <dsp:cNvPr id="0" name=""/>
        <dsp:cNvSpPr/>
      </dsp:nvSpPr>
      <dsp:spPr>
        <a:xfrm>
          <a:off x="877572" y="1962692"/>
          <a:ext cx="64512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bg1">
              <a:lumMod val="8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860D17-680E-F043-86CF-1A8D743A34CC}">
      <dsp:nvSpPr>
        <dsp:cNvPr id="0" name=""/>
        <dsp:cNvSpPr/>
      </dsp:nvSpPr>
      <dsp:spPr>
        <a:xfrm>
          <a:off x="1029709" y="1962687"/>
          <a:ext cx="6330240" cy="8453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>
              <a:solidFill>
                <a:schemeClr val="tx1">
                  <a:lumMod val="65000"/>
                  <a:lumOff val="35000"/>
                </a:schemeClr>
              </a:solidFill>
            </a:rPr>
            <a:t>Инструмент регулирования степени транспарентности информации</a:t>
          </a:r>
        </a:p>
        <a:p>
          <a:pPr marL="40005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tabLst/>
          </a:pPr>
          <a:r>
            <a:rPr lang="ru-RU" sz="1400" i="1" kern="1200" dirty="0">
              <a:solidFill>
                <a:schemeClr val="tx1">
                  <a:lumMod val="65000"/>
                  <a:lumOff val="35000"/>
                </a:schemeClr>
              </a:solidFill>
            </a:rPr>
            <a:t>предполагает рационализацию документных процессов, назначение ответственных за каждый функциональный блок данных, его актуализацию и достоверность</a:t>
          </a:r>
        </a:p>
      </dsp:txBody>
      <dsp:txXfrm>
        <a:off x="1029709" y="1962687"/>
        <a:ext cx="6330240" cy="845311"/>
      </dsp:txXfrm>
    </dsp:sp>
    <dsp:sp modelId="{CD7208EC-3685-3241-A9DC-C82269152C94}">
      <dsp:nvSpPr>
        <dsp:cNvPr id="0" name=""/>
        <dsp:cNvSpPr/>
      </dsp:nvSpPr>
      <dsp:spPr>
        <a:xfrm>
          <a:off x="892797" y="3096001"/>
          <a:ext cx="64512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bg1">
              <a:lumMod val="8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69428DE-2E86-574C-8A15-F2CED2AD28C3}">
      <dsp:nvSpPr>
        <dsp:cNvPr id="0" name=""/>
        <dsp:cNvSpPr/>
      </dsp:nvSpPr>
      <dsp:spPr>
        <a:xfrm>
          <a:off x="1013757" y="3077810"/>
          <a:ext cx="6330240" cy="8101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>
              <a:solidFill>
                <a:schemeClr val="tx1">
                  <a:lumMod val="65000"/>
                  <a:lumOff val="35000"/>
                </a:schemeClr>
              </a:solidFill>
              <a:latin typeface="Calibri"/>
              <a:ea typeface="+mn-ea"/>
              <a:cs typeface="+mn-cs"/>
            </a:rPr>
            <a:t>Инструмент системы развития персонала</a:t>
          </a:r>
        </a:p>
        <a:p>
          <a:pPr marL="365125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tabLst/>
          </a:pPr>
          <a:r>
            <a:rPr lang="ru-RU" sz="1400" i="1" kern="1200" dirty="0">
              <a:solidFill>
                <a:schemeClr val="tx1">
                  <a:lumMod val="65000"/>
                  <a:lumOff val="35000"/>
                </a:schemeClr>
              </a:solidFill>
              <a:latin typeface="Calibri"/>
              <a:ea typeface="+mn-ea"/>
              <a:cs typeface="+mn-cs"/>
            </a:rPr>
            <a:t>определяются компетенции, необходимые для участников управленческих процессов (карты компетенций)</a:t>
          </a:r>
        </a:p>
      </dsp:txBody>
      <dsp:txXfrm>
        <a:off x="1013757" y="3077810"/>
        <a:ext cx="6330240" cy="810195"/>
      </dsp:txXfrm>
    </dsp:sp>
    <dsp:sp modelId="{06EEED54-494C-7B44-A45F-38734449761C}">
      <dsp:nvSpPr>
        <dsp:cNvPr id="0" name=""/>
        <dsp:cNvSpPr/>
      </dsp:nvSpPr>
      <dsp:spPr>
        <a:xfrm>
          <a:off x="892797" y="3934707"/>
          <a:ext cx="64512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bg1">
              <a:lumMod val="8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5A97F0-5718-9D4F-A961-8AA093808F89}">
      <dsp:nvSpPr>
        <dsp:cNvPr id="0" name=""/>
        <dsp:cNvSpPr/>
      </dsp:nvSpPr>
      <dsp:spPr>
        <a:xfrm>
          <a:off x="711199" y="0"/>
          <a:ext cx="4064000" cy="4064000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713CA8-2081-1444-AEE2-918C7019F980}">
      <dsp:nvSpPr>
        <dsp:cNvPr id="0" name=""/>
        <dsp:cNvSpPr/>
      </dsp:nvSpPr>
      <dsp:spPr>
        <a:xfrm>
          <a:off x="2743199" y="406796"/>
          <a:ext cx="2641600" cy="72231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Clr>
              <a:srgbClr val="0070C0"/>
            </a:buClr>
            <a:buFont typeface="+mj-lt"/>
            <a:buNone/>
          </a:pPr>
          <a:r>
            <a:rPr lang="ru-RU" sz="1300" b="1" kern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</a:rPr>
            <a:t>Стратегия цифровизации процессов корпоративного управления </a:t>
          </a:r>
          <a:endParaRPr lang="ru-RU" sz="1300" kern="1200" dirty="0"/>
        </a:p>
      </dsp:txBody>
      <dsp:txXfrm>
        <a:off x="2778459" y="442056"/>
        <a:ext cx="2571080" cy="651792"/>
      </dsp:txXfrm>
    </dsp:sp>
    <dsp:sp modelId="{AB8C303A-7560-2742-B3C9-AFE375914C40}">
      <dsp:nvSpPr>
        <dsp:cNvPr id="0" name=""/>
        <dsp:cNvSpPr/>
      </dsp:nvSpPr>
      <dsp:spPr>
        <a:xfrm>
          <a:off x="2743199" y="1219398"/>
          <a:ext cx="2641600" cy="72231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Clr>
              <a:srgbClr val="0070C0"/>
            </a:buClr>
            <a:buFont typeface="+mj-lt"/>
            <a:buNone/>
          </a:pPr>
          <a:r>
            <a:rPr lang="ru-RU" sz="1300" b="1" kern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</a:rPr>
            <a:t>Дорожная карта (план реализации стратегии)</a:t>
          </a:r>
          <a:endParaRPr lang="ru-RU" sz="1300" kern="1200" dirty="0"/>
        </a:p>
      </dsp:txBody>
      <dsp:txXfrm>
        <a:off x="2778459" y="1254658"/>
        <a:ext cx="2571080" cy="651792"/>
      </dsp:txXfrm>
    </dsp:sp>
    <dsp:sp modelId="{E4481E96-4739-FD46-86B6-13D2EEDABA3E}">
      <dsp:nvSpPr>
        <dsp:cNvPr id="0" name=""/>
        <dsp:cNvSpPr/>
      </dsp:nvSpPr>
      <dsp:spPr>
        <a:xfrm>
          <a:off x="2743199" y="2032000"/>
          <a:ext cx="2641600" cy="72231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Clr>
              <a:srgbClr val="0070C0"/>
            </a:buClr>
            <a:buFont typeface="+mj-lt"/>
            <a:buNone/>
          </a:pPr>
          <a:r>
            <a:rPr lang="ru-RU" sz="1300" b="1" kern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</a:rPr>
            <a:t>Методическое обоснование</a:t>
          </a:r>
          <a:endParaRPr lang="ru-RU" sz="1300" kern="1200" dirty="0"/>
        </a:p>
      </dsp:txBody>
      <dsp:txXfrm>
        <a:off x="2778459" y="2067260"/>
        <a:ext cx="2571080" cy="651792"/>
      </dsp:txXfrm>
    </dsp:sp>
    <dsp:sp modelId="{0949C95F-C90C-C647-8E4F-A6E3B5226DDA}">
      <dsp:nvSpPr>
        <dsp:cNvPr id="0" name=""/>
        <dsp:cNvSpPr/>
      </dsp:nvSpPr>
      <dsp:spPr>
        <a:xfrm>
          <a:off x="2743199" y="2844601"/>
          <a:ext cx="2641600" cy="72231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Clr>
              <a:srgbClr val="0070C0"/>
            </a:buClr>
            <a:buFont typeface="+mj-lt"/>
            <a:buNone/>
          </a:pPr>
          <a:r>
            <a:rPr lang="ru-RU" sz="1300" b="1" kern="120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</a:rPr>
            <a:t>Подготовка кадрового ресурса</a:t>
          </a:r>
          <a:endParaRPr lang="ru-RU" sz="1300" kern="1200" dirty="0"/>
        </a:p>
      </dsp:txBody>
      <dsp:txXfrm>
        <a:off x="2778459" y="2879861"/>
        <a:ext cx="2571080" cy="6517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FB76693-EC73-4D07-B87A-C124F431D7C8}" type="datetimeFigureOut">
              <a:rPr lang="ru-RU"/>
              <a:t>13.12.2021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6DE74A6-79E8-42A6-88DC-05E2E8AF9D82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72405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893763"/>
            <a:endParaRPr lang="ru-RU" dirty="0">
              <a:latin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6DE74A6-79E8-42A6-88DC-05E2E8AF9D82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91063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6DE74A6-79E8-42A6-88DC-05E2E8AF9D82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66965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893763"/>
            <a:endParaRPr lang="ru-RU" dirty="0">
              <a:latin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6DE74A6-79E8-42A6-88DC-05E2E8AF9D82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68007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6DE74A6-79E8-42A6-88DC-05E2E8AF9D82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74805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893763"/>
            <a:endParaRPr lang="ru-RU" dirty="0">
              <a:latin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6DE74A6-79E8-42A6-88DC-05E2E8AF9D82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18112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893763"/>
            <a:endParaRPr lang="ru-RU" dirty="0">
              <a:latin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6DE74A6-79E8-42A6-88DC-05E2E8AF9D82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05468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5" name="Заметки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8196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42094AF5-20EC-4392-95DE-E6FB5DC1178F}" type="slidenum">
              <a:rPr lang="ru-RU" altLang="ru-RU" sz="1200">
                <a:latin typeface="Times New Roman" pitchFamily="18" charset="0"/>
              </a:rPr>
              <a:pPr/>
              <a:t>9</a:t>
            </a:fld>
            <a:endParaRPr lang="ru-RU" altLang="ru-RU" sz="12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27897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24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F1EDA2-C34A-400A-B08A-492479633B43}" type="slidenum">
              <a:rPr lang="ru-RU" altLang="ru-RU" smtClean="0">
                <a:latin typeface="Times New Roman" pitchFamily="18" charset="0"/>
              </a:rPr>
              <a:pPr/>
              <a:t>10</a:t>
            </a:fld>
            <a:endParaRPr lang="ru-RU" altLang="ru-RU">
              <a:latin typeface="Times New Roman" pitchFamily="18" charset="0"/>
            </a:endParaRPr>
          </a:p>
        </p:txBody>
      </p:sp>
      <p:sp>
        <p:nvSpPr>
          <p:cNvPr id="437250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883E5F3-38D1-44E3-825B-52A4B252C0A6}" type="slidenum">
              <a:rPr lang="ru-RU" altLang="ru-RU" sz="1200">
                <a:latin typeface="Times New Roman" pitchFamily="18" charset="0"/>
              </a:rPr>
              <a:pPr algn="r"/>
              <a:t>10</a:t>
            </a:fld>
            <a:endParaRPr lang="ru-RU" altLang="ru-RU" sz="1200">
              <a:latin typeface="Times New Roman" pitchFamily="18" charset="0"/>
            </a:endParaRPr>
          </a:p>
        </p:txBody>
      </p:sp>
      <p:sp>
        <p:nvSpPr>
          <p:cNvPr id="437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725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2434914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85602-57C3-4579-94AE-1147822460BC}" type="slidenum">
              <a:rPr lang="ru-RU"/>
              <a:t>‹#›</a:t>
            </a:fld>
            <a:endParaRPr lang="ru-RU"/>
          </a:p>
        </p:txBody>
      </p:sp>
      <p:cxnSp>
        <p:nvCxnSpPr>
          <p:cNvPr id="4" name="Google Shape;20;p4"/>
          <p:cNvCxnSpPr/>
          <p:nvPr userDrawn="1"/>
        </p:nvCxnSpPr>
        <p:spPr>
          <a:xfrm>
            <a:off x="1332000" y="699750"/>
            <a:ext cx="7406700" cy="0"/>
          </a:xfrm>
          <a:prstGeom prst="straightConnector1">
            <a:avLst/>
          </a:prstGeom>
          <a:noFill/>
          <a:ln w="19050" cap="flat" cmpd="sng">
            <a:solidFill>
              <a:srgbClr val="DCDDDE"/>
            </a:solidFill>
            <a:prstDash val="lgDash"/>
            <a:round/>
            <a:headEnd type="none" w="sm" len="sm"/>
            <a:tailEnd type="none" w="sm" len="sm"/>
          </a:ln>
        </p:spPr>
      </p:cxnSp>
      <p:pic>
        <p:nvPicPr>
          <p:cNvPr id="5" name="Рисунок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42642"/>
            <a:ext cx="828000" cy="6192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619672" y="122511"/>
            <a:ext cx="4716462" cy="1081088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>
            <a:lvl1pPr>
              <a:defRPr sz="2800" b="1"/>
            </a:lvl1pPr>
          </a:lstStyle>
          <a:p>
            <a:pPr lvl="0"/>
            <a:r>
              <a:rPr lang="ru-RU" altLang="ru-RU"/>
              <a:t>Образец заголовка</a:t>
            </a:r>
            <a:endParaRPr lang="ru-RU" altLang="ru-RU" dirty="0"/>
          </a:p>
        </p:txBody>
      </p:sp>
      <p:sp>
        <p:nvSpPr>
          <p:cNvPr id="10" name="Текст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CCB7AE-465F-479E-A6F1-27014B1AE1CA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8000" y="96300"/>
            <a:ext cx="5472112" cy="85725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63A1C593-65D0-4073-BCC9-577B9352EA97}" type="datetimeFigureOut">
              <a:rPr lang="en-US" smtClean="0"/>
              <a:t>12/13/21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63A1C593-65D0-4073-BCC9-577B9352EA97}" type="datetimeFigureOut">
              <a:rPr lang="en-US" smtClean="0"/>
              <a:t>12/13/21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Рисунок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42642"/>
            <a:ext cx="828000" cy="619260"/>
          </a:xfrm>
          <a:prstGeom prst="rect">
            <a:avLst/>
          </a:prstGeom>
        </p:spPr>
      </p:pic>
      <p:cxnSp>
        <p:nvCxnSpPr>
          <p:cNvPr id="6" name="Google Shape;20;p4"/>
          <p:cNvCxnSpPr/>
          <p:nvPr userDrawn="1"/>
        </p:nvCxnSpPr>
        <p:spPr>
          <a:xfrm>
            <a:off x="972000" y="699750"/>
            <a:ext cx="7478700" cy="0"/>
          </a:xfrm>
          <a:prstGeom prst="straightConnector1">
            <a:avLst/>
          </a:prstGeom>
          <a:noFill/>
          <a:ln w="19050" cap="flat" cmpd="sng">
            <a:solidFill>
              <a:srgbClr val="DCDDDE"/>
            </a:solidFill>
            <a:prstDash val="lgDash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1547813" y="206375"/>
            <a:ext cx="5472112" cy="8572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D892904-28CA-4D4D-A161-16A89C31977C}" type="slidenum">
              <a:rPr lang="ru-RU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8" r:id="rId3"/>
    <p:sldLayoutId id="2147483669" r:id="rId4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179705" indent="-179705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360680" indent="-180975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539750" indent="-179705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720725" indent="-180975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900430" indent="-179705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4.png"/><Relationship Id="rId7" Type="http://schemas.openxmlformats.org/officeDocument/2006/relationships/hyperlink" Target="facebook.com/DocumentManagementConsultingServices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png"/><Relationship Id="rId11" Type="http://schemas.openxmlformats.org/officeDocument/2006/relationships/image" Target="../media/image9.png"/><Relationship Id="rId5" Type="http://schemas.openxmlformats.org/officeDocument/2006/relationships/image" Target="../media/image6.png"/><Relationship Id="rId10" Type="http://schemas.openxmlformats.org/officeDocument/2006/relationships/hyperlink" Target="https://www.youtube.com/playlist?list=PLY7ViBfWFBOkWHmju_fATAQUO5sFrO6TD" TargetMode="External"/><Relationship Id="rId4" Type="http://schemas.openxmlformats.org/officeDocument/2006/relationships/image" Target="../media/image5.png"/><Relationship Id="rId9" Type="http://schemas.openxmlformats.org/officeDocument/2006/relationships/hyperlink" Target="https://www.youtube.com/playlist?list=PLdQpuquxJQFtggY_Sl9QCfL9v2hdxM2mt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vniidad.ru/news/1517/?fbclid=IwAR1k8Fgj10dcc1XtWMkR9F0Rwv9rN376TP5SR7Pmaas0n3Cz3sUaMEzZEl8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ecmdoc.ru/why-u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468000" y="1275750"/>
            <a:ext cx="8280000" cy="2592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/>
          <a:p>
            <a:pPr marL="176213" indent="-176213" algn="ctr">
              <a:tabLst>
                <a:tab pos="0" algn="l"/>
              </a:tabLst>
            </a:pPr>
            <a:r>
              <a:rPr lang="ru-RU" altLang="ru-RU" sz="3600" b="1" dirty="0">
                <a:solidFill>
                  <a:schemeClr val="bg1"/>
                </a:solidFill>
                <a:latin typeface="Arial" charset="0"/>
              </a:rPr>
              <a:t>Цифровая модель</a:t>
            </a:r>
          </a:p>
          <a:p>
            <a:pPr marL="176213" indent="-176213" algn="ctr">
              <a:tabLst>
                <a:tab pos="0" algn="l"/>
              </a:tabLst>
            </a:pPr>
            <a:r>
              <a:rPr lang="ru-RU" altLang="ru-RU" sz="3600" b="1" dirty="0">
                <a:solidFill>
                  <a:schemeClr val="bg1"/>
                </a:solidFill>
                <a:latin typeface="Arial" charset="0"/>
              </a:rPr>
              <a:t>документооборота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34" t="6753" r="1959" b="9383"/>
          <a:stretch/>
        </p:blipFill>
        <p:spPr>
          <a:xfrm>
            <a:off x="5076000" y="123750"/>
            <a:ext cx="3786338" cy="1292896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16D9AC9-ED0F-334C-87DE-456FCF039778}"/>
              </a:ext>
            </a:extLst>
          </p:cNvPr>
          <p:cNvSpPr txBox="1"/>
          <p:nvPr/>
        </p:nvSpPr>
        <p:spPr>
          <a:xfrm>
            <a:off x="3276001" y="4093394"/>
            <a:ext cx="55863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>
                <a:solidFill>
                  <a:schemeClr val="bg1"/>
                </a:solidFill>
              </a:rPr>
              <a:t>Генеральный директор ООО </a:t>
            </a:r>
            <a:r>
              <a:rPr lang="ru-RU" dirty="0" err="1">
                <a:solidFill>
                  <a:schemeClr val="bg1"/>
                </a:solidFill>
              </a:rPr>
              <a:t>ДокМенеджмент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Консалт</a:t>
            </a:r>
            <a:r>
              <a:rPr lang="ru-RU" dirty="0">
                <a:solidFill>
                  <a:schemeClr val="bg1"/>
                </a:solidFill>
              </a:rPr>
              <a:t> </a:t>
            </a:r>
          </a:p>
          <a:p>
            <a:pPr algn="r"/>
            <a:r>
              <a:rPr lang="ru-RU" dirty="0" err="1">
                <a:solidFill>
                  <a:schemeClr val="bg1"/>
                </a:solidFill>
              </a:rPr>
              <a:t>к.и.н</a:t>
            </a:r>
            <a:r>
              <a:rPr lang="ru-RU" dirty="0">
                <a:solidFill>
                  <a:schemeClr val="bg1"/>
                </a:solidFill>
              </a:rPr>
              <a:t>.  Софья Ульянцева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226" name="Line 17"/>
          <p:cNvSpPr>
            <a:spLocks noChangeShapeType="1"/>
          </p:cNvSpPr>
          <p:nvPr/>
        </p:nvSpPr>
        <p:spPr bwMode="auto">
          <a:xfrm>
            <a:off x="161925" y="5164138"/>
            <a:ext cx="8839200" cy="0"/>
          </a:xfrm>
          <a:prstGeom prst="line">
            <a:avLst/>
          </a:prstGeom>
          <a:noFill/>
          <a:ln w="9525" cap="rnd">
            <a:solidFill>
              <a:srgbClr val="FFB265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10400" y="4868863"/>
            <a:ext cx="2133600" cy="274637"/>
          </a:xfrm>
        </p:spPr>
        <p:txBody>
          <a:bodyPr/>
          <a:lstStyle/>
          <a:p>
            <a:pPr>
              <a:defRPr/>
            </a:pPr>
            <a:fld id="{FA390720-AC0E-4CA3-8A3C-4B5B46BCF430}" type="slidenum">
              <a:rPr lang="ru-RU" smtClean="0"/>
              <a:pPr>
                <a:defRPr/>
              </a:pPr>
              <a:t>10</a:t>
            </a:fld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" y="1142404"/>
            <a:ext cx="8676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00113">
              <a:spcBef>
                <a:spcPts val="600"/>
              </a:spcBef>
              <a:buClr>
                <a:srgbClr val="0070C0"/>
              </a:buClr>
            </a:pP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Эталонная модель</a:t>
            </a:r>
          </a:p>
          <a:p>
            <a:pPr marL="1185863" indent="-207963">
              <a:spcBef>
                <a:spcPts val="600"/>
              </a:spcBef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это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rPr>
              <a:t>совокупность формализованных делопроизводственных процедур и моделей документных процессов в их взаимосвязи с направлениями деятельности предприятия</a:t>
            </a:r>
          </a:p>
          <a:p>
            <a:pPr marL="1185863" indent="-207963">
              <a:spcBef>
                <a:spcPts val="600"/>
              </a:spcBef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rPr>
              <a:t>включает </a:t>
            </a:r>
            <a:r>
              <a:rPr lang="ru-RU" sz="1400" dirty="0">
                <a:solidFill>
                  <a:srgbClr val="0070C0"/>
                </a:solidFill>
                <a:latin typeface="Arial" panose="020B0604020202020204" pitchFamily="34" charset="0"/>
              </a:rPr>
              <a:t>информационно-логическую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rPr>
              <a:t> и </a:t>
            </a:r>
            <a:r>
              <a:rPr lang="ru-RU" sz="1400" dirty="0">
                <a:solidFill>
                  <a:srgbClr val="0070C0"/>
                </a:solidFill>
                <a:latin typeface="Arial" panose="020B0604020202020204" pitchFamily="34" charset="0"/>
              </a:rPr>
              <a:t>функционально-логическую модели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rPr>
              <a:t>документооборота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0" y="2759412"/>
            <a:ext cx="8884131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00113"/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Нотация для проектирования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rPr>
              <a:t>целевой модели документооборота представляет собой набор компонент и данных для моделирования документных процессов и включает – </a:t>
            </a:r>
          </a:p>
          <a:p>
            <a:pPr marL="900113"/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rPr>
              <a:t>алгоритм сбора и обработки первичных данных о документных процессах предприятия, применяемый к каждому отдельному участку документооборота</a:t>
            </a:r>
          </a:p>
          <a:p>
            <a:pPr marL="900113"/>
            <a:endParaRPr lang="ru-RU" sz="14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</a:endParaRPr>
          </a:p>
          <a:p>
            <a:pPr marL="900113"/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Нотация позволяет проводить декомпозицию документных процессов и выявлять каждое отдельное действие участников процесса, что необходимо при унификации документных процессов (сокращение их количества и приведение к единообразию)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CBD5B7F-72FE-2C46-9BCE-3E39DFA4DBF0}"/>
              </a:ext>
            </a:extLst>
          </p:cNvPr>
          <p:cNvSpPr txBox="1"/>
          <p:nvPr/>
        </p:nvSpPr>
        <p:spPr>
          <a:xfrm>
            <a:off x="838024" y="168146"/>
            <a:ext cx="8316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</a:rPr>
              <a:t>Технология проектирования цифровых моделей документооборота и корпоративного управления</a:t>
            </a:r>
          </a:p>
        </p:txBody>
      </p:sp>
      <p:sp>
        <p:nvSpPr>
          <p:cNvPr id="4" name="Штриховая стрелка вправо 3">
            <a:extLst>
              <a:ext uri="{FF2B5EF4-FFF2-40B4-BE49-F238E27FC236}">
                <a16:creationId xmlns:a16="http://schemas.microsoft.com/office/drawing/2014/main" id="{DF622A75-C8DE-CA42-8889-6CF63FE65FCD}"/>
              </a:ext>
            </a:extLst>
          </p:cNvPr>
          <p:cNvSpPr/>
          <p:nvPr/>
        </p:nvSpPr>
        <p:spPr>
          <a:xfrm>
            <a:off x="2916000" y="2255480"/>
            <a:ext cx="1238065" cy="145240"/>
          </a:xfrm>
          <a:prstGeom prst="striped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153630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5AB386C-0FD9-404F-B8F8-A7D6BEB04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76000" y="4819847"/>
            <a:ext cx="2133600" cy="274637"/>
          </a:xfrm>
        </p:spPr>
        <p:txBody>
          <a:bodyPr/>
          <a:lstStyle/>
          <a:p>
            <a:fld id="{9B618960-8005-486C-9A75-10CB2AAC16F9}" type="slidenum">
              <a:rPr lang="en-US" smtClean="0"/>
              <a:t>11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DE769D0-7DF4-6546-83A7-FC65CDC3F9A4}"/>
              </a:ext>
            </a:extLst>
          </p:cNvPr>
          <p:cNvSpPr txBox="1"/>
          <p:nvPr/>
        </p:nvSpPr>
        <p:spPr>
          <a:xfrm>
            <a:off x="845451" y="174123"/>
            <a:ext cx="7664158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</a:rPr>
              <a:t>Информационно-логическая и функционально-логическая модели документооборота</a:t>
            </a:r>
            <a:endParaRPr lang="en-US" b="1" dirty="0">
              <a:solidFill>
                <a:schemeClr val="accent1">
                  <a:lumMod val="75000"/>
                </a:schemeClr>
              </a:solidFill>
              <a:latin typeface="Arial" pitchFamily="34" charset="0"/>
            </a:endParaRPr>
          </a:p>
        </p:txBody>
      </p:sp>
      <p:graphicFrame>
        <p:nvGraphicFramePr>
          <p:cNvPr id="7" name="Таблица 8">
            <a:extLst>
              <a:ext uri="{FF2B5EF4-FFF2-40B4-BE49-F238E27FC236}">
                <a16:creationId xmlns:a16="http://schemas.microsoft.com/office/drawing/2014/main" id="{FA808104-BD76-D44B-8CFB-FF65647FDE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5085891"/>
              </p:ext>
            </p:extLst>
          </p:nvPr>
        </p:nvGraphicFramePr>
        <p:xfrm>
          <a:off x="972000" y="1055605"/>
          <a:ext cx="6984000" cy="339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000">
                  <a:extLst>
                    <a:ext uri="{9D8B030D-6E8A-4147-A177-3AD203B41FA5}">
                      <a16:colId xmlns:a16="http://schemas.microsoft.com/office/drawing/2014/main" val="2687104432"/>
                    </a:ext>
                  </a:extLst>
                </a:gridCol>
                <a:gridCol w="2376000">
                  <a:extLst>
                    <a:ext uri="{9D8B030D-6E8A-4147-A177-3AD203B41FA5}">
                      <a16:colId xmlns:a16="http://schemas.microsoft.com/office/drawing/2014/main" val="2251249722"/>
                    </a:ext>
                  </a:extLst>
                </a:gridCol>
                <a:gridCol w="2160000">
                  <a:extLst>
                    <a:ext uri="{9D8B030D-6E8A-4147-A177-3AD203B41FA5}">
                      <a16:colId xmlns:a16="http://schemas.microsoft.com/office/drawing/2014/main" val="39450106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600" dirty="0"/>
                        <a:t>Константа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Константа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/>
                        <a:t>Переменные данные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0206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/>
                        <a:t>Реквизиты документа</a:t>
                      </a:r>
                    </a:p>
                  </a:txBody>
                  <a:tcPr/>
                </a:tc>
                <a:tc row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00" dirty="0"/>
                        <a:t>НСИ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33500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/>
                        <a:t>Сроки хранения и места хранения (оперативная или архивная область)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00" dirty="0"/>
                        <a:t>Источник данных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67706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/>
                        <a:t>Вопросы деятельности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00" dirty="0"/>
                        <a:t>Инициатор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32722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100" dirty="0"/>
                        <a:t>Система документации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00" dirty="0"/>
                        <a:t>Согласующие лица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67555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100" dirty="0"/>
                        <a:t>Документопоток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00" dirty="0"/>
                        <a:t>Владелец процесса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32626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100" dirty="0"/>
                        <a:t>Тематики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00" dirty="0"/>
                        <a:t>Подписант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03786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100" dirty="0"/>
                        <a:t>Формат файла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00" dirty="0"/>
                        <a:t>Исполнитель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23096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100" dirty="0"/>
                        <a:t>Унифицированная форма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0038195"/>
                  </a:ext>
                </a:extLst>
              </a:tr>
            </a:tbl>
          </a:graphicData>
        </a:graphic>
      </p:graphicFrame>
      <p:sp>
        <p:nvSpPr>
          <p:cNvPr id="45" name="Магнитный диск 44">
            <a:extLst>
              <a:ext uri="{FF2B5EF4-FFF2-40B4-BE49-F238E27FC236}">
                <a16:creationId xmlns:a16="http://schemas.microsoft.com/office/drawing/2014/main" id="{188DB149-33BF-5E43-99C3-CFD06E2C9A92}"/>
              </a:ext>
            </a:extLst>
          </p:cNvPr>
          <p:cNvSpPr/>
          <p:nvPr/>
        </p:nvSpPr>
        <p:spPr>
          <a:xfrm>
            <a:off x="4032000" y="2178215"/>
            <a:ext cx="1223999" cy="1406748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/>
              <a:t>Виды документов</a:t>
            </a:r>
          </a:p>
          <a:p>
            <a:pPr algn="ctr"/>
            <a:r>
              <a:rPr lang="ru-RU" sz="1400" b="1" dirty="0"/>
              <a:t>1000+</a:t>
            </a:r>
          </a:p>
        </p:txBody>
      </p:sp>
      <p:cxnSp>
        <p:nvCxnSpPr>
          <p:cNvPr id="46" name="Прямая со стрелкой 45">
            <a:extLst>
              <a:ext uri="{FF2B5EF4-FFF2-40B4-BE49-F238E27FC236}">
                <a16:creationId xmlns:a16="http://schemas.microsoft.com/office/drawing/2014/main" id="{B1B3194A-93BC-7A4C-A343-72CE6725A2EC}"/>
              </a:ext>
            </a:extLst>
          </p:cNvPr>
          <p:cNvCxnSpPr>
            <a:cxnSpLocks/>
          </p:cNvCxnSpPr>
          <p:nvPr/>
        </p:nvCxnSpPr>
        <p:spPr>
          <a:xfrm flipH="1">
            <a:off x="3442356" y="3651750"/>
            <a:ext cx="2259288" cy="0"/>
          </a:xfrm>
          <a:prstGeom prst="straightConnector1">
            <a:avLst/>
          </a:prstGeom>
          <a:ln w="57150">
            <a:solidFill>
              <a:srgbClr val="0070C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76B70E39-E205-8141-AD39-EA4BAB25C05E}"/>
              </a:ext>
            </a:extLst>
          </p:cNvPr>
          <p:cNvSpPr txBox="1"/>
          <p:nvPr/>
        </p:nvSpPr>
        <p:spPr>
          <a:xfrm rot="16200000">
            <a:off x="-798084" y="2613826"/>
            <a:ext cx="32140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</a:rPr>
              <a:t>Информационно-логическая модель</a:t>
            </a:r>
            <a:endParaRPr lang="en-US" sz="1200" b="1" dirty="0">
              <a:solidFill>
                <a:schemeClr val="accent2">
                  <a:lumMod val="75000"/>
                </a:schemeClr>
              </a:solidFill>
              <a:latin typeface="Arial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A8712C4-8940-FE46-81CF-EB7BB73AC3E2}"/>
              </a:ext>
            </a:extLst>
          </p:cNvPr>
          <p:cNvSpPr txBox="1"/>
          <p:nvPr/>
        </p:nvSpPr>
        <p:spPr>
          <a:xfrm rot="16200000">
            <a:off x="6474276" y="2613826"/>
            <a:ext cx="32140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</a:rPr>
              <a:t>Функционально-логическая модель</a:t>
            </a:r>
            <a:endParaRPr lang="en-US" sz="1200" b="1" dirty="0">
              <a:solidFill>
                <a:schemeClr val="accent2">
                  <a:lumMod val="75000"/>
                </a:schemeClr>
              </a:solidFill>
              <a:latin typeface="Arial" pitchFamily="34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EF288DB9-4193-F34F-9DD2-CACF8BA2C388}"/>
              </a:ext>
            </a:extLst>
          </p:cNvPr>
          <p:cNvSpPr/>
          <p:nvPr/>
        </p:nvSpPr>
        <p:spPr>
          <a:xfrm>
            <a:off x="972000" y="4659220"/>
            <a:ext cx="6984000" cy="3077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marL="177800" indent="-169863" algn="ctr">
              <a:spcBef>
                <a:spcPts val="600"/>
              </a:spcBef>
              <a:spcAft>
                <a:spcPts val="0"/>
              </a:spcAft>
              <a:buClr>
                <a:srgbClr val="0070C0"/>
              </a:buClr>
              <a:defRPr/>
            </a:pPr>
            <a:r>
              <a:rPr lang="ru-RU" sz="1400" dirty="0">
                <a:solidFill>
                  <a:srgbClr val="C00000"/>
                </a:solidFill>
                <a:latin typeface="Arial" panose="020B0604020202020204" pitchFamily="34" charset="0"/>
              </a:rPr>
              <a:t>Применение ИЛМ и ФЛМ сократит внедрение СЭД на порядок</a:t>
            </a:r>
            <a:endParaRPr lang="ru-RU" sz="1200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51818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EC67177-14AC-CD49-B9D7-5B0B1F98F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89200" y="4782796"/>
            <a:ext cx="2133600" cy="274637"/>
          </a:xfrm>
        </p:spPr>
        <p:txBody>
          <a:bodyPr/>
          <a:lstStyle/>
          <a:p>
            <a:fld id="{9B618960-8005-486C-9A75-10CB2AAC16F9}" type="slidenum">
              <a:rPr lang="en-US" smtClean="0"/>
              <a:t>12</a:t>
            </a:fld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E004FCA-2187-E54D-839A-97CD7DD2A78C}"/>
              </a:ext>
            </a:extLst>
          </p:cNvPr>
          <p:cNvSpPr/>
          <p:nvPr/>
        </p:nvSpPr>
        <p:spPr>
          <a:xfrm>
            <a:off x="900000" y="339750"/>
            <a:ext cx="82440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</a:rPr>
              <a:t>Схема настройки системы с применением ИЛМД и ФЛМД </a:t>
            </a:r>
            <a:endParaRPr lang="en-US" b="1" dirty="0">
              <a:solidFill>
                <a:schemeClr val="accent1">
                  <a:lumMod val="75000"/>
                </a:schemeClr>
              </a:solidFill>
              <a:latin typeface="Arial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9CC3EA6-7C0D-7D41-BC48-E993D97E4E53}"/>
              </a:ext>
            </a:extLst>
          </p:cNvPr>
          <p:cNvSpPr/>
          <p:nvPr/>
        </p:nvSpPr>
        <p:spPr>
          <a:xfrm>
            <a:off x="0" y="874034"/>
            <a:ext cx="6889200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93763" marR="0" algn="just">
              <a:spcBef>
                <a:spcPts val="600"/>
              </a:spcBef>
              <a:spcAft>
                <a:spcPts val="600"/>
              </a:spcAft>
            </a:pP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1. Администратор системы настраивает НСИ.</a:t>
            </a:r>
          </a:p>
          <a:p>
            <a:pPr marL="893763" marR="0" algn="just">
              <a:spcBef>
                <a:spcPts val="600"/>
              </a:spcBef>
              <a:spcAft>
                <a:spcPts val="600"/>
              </a:spcAft>
            </a:pP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2. Ответственный сотрудник функционального направления:</a:t>
            </a:r>
          </a:p>
          <a:p>
            <a:pPr marL="1179513" marR="0" indent="-285750" algn="just">
              <a:spcBef>
                <a:spcPts val="600"/>
              </a:spcBef>
              <a:spcAft>
                <a:spcPts val="0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выбирает в справочнике виды и тематики документов, которые есть в данном направлении деятельности</a:t>
            </a:r>
          </a:p>
          <a:p>
            <a:pPr marL="1179513" marR="0" indent="-285750" algn="just">
              <a:spcBef>
                <a:spcPts val="600"/>
              </a:spcBef>
              <a:spcAft>
                <a:spcPts val="0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вводит переменные данные для выбранных видов документов (источник/</a:t>
            </a:r>
            <a:r>
              <a:rPr lang="ru-RU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приемник </a:t>
            </a:r>
            <a:r>
              <a:rPr lang="ru-RU" sz="12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данных для каждого документа, инициатор создания документа, согласующие лица и условия согласования, владелец процесса (</a:t>
            </a:r>
            <a:r>
              <a:rPr lang="ru-RU" sz="120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стейкхолдер</a:t>
            </a:r>
            <a:r>
              <a:rPr lang="ru-RU" sz="12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), подписант, исполнитель)</a:t>
            </a:r>
          </a:p>
          <a:p>
            <a:pPr marL="893763" marR="0" algn="just">
              <a:spcBef>
                <a:spcPts val="1200"/>
              </a:spcBef>
              <a:spcAft>
                <a:spcPts val="600"/>
              </a:spcAft>
            </a:pP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3. Система включает </a:t>
            </a:r>
            <a:r>
              <a:rPr lang="ru-RU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преднастроенные</a:t>
            </a: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связанные объекты для выбранных видов документов (реквизиты, срок хранения, место хранения, система документации, документопоток, формат файла, унифицированная форма).</a:t>
            </a:r>
          </a:p>
          <a:p>
            <a:pPr marL="893763" marR="0">
              <a:spcBef>
                <a:spcPts val="1200"/>
              </a:spcBef>
              <a:spcAft>
                <a:spcPts val="600"/>
              </a:spcAft>
            </a:pP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4. Администратор настраивает интеграционные связи с корпоративными информационными системами – источниками </a:t>
            </a: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/ </a:t>
            </a: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приемниками данных.</a:t>
            </a:r>
          </a:p>
        </p:txBody>
      </p:sp>
      <p:sp>
        <p:nvSpPr>
          <p:cNvPr id="4" name="Прямоугольная выноска 3">
            <a:extLst>
              <a:ext uri="{FF2B5EF4-FFF2-40B4-BE49-F238E27FC236}">
                <a16:creationId xmlns:a16="http://schemas.microsoft.com/office/drawing/2014/main" id="{9A340156-E57E-B14C-91F7-33EB2D012369}"/>
              </a:ext>
            </a:extLst>
          </p:cNvPr>
          <p:cNvSpPr/>
          <p:nvPr/>
        </p:nvSpPr>
        <p:spPr>
          <a:xfrm>
            <a:off x="7092000" y="1203750"/>
            <a:ext cx="1728000" cy="1944000"/>
          </a:xfrm>
          <a:prstGeom prst="wedgeRectCallout">
            <a:avLst>
              <a:gd name="adj1" fmla="val -67282"/>
              <a:gd name="adj2" fmla="val 7399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>
                <a:solidFill>
                  <a:schemeClr val="bg1"/>
                </a:solidFill>
              </a:rPr>
              <a:t>Экономический эффект: </a:t>
            </a:r>
          </a:p>
          <a:p>
            <a:r>
              <a:rPr lang="ru-RU" sz="1400" dirty="0">
                <a:solidFill>
                  <a:schemeClr val="bg1"/>
                </a:solidFill>
              </a:rPr>
              <a:t>существенное сокращение срока внедрения системы за счет применения </a:t>
            </a:r>
            <a:r>
              <a:rPr lang="ru-RU" sz="1400" dirty="0" err="1">
                <a:solidFill>
                  <a:schemeClr val="bg1"/>
                </a:solidFill>
              </a:rPr>
              <a:t>преднастроенных</a:t>
            </a:r>
            <a:r>
              <a:rPr lang="ru-RU" sz="1400" dirty="0">
                <a:solidFill>
                  <a:schemeClr val="bg1"/>
                </a:solidFill>
              </a:rPr>
              <a:t> объектов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2C0B9A06-0D4A-6E48-AAD0-C2A0E64E0B55}"/>
              </a:ext>
            </a:extLst>
          </p:cNvPr>
          <p:cNvSpPr/>
          <p:nvPr/>
        </p:nvSpPr>
        <p:spPr>
          <a:xfrm>
            <a:off x="900000" y="4782796"/>
            <a:ext cx="6984000" cy="3077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marL="177800" indent="-169863" algn="ctr">
              <a:spcBef>
                <a:spcPts val="600"/>
              </a:spcBef>
              <a:spcAft>
                <a:spcPts val="0"/>
              </a:spcAft>
              <a:buClr>
                <a:srgbClr val="0070C0"/>
              </a:buClr>
              <a:defRPr/>
            </a:pPr>
            <a:r>
              <a:rPr lang="ru-RU" sz="1400" dirty="0">
                <a:solidFill>
                  <a:srgbClr val="C00000"/>
                </a:solidFill>
                <a:latin typeface="Arial" panose="020B0604020202020204" pitchFamily="34" charset="0"/>
              </a:rPr>
              <a:t>Применение ИЛМ и ФЛМ сократит внедрение СЭД на порядок</a:t>
            </a:r>
            <a:endParaRPr lang="ru-RU" sz="1200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10980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36AE4C6-DCD0-8E41-8D0D-16F73680E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03599" y="4784265"/>
            <a:ext cx="2133600" cy="274637"/>
          </a:xfrm>
        </p:spPr>
        <p:txBody>
          <a:bodyPr/>
          <a:lstStyle/>
          <a:p>
            <a:fld id="{9B618960-8005-486C-9A75-10CB2AAC16F9}" type="slidenum">
              <a:rPr lang="en-US" smtClean="0"/>
              <a:t>13</a:t>
            </a:fld>
            <a:endParaRPr lang="en-US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A81EA28-03F3-5749-83EC-56A48CEDB8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7631065"/>
              </p:ext>
            </p:extLst>
          </p:nvPr>
        </p:nvGraphicFramePr>
        <p:xfrm>
          <a:off x="106801" y="951745"/>
          <a:ext cx="4681199" cy="40772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2000">
                  <a:extLst>
                    <a:ext uri="{9D8B030D-6E8A-4147-A177-3AD203B41FA5}">
                      <a16:colId xmlns:a16="http://schemas.microsoft.com/office/drawing/2014/main" val="2362620354"/>
                    </a:ext>
                  </a:extLst>
                </a:gridCol>
                <a:gridCol w="1368000">
                  <a:extLst>
                    <a:ext uri="{9D8B030D-6E8A-4147-A177-3AD203B41FA5}">
                      <a16:colId xmlns:a16="http://schemas.microsoft.com/office/drawing/2014/main" val="68824589"/>
                    </a:ext>
                  </a:extLst>
                </a:gridCol>
                <a:gridCol w="719309">
                  <a:extLst>
                    <a:ext uri="{9D8B030D-6E8A-4147-A177-3AD203B41FA5}">
                      <a16:colId xmlns:a16="http://schemas.microsoft.com/office/drawing/2014/main" val="2710236985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3395981146"/>
                    </a:ext>
                  </a:extLst>
                </a:gridCol>
                <a:gridCol w="721890">
                  <a:extLst>
                    <a:ext uri="{9D8B030D-6E8A-4147-A177-3AD203B41FA5}">
                      <a16:colId xmlns:a16="http://schemas.microsoft.com/office/drawing/2014/main" val="3681834272"/>
                    </a:ext>
                  </a:extLst>
                </a:gridCol>
              </a:tblGrid>
              <a:tr h="149627">
                <a:tc rowSpan="2"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Этап жизненного цикла документа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3285" marR="13285" marT="13285" marB="13285" anchor="ctr"/>
                </a:tc>
                <a:tc rowSpan="2"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Набор данных</a:t>
                      </a:r>
                      <a:endParaRPr lang="en-US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3285" marR="13285" marT="13285" marB="13285" anchor="ctr">
                    <a:solidFill>
                      <a:srgbClr val="00B0F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</a:rPr>
                        <a:t>Принадлежность документопотоку</a:t>
                      </a:r>
                      <a:endParaRPr lang="en-US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3285" marR="13285" marT="13285" marB="13285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8200868"/>
                  </a:ext>
                </a:extLst>
              </a:tr>
              <a:tr h="16242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36195" indent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входящий</a:t>
                      </a:r>
                      <a:endParaRPr lang="en-US" sz="900" b="1" dirty="0">
                        <a:solidFill>
                          <a:schemeClr val="bg1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3285" marR="13285" marT="13285" marB="13285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36195" indent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исходящий</a:t>
                      </a:r>
                      <a:endParaRPr lang="en-US" sz="900" b="1" dirty="0">
                        <a:solidFill>
                          <a:schemeClr val="bg1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3285" marR="13285" marT="13285" marB="13285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36195" indent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внутренний</a:t>
                      </a:r>
                      <a:endParaRPr lang="en-US" sz="900" b="1" dirty="0">
                        <a:solidFill>
                          <a:schemeClr val="bg1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3285" marR="13285" marT="13285" marB="13285"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072319"/>
                  </a:ext>
                </a:extLst>
              </a:tr>
              <a:tr h="82504">
                <a:tc rowSpan="2"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0" dirty="0">
                          <a:effectLst/>
                        </a:rPr>
                        <a:t>Источник данных</a:t>
                      </a:r>
                      <a:endParaRPr lang="en-US" sz="9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3285" marR="13285" marT="13285" marB="13285" anchor="ctr"/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№ протокола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3285" marR="13285" marT="13285" marB="13285"/>
                </a:tc>
                <a:tc>
                  <a:txBody>
                    <a:bodyPr/>
                    <a:lstStyle/>
                    <a:p>
                      <a:pPr marL="0" marR="0" indent="25209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+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285" marR="13285" marT="13285" marB="13285"/>
                </a:tc>
                <a:tc>
                  <a:txBody>
                    <a:bodyPr/>
                    <a:lstStyle/>
                    <a:p>
                      <a:pPr marL="0" marR="0" indent="25209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+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285" marR="13285" marT="13285" marB="13285"/>
                </a:tc>
                <a:tc>
                  <a:txBody>
                    <a:bodyPr/>
                    <a:lstStyle/>
                    <a:p>
                      <a:pPr marL="0" marR="0" indent="25209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+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285" marR="13285" marT="13285" marB="13285"/>
                </a:tc>
                <a:extLst>
                  <a:ext uri="{0D108BD9-81ED-4DB2-BD59-A6C34878D82A}">
                    <a16:rowId xmlns:a16="http://schemas.microsoft.com/office/drawing/2014/main" val="3988818755"/>
                  </a:ext>
                </a:extLst>
              </a:tr>
              <a:tr h="8250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Подразделение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3285" marR="13285" marT="13285" marB="13285"/>
                </a:tc>
                <a:tc>
                  <a:txBody>
                    <a:bodyPr/>
                    <a:lstStyle/>
                    <a:p>
                      <a:pPr marL="0" marR="0" indent="25209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+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285" marR="13285" marT="13285" marB="13285"/>
                </a:tc>
                <a:tc>
                  <a:txBody>
                    <a:bodyPr/>
                    <a:lstStyle/>
                    <a:p>
                      <a:pPr marL="0" marR="0" indent="25209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+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285" marR="13285" marT="13285" marB="13285"/>
                </a:tc>
                <a:tc>
                  <a:txBody>
                    <a:bodyPr/>
                    <a:lstStyle/>
                    <a:p>
                      <a:pPr marL="0" marR="0" indent="25209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+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285" marR="13285" marT="13285" marB="13285"/>
                </a:tc>
                <a:extLst>
                  <a:ext uri="{0D108BD9-81ED-4DB2-BD59-A6C34878D82A}">
                    <a16:rowId xmlns:a16="http://schemas.microsoft.com/office/drawing/2014/main" val="1975822476"/>
                  </a:ext>
                </a:extLst>
              </a:tr>
              <a:tr h="82504">
                <a:tc rowSpan="5"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0" dirty="0">
                          <a:effectLst/>
                        </a:rPr>
                        <a:t>Общие сведения о документе</a:t>
                      </a:r>
                      <a:endParaRPr lang="en-US" sz="9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3285" marR="13285" marT="13285" marB="13285" anchor="ctr"/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Вид документа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285" marR="13285" marT="13285" marB="13285" anchor="ctr"/>
                </a:tc>
                <a:tc>
                  <a:txBody>
                    <a:bodyPr/>
                    <a:lstStyle/>
                    <a:p>
                      <a:pPr marL="0" marR="0" indent="25209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+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285" marR="13285" marT="13285" marB="13285"/>
                </a:tc>
                <a:tc>
                  <a:txBody>
                    <a:bodyPr/>
                    <a:lstStyle/>
                    <a:p>
                      <a:pPr marL="0" marR="0" indent="25209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+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285" marR="13285" marT="13285" marB="13285"/>
                </a:tc>
                <a:tc>
                  <a:txBody>
                    <a:bodyPr/>
                    <a:lstStyle/>
                    <a:p>
                      <a:pPr marL="0" marR="0" indent="25209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+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285" marR="13285" marT="13285" marB="13285"/>
                </a:tc>
                <a:extLst>
                  <a:ext uri="{0D108BD9-81ED-4DB2-BD59-A6C34878D82A}">
                    <a16:rowId xmlns:a16="http://schemas.microsoft.com/office/drawing/2014/main" val="3950586945"/>
                  </a:ext>
                </a:extLst>
              </a:tr>
              <a:tr h="8250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Тематика документа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3285" marR="13285" marT="13285" marB="13285"/>
                </a:tc>
                <a:tc>
                  <a:txBody>
                    <a:bodyPr/>
                    <a:lstStyle/>
                    <a:p>
                      <a:pPr marL="0" marR="0" indent="25209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+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285" marR="13285" marT="13285" marB="13285"/>
                </a:tc>
                <a:tc>
                  <a:txBody>
                    <a:bodyPr/>
                    <a:lstStyle/>
                    <a:p>
                      <a:pPr marL="0" marR="0" indent="25209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+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285" marR="13285" marT="13285" marB="13285"/>
                </a:tc>
                <a:tc>
                  <a:txBody>
                    <a:bodyPr/>
                    <a:lstStyle/>
                    <a:p>
                      <a:pPr marL="0" marR="0" indent="25209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+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285" marR="13285" marT="13285" marB="13285"/>
                </a:tc>
                <a:extLst>
                  <a:ext uri="{0D108BD9-81ED-4DB2-BD59-A6C34878D82A}">
                    <a16:rowId xmlns:a16="http://schemas.microsoft.com/office/drawing/2014/main" val="1322579007"/>
                  </a:ext>
                </a:extLst>
              </a:tr>
              <a:tr h="8250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Документопоток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3285" marR="13285" marT="13285" marB="13285"/>
                </a:tc>
                <a:tc>
                  <a:txBody>
                    <a:bodyPr/>
                    <a:lstStyle/>
                    <a:p>
                      <a:pPr marL="0" marR="0" indent="25209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+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285" marR="13285" marT="13285" marB="13285"/>
                </a:tc>
                <a:tc>
                  <a:txBody>
                    <a:bodyPr/>
                    <a:lstStyle/>
                    <a:p>
                      <a:pPr marL="0" marR="0" indent="25209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+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285" marR="13285" marT="13285" marB="13285"/>
                </a:tc>
                <a:tc>
                  <a:txBody>
                    <a:bodyPr/>
                    <a:lstStyle/>
                    <a:p>
                      <a:pPr marL="0" marR="0" indent="25209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+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285" marR="13285" marT="13285" marB="13285"/>
                </a:tc>
                <a:extLst>
                  <a:ext uri="{0D108BD9-81ED-4DB2-BD59-A6C34878D82A}">
                    <a16:rowId xmlns:a16="http://schemas.microsoft.com/office/drawing/2014/main" val="4209537449"/>
                  </a:ext>
                </a:extLst>
              </a:tr>
              <a:tr h="8250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Система документации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3285" marR="13285" marT="13285" marB="13285"/>
                </a:tc>
                <a:tc>
                  <a:txBody>
                    <a:bodyPr/>
                    <a:lstStyle/>
                    <a:p>
                      <a:pPr marL="0" marR="0" indent="25209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+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285" marR="13285" marT="13285" marB="13285"/>
                </a:tc>
                <a:tc>
                  <a:txBody>
                    <a:bodyPr/>
                    <a:lstStyle/>
                    <a:p>
                      <a:pPr marL="0" marR="0" indent="25209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+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285" marR="13285" marT="13285" marB="13285"/>
                </a:tc>
                <a:tc>
                  <a:txBody>
                    <a:bodyPr/>
                    <a:lstStyle/>
                    <a:p>
                      <a:pPr marL="0" marR="0" indent="25209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+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285" marR="13285" marT="13285" marB="13285"/>
                </a:tc>
                <a:extLst>
                  <a:ext uri="{0D108BD9-81ED-4DB2-BD59-A6C34878D82A}">
                    <a16:rowId xmlns:a16="http://schemas.microsoft.com/office/drawing/2014/main" val="3785605618"/>
                  </a:ext>
                </a:extLst>
              </a:tr>
              <a:tr h="8250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Среднее кол-во в год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3285" marR="13285" marT="13285" marB="13285"/>
                </a:tc>
                <a:tc>
                  <a:txBody>
                    <a:bodyPr/>
                    <a:lstStyle/>
                    <a:p>
                      <a:pPr marL="0" marR="0" indent="25209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+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285" marR="13285" marT="13285" marB="13285"/>
                </a:tc>
                <a:tc>
                  <a:txBody>
                    <a:bodyPr/>
                    <a:lstStyle/>
                    <a:p>
                      <a:pPr marL="0" marR="0" indent="25209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+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285" marR="13285" marT="13285" marB="13285"/>
                </a:tc>
                <a:tc>
                  <a:txBody>
                    <a:bodyPr/>
                    <a:lstStyle/>
                    <a:p>
                      <a:pPr marL="0" marR="0" indent="25209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+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285" marR="13285" marT="13285" marB="13285"/>
                </a:tc>
                <a:extLst>
                  <a:ext uri="{0D108BD9-81ED-4DB2-BD59-A6C34878D82A}">
                    <a16:rowId xmlns:a16="http://schemas.microsoft.com/office/drawing/2014/main" val="1355779114"/>
                  </a:ext>
                </a:extLst>
              </a:tr>
              <a:tr h="82504">
                <a:tc rowSpan="3"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0" dirty="0">
                          <a:effectLst/>
                        </a:rPr>
                        <a:t>Поступление</a:t>
                      </a:r>
                      <a:endParaRPr lang="en-US" sz="9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3285" marR="13285" marT="13285" marB="13285" anchor="ctr"/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Канал поступления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3285" marR="13285" marT="13285" marB="13285"/>
                </a:tc>
                <a:tc>
                  <a:txBody>
                    <a:bodyPr/>
                    <a:lstStyle/>
                    <a:p>
                      <a:pPr marL="0" marR="0" indent="25209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+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285" marR="13285" marT="13285" marB="13285"/>
                </a:tc>
                <a:tc>
                  <a:txBody>
                    <a:bodyPr/>
                    <a:lstStyle/>
                    <a:p>
                      <a:pPr marL="0" marR="0" indent="25209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285" marR="13285" marT="13285" marB="13285"/>
                </a:tc>
                <a:tc>
                  <a:txBody>
                    <a:bodyPr/>
                    <a:lstStyle/>
                    <a:p>
                      <a:pPr marL="0" marR="0" indent="25209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285" marR="13285" marT="13285" marB="13285"/>
                </a:tc>
                <a:extLst>
                  <a:ext uri="{0D108BD9-81ED-4DB2-BD59-A6C34878D82A}">
                    <a16:rowId xmlns:a16="http://schemas.microsoft.com/office/drawing/2014/main" val="2804079518"/>
                  </a:ext>
                </a:extLst>
              </a:tr>
              <a:tr h="8250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Формат поступления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3285" marR="13285" marT="13285" marB="13285"/>
                </a:tc>
                <a:tc>
                  <a:txBody>
                    <a:bodyPr/>
                    <a:lstStyle/>
                    <a:p>
                      <a:pPr marL="0" marR="0" indent="25209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+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285" marR="13285" marT="13285" marB="13285"/>
                </a:tc>
                <a:tc>
                  <a:txBody>
                    <a:bodyPr/>
                    <a:lstStyle/>
                    <a:p>
                      <a:pPr marL="0" marR="0" indent="25209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285" marR="13285" marT="13285" marB="13285"/>
                </a:tc>
                <a:tc>
                  <a:txBody>
                    <a:bodyPr/>
                    <a:lstStyle/>
                    <a:p>
                      <a:pPr marL="0" marR="0" indent="25209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285" marR="13285" marT="13285" marB="13285"/>
                </a:tc>
                <a:extLst>
                  <a:ext uri="{0D108BD9-81ED-4DB2-BD59-A6C34878D82A}">
                    <a16:rowId xmlns:a16="http://schemas.microsoft.com/office/drawing/2014/main" val="4242115583"/>
                  </a:ext>
                </a:extLst>
              </a:tr>
              <a:tr h="8250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Куда поступает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3285" marR="13285" marT="13285" marB="13285"/>
                </a:tc>
                <a:tc>
                  <a:txBody>
                    <a:bodyPr/>
                    <a:lstStyle/>
                    <a:p>
                      <a:pPr marL="0" marR="0" indent="25209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+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285" marR="13285" marT="13285" marB="13285"/>
                </a:tc>
                <a:tc>
                  <a:txBody>
                    <a:bodyPr/>
                    <a:lstStyle/>
                    <a:p>
                      <a:pPr marL="0" marR="0" indent="25209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285" marR="13285" marT="13285" marB="13285"/>
                </a:tc>
                <a:tc>
                  <a:txBody>
                    <a:bodyPr/>
                    <a:lstStyle/>
                    <a:p>
                      <a:pPr marL="0" marR="0" indent="25209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285" marR="13285" marT="13285" marB="13285"/>
                </a:tc>
                <a:extLst>
                  <a:ext uri="{0D108BD9-81ED-4DB2-BD59-A6C34878D82A}">
                    <a16:rowId xmlns:a16="http://schemas.microsoft.com/office/drawing/2014/main" val="98244099"/>
                  </a:ext>
                </a:extLst>
              </a:tr>
              <a:tr h="82504"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0" dirty="0">
                          <a:effectLst/>
                        </a:rPr>
                        <a:t>Рассмотрение</a:t>
                      </a:r>
                      <a:endParaRPr lang="en-US" sz="9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3285" marR="13285" marT="13285" marB="13285" anchor="ctr"/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Кому передается на рассмотрение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3285" marR="13285" marT="13285" marB="13285"/>
                </a:tc>
                <a:tc>
                  <a:txBody>
                    <a:bodyPr/>
                    <a:lstStyle/>
                    <a:p>
                      <a:pPr marL="0" marR="0" indent="25209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+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285" marR="13285" marT="13285" marB="13285"/>
                </a:tc>
                <a:tc>
                  <a:txBody>
                    <a:bodyPr/>
                    <a:lstStyle/>
                    <a:p>
                      <a:pPr marL="0" marR="0" indent="25209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285" marR="13285" marT="13285" marB="13285"/>
                </a:tc>
                <a:tc>
                  <a:txBody>
                    <a:bodyPr/>
                    <a:lstStyle/>
                    <a:p>
                      <a:pPr marL="0" marR="0" indent="25209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285" marR="13285" marT="13285" marB="13285"/>
                </a:tc>
                <a:extLst>
                  <a:ext uri="{0D108BD9-81ED-4DB2-BD59-A6C34878D82A}">
                    <a16:rowId xmlns:a16="http://schemas.microsoft.com/office/drawing/2014/main" val="1041582943"/>
                  </a:ext>
                </a:extLst>
              </a:tr>
              <a:tr h="82504">
                <a:tc rowSpan="3"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0" dirty="0">
                          <a:effectLst/>
                        </a:rPr>
                        <a:t>Создание</a:t>
                      </a:r>
                      <a:endParaRPr lang="en-US" sz="9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3285" marR="13285" marT="13285" marB="13285" anchor="ctr"/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Исполнитель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3285" marR="13285" marT="13285" marB="13285"/>
                </a:tc>
                <a:tc>
                  <a:txBody>
                    <a:bodyPr/>
                    <a:lstStyle/>
                    <a:p>
                      <a:pPr marL="0" marR="0" indent="25209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285" marR="13285" marT="13285" marB="13285"/>
                </a:tc>
                <a:tc>
                  <a:txBody>
                    <a:bodyPr/>
                    <a:lstStyle/>
                    <a:p>
                      <a:pPr marL="0" marR="0" indent="25209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+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285" marR="13285" marT="13285" marB="13285"/>
                </a:tc>
                <a:tc>
                  <a:txBody>
                    <a:bodyPr/>
                    <a:lstStyle/>
                    <a:p>
                      <a:pPr marL="0" marR="0" indent="25209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+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285" marR="13285" marT="13285" marB="13285"/>
                </a:tc>
                <a:extLst>
                  <a:ext uri="{0D108BD9-81ED-4DB2-BD59-A6C34878D82A}">
                    <a16:rowId xmlns:a16="http://schemas.microsoft.com/office/drawing/2014/main" val="4099954693"/>
                  </a:ext>
                </a:extLst>
              </a:tr>
              <a:tr h="8250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Шаблон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3285" marR="13285" marT="13285" marB="13285"/>
                </a:tc>
                <a:tc>
                  <a:txBody>
                    <a:bodyPr/>
                    <a:lstStyle/>
                    <a:p>
                      <a:pPr marL="0" marR="0" indent="25209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285" marR="13285" marT="13285" marB="13285"/>
                </a:tc>
                <a:tc>
                  <a:txBody>
                    <a:bodyPr/>
                    <a:lstStyle/>
                    <a:p>
                      <a:pPr marL="0" marR="0" indent="25209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+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285" marR="13285" marT="13285" marB="13285"/>
                </a:tc>
                <a:tc>
                  <a:txBody>
                    <a:bodyPr/>
                    <a:lstStyle/>
                    <a:p>
                      <a:pPr marL="0" marR="0" indent="25209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+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285" marR="13285" marT="13285" marB="13285"/>
                </a:tc>
                <a:extLst>
                  <a:ext uri="{0D108BD9-81ED-4DB2-BD59-A6C34878D82A}">
                    <a16:rowId xmlns:a16="http://schemas.microsoft.com/office/drawing/2014/main" val="3661003752"/>
                  </a:ext>
                </a:extLst>
              </a:tr>
              <a:tr h="8250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ПО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3285" marR="13285" marT="13285" marB="13285"/>
                </a:tc>
                <a:tc>
                  <a:txBody>
                    <a:bodyPr/>
                    <a:lstStyle/>
                    <a:p>
                      <a:pPr marL="0" marR="0" indent="25209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285" marR="13285" marT="13285" marB="13285"/>
                </a:tc>
                <a:tc>
                  <a:txBody>
                    <a:bodyPr/>
                    <a:lstStyle/>
                    <a:p>
                      <a:pPr marL="0" marR="0" indent="25209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+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285" marR="13285" marT="13285" marB="13285"/>
                </a:tc>
                <a:tc>
                  <a:txBody>
                    <a:bodyPr/>
                    <a:lstStyle/>
                    <a:p>
                      <a:pPr marL="0" marR="0" indent="25209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+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285" marR="13285" marT="13285" marB="13285"/>
                </a:tc>
                <a:extLst>
                  <a:ext uri="{0D108BD9-81ED-4DB2-BD59-A6C34878D82A}">
                    <a16:rowId xmlns:a16="http://schemas.microsoft.com/office/drawing/2014/main" val="3927026570"/>
                  </a:ext>
                </a:extLst>
              </a:tr>
              <a:tr h="82504">
                <a:tc rowSpan="2"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0" dirty="0">
                          <a:effectLst/>
                        </a:rPr>
                        <a:t>Регистрация</a:t>
                      </a:r>
                      <a:endParaRPr lang="en-US" sz="9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3285" marR="13285" marT="13285" marB="13285" anchor="ctr"/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Исполнитель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3285" marR="13285" marT="13285" marB="13285"/>
                </a:tc>
                <a:tc>
                  <a:txBody>
                    <a:bodyPr/>
                    <a:lstStyle/>
                    <a:p>
                      <a:pPr marL="0" marR="0" indent="25209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+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285" marR="13285" marT="13285" marB="13285"/>
                </a:tc>
                <a:tc>
                  <a:txBody>
                    <a:bodyPr/>
                    <a:lstStyle/>
                    <a:p>
                      <a:pPr marL="0" marR="0" indent="25209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+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285" marR="13285" marT="13285" marB="13285"/>
                </a:tc>
                <a:tc>
                  <a:txBody>
                    <a:bodyPr/>
                    <a:lstStyle/>
                    <a:p>
                      <a:pPr marL="0" marR="0" indent="25209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+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285" marR="13285" marT="13285" marB="13285"/>
                </a:tc>
                <a:extLst>
                  <a:ext uri="{0D108BD9-81ED-4DB2-BD59-A6C34878D82A}">
                    <a16:rowId xmlns:a16="http://schemas.microsoft.com/office/drawing/2014/main" val="2244922541"/>
                  </a:ext>
                </a:extLst>
              </a:tr>
              <a:tr h="8250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ПО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3285" marR="13285" marT="13285" marB="13285"/>
                </a:tc>
                <a:tc>
                  <a:txBody>
                    <a:bodyPr/>
                    <a:lstStyle/>
                    <a:p>
                      <a:pPr marL="0" marR="0" indent="25209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+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285" marR="13285" marT="13285" marB="13285"/>
                </a:tc>
                <a:tc>
                  <a:txBody>
                    <a:bodyPr/>
                    <a:lstStyle/>
                    <a:p>
                      <a:pPr marL="0" marR="0" indent="25209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+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285" marR="13285" marT="13285" marB="13285"/>
                </a:tc>
                <a:tc>
                  <a:txBody>
                    <a:bodyPr/>
                    <a:lstStyle/>
                    <a:p>
                      <a:pPr marL="0" marR="0" indent="25209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+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285" marR="13285" marT="13285" marB="13285"/>
                </a:tc>
                <a:extLst>
                  <a:ext uri="{0D108BD9-81ED-4DB2-BD59-A6C34878D82A}">
                    <a16:rowId xmlns:a16="http://schemas.microsoft.com/office/drawing/2014/main" val="2702212908"/>
                  </a:ext>
                </a:extLst>
              </a:tr>
              <a:tr h="82504">
                <a:tc rowSpan="3"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0" dirty="0">
                          <a:effectLst/>
                        </a:rPr>
                        <a:t>Согласование</a:t>
                      </a:r>
                      <a:endParaRPr lang="en-US" sz="9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3285" marR="13285" marT="13285" marB="13285" anchor="ctr"/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Согласующие лица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285" marR="13285" marT="13285" marB="13285" anchor="ctr"/>
                </a:tc>
                <a:tc>
                  <a:txBody>
                    <a:bodyPr/>
                    <a:lstStyle/>
                    <a:p>
                      <a:pPr marL="0" marR="0" indent="25209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285" marR="13285" marT="13285" marB="13285"/>
                </a:tc>
                <a:tc>
                  <a:txBody>
                    <a:bodyPr/>
                    <a:lstStyle/>
                    <a:p>
                      <a:pPr marL="0" marR="0" indent="25209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+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285" marR="13285" marT="13285" marB="13285"/>
                </a:tc>
                <a:tc>
                  <a:txBody>
                    <a:bodyPr/>
                    <a:lstStyle/>
                    <a:p>
                      <a:pPr marL="0" marR="0" indent="25209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+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285" marR="13285" marT="13285" marB="13285"/>
                </a:tc>
                <a:extLst>
                  <a:ext uri="{0D108BD9-81ED-4DB2-BD59-A6C34878D82A}">
                    <a16:rowId xmlns:a16="http://schemas.microsoft.com/office/drawing/2014/main" val="3662478434"/>
                  </a:ext>
                </a:extLst>
              </a:tr>
              <a:tr h="8250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Нормоконтроль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285" marR="13285" marT="13285" marB="13285" anchor="ctr"/>
                </a:tc>
                <a:tc>
                  <a:txBody>
                    <a:bodyPr/>
                    <a:lstStyle/>
                    <a:p>
                      <a:pPr marL="0" marR="0" indent="25209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285" marR="13285" marT="13285" marB="13285"/>
                </a:tc>
                <a:tc>
                  <a:txBody>
                    <a:bodyPr/>
                    <a:lstStyle/>
                    <a:p>
                      <a:pPr marL="0" marR="0" indent="25209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+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285" marR="13285" marT="13285" marB="13285"/>
                </a:tc>
                <a:tc>
                  <a:txBody>
                    <a:bodyPr/>
                    <a:lstStyle/>
                    <a:p>
                      <a:pPr marL="0" marR="0" indent="25209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+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285" marR="13285" marT="13285" marB="13285"/>
                </a:tc>
                <a:extLst>
                  <a:ext uri="{0D108BD9-81ED-4DB2-BD59-A6C34878D82A}">
                    <a16:rowId xmlns:a16="http://schemas.microsoft.com/office/drawing/2014/main" val="3266284567"/>
                  </a:ext>
                </a:extLst>
              </a:tr>
              <a:tr h="8250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ПО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3285" marR="13285" marT="13285" marB="13285"/>
                </a:tc>
                <a:tc>
                  <a:txBody>
                    <a:bodyPr/>
                    <a:lstStyle/>
                    <a:p>
                      <a:pPr marL="0" marR="0" indent="25209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285" marR="13285" marT="13285" marB="13285"/>
                </a:tc>
                <a:tc>
                  <a:txBody>
                    <a:bodyPr/>
                    <a:lstStyle/>
                    <a:p>
                      <a:pPr marL="0" marR="0" indent="25209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+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285" marR="13285" marT="13285" marB="13285"/>
                </a:tc>
                <a:tc>
                  <a:txBody>
                    <a:bodyPr/>
                    <a:lstStyle/>
                    <a:p>
                      <a:pPr marL="0" marR="0" indent="25209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+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285" marR="13285" marT="13285" marB="13285"/>
                </a:tc>
                <a:extLst>
                  <a:ext uri="{0D108BD9-81ED-4DB2-BD59-A6C34878D82A}">
                    <a16:rowId xmlns:a16="http://schemas.microsoft.com/office/drawing/2014/main" val="121583026"/>
                  </a:ext>
                </a:extLst>
              </a:tr>
              <a:tr h="82504">
                <a:tc rowSpan="2"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0" dirty="0">
                          <a:effectLst/>
                        </a:rPr>
                        <a:t>Подписание</a:t>
                      </a:r>
                      <a:endParaRPr lang="en-US" sz="9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3285" marR="13285" marT="13285" marB="13285" anchor="ctr"/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Должностное лицо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285" marR="13285" marT="13285" marB="13285" anchor="ctr"/>
                </a:tc>
                <a:tc>
                  <a:txBody>
                    <a:bodyPr/>
                    <a:lstStyle/>
                    <a:p>
                      <a:pPr marL="0" marR="0" indent="25209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285" marR="13285" marT="13285" marB="13285"/>
                </a:tc>
                <a:tc>
                  <a:txBody>
                    <a:bodyPr/>
                    <a:lstStyle/>
                    <a:p>
                      <a:pPr marL="0" marR="0" indent="25209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+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285" marR="13285" marT="13285" marB="13285"/>
                </a:tc>
                <a:tc>
                  <a:txBody>
                    <a:bodyPr/>
                    <a:lstStyle/>
                    <a:p>
                      <a:pPr marL="0" marR="0" indent="25209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+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285" marR="13285" marT="13285" marB="13285"/>
                </a:tc>
                <a:extLst>
                  <a:ext uri="{0D108BD9-81ED-4DB2-BD59-A6C34878D82A}">
                    <a16:rowId xmlns:a16="http://schemas.microsoft.com/office/drawing/2014/main" val="3752640528"/>
                  </a:ext>
                </a:extLst>
              </a:tr>
              <a:tr h="8250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ПО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3285" marR="13285" marT="13285" marB="13285"/>
                </a:tc>
                <a:tc>
                  <a:txBody>
                    <a:bodyPr/>
                    <a:lstStyle/>
                    <a:p>
                      <a:pPr marL="0" marR="0" indent="25209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285" marR="13285" marT="13285" marB="13285"/>
                </a:tc>
                <a:tc>
                  <a:txBody>
                    <a:bodyPr/>
                    <a:lstStyle/>
                    <a:p>
                      <a:pPr marL="0" marR="0" indent="25209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+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285" marR="13285" marT="13285" marB="13285"/>
                </a:tc>
                <a:tc>
                  <a:txBody>
                    <a:bodyPr/>
                    <a:lstStyle/>
                    <a:p>
                      <a:pPr marL="0" marR="0" indent="25209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+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285" marR="13285" marT="13285" marB="13285"/>
                </a:tc>
                <a:extLst>
                  <a:ext uri="{0D108BD9-81ED-4DB2-BD59-A6C34878D82A}">
                    <a16:rowId xmlns:a16="http://schemas.microsoft.com/office/drawing/2014/main" val="3536196003"/>
                  </a:ext>
                </a:extLst>
              </a:tr>
              <a:tr h="82504"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0" dirty="0">
                          <a:effectLst/>
                        </a:rPr>
                        <a:t>Исполнение</a:t>
                      </a:r>
                      <a:endParaRPr lang="en-US" sz="9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3285" marR="13285" marT="13285" marB="13285" anchor="ctr"/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Исполнитель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3285" marR="13285" marT="13285" marB="13285"/>
                </a:tc>
                <a:tc>
                  <a:txBody>
                    <a:bodyPr/>
                    <a:lstStyle/>
                    <a:p>
                      <a:pPr marL="0" marR="0" indent="25209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+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285" marR="13285" marT="13285" marB="13285"/>
                </a:tc>
                <a:tc>
                  <a:txBody>
                    <a:bodyPr/>
                    <a:lstStyle/>
                    <a:p>
                      <a:pPr marL="0" marR="0" indent="25209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285" marR="13285" marT="13285" marB="13285"/>
                </a:tc>
                <a:tc>
                  <a:txBody>
                    <a:bodyPr/>
                    <a:lstStyle/>
                    <a:p>
                      <a:pPr marL="0" marR="0" indent="25209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+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285" marR="13285" marT="13285" marB="13285"/>
                </a:tc>
                <a:extLst>
                  <a:ext uri="{0D108BD9-81ED-4DB2-BD59-A6C34878D82A}">
                    <a16:rowId xmlns:a16="http://schemas.microsoft.com/office/drawing/2014/main" val="1029063753"/>
                  </a:ext>
                </a:extLst>
              </a:tr>
            </a:tbl>
          </a:graphicData>
        </a:graphic>
      </p:graphicFrame>
      <p:sp>
        <p:nvSpPr>
          <p:cNvPr id="6" name="Rectangle 2">
            <a:extLst>
              <a:ext uri="{FF2B5EF4-FFF2-40B4-BE49-F238E27FC236}">
                <a16:creationId xmlns:a16="http://schemas.microsoft.com/office/drawing/2014/main" id="{CE4F5B71-5AA5-A049-9742-7F24A438D58B}"/>
              </a:ext>
            </a:extLst>
          </p:cNvPr>
          <p:cNvSpPr/>
          <p:nvPr/>
        </p:nvSpPr>
        <p:spPr>
          <a:xfrm>
            <a:off x="828000" y="114470"/>
            <a:ext cx="8136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</a:rPr>
              <a:t>Примерный набор компонент и данных информационно-логической и функционально логической моделей документооборота</a:t>
            </a:r>
            <a:endParaRPr lang="en-US" b="1" dirty="0">
              <a:solidFill>
                <a:schemeClr val="accent1">
                  <a:lumMod val="75000"/>
                </a:schemeClr>
              </a:solidFill>
              <a:latin typeface="Arial" pitchFamily="34" charset="0"/>
            </a:endParaRPr>
          </a:p>
        </p:txBody>
      </p:sp>
      <p:graphicFrame>
        <p:nvGraphicFramePr>
          <p:cNvPr id="5" name="Table 3">
            <a:extLst>
              <a:ext uri="{FF2B5EF4-FFF2-40B4-BE49-F238E27FC236}">
                <a16:creationId xmlns:a16="http://schemas.microsoft.com/office/drawing/2014/main" id="{79BF63A6-0C86-9C43-8CE5-21960875CC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5670703"/>
              </p:ext>
            </p:extLst>
          </p:nvPr>
        </p:nvGraphicFramePr>
        <p:xfrm>
          <a:off x="5076000" y="1363201"/>
          <a:ext cx="3815309" cy="30933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22361">
                  <a:extLst>
                    <a:ext uri="{9D8B030D-6E8A-4147-A177-3AD203B41FA5}">
                      <a16:colId xmlns:a16="http://schemas.microsoft.com/office/drawing/2014/main" val="3160174462"/>
                    </a:ext>
                  </a:extLst>
                </a:gridCol>
                <a:gridCol w="2692948">
                  <a:extLst>
                    <a:ext uri="{9D8B030D-6E8A-4147-A177-3AD203B41FA5}">
                      <a16:colId xmlns:a16="http://schemas.microsoft.com/office/drawing/2014/main" val="1470110963"/>
                    </a:ext>
                  </a:extLst>
                </a:gridCol>
              </a:tblGrid>
              <a:tr h="457240">
                <a:tc>
                  <a:txBody>
                    <a:bodyPr/>
                    <a:lstStyle/>
                    <a:p>
                      <a:pPr marL="0" marR="3619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" algn="l"/>
                        </a:tabLst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Компоненты</a:t>
                      </a:r>
                      <a:endParaRPr lang="en-US" sz="800" b="1" i="1" dirty="0">
                        <a:solidFill>
                          <a:schemeClr val="bg1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Данные</a:t>
                      </a:r>
                      <a:endParaRPr lang="en-US" sz="1000" b="1" dirty="0">
                        <a:solidFill>
                          <a:schemeClr val="bg1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309484"/>
                  </a:ext>
                </a:extLst>
              </a:tr>
              <a:tr h="290362">
                <a:tc>
                  <a:txBody>
                    <a:bodyPr/>
                    <a:lstStyle/>
                    <a:p>
                      <a:pPr marL="45720" marR="36195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" algn="l"/>
                        </a:tabLs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Номер</a:t>
                      </a:r>
                      <a:endParaRPr lang="en-US" sz="700" b="1" i="1" dirty="0">
                        <a:solidFill>
                          <a:schemeClr val="bg1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36195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Номер по порядку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04954126"/>
                  </a:ext>
                </a:extLst>
              </a:tr>
              <a:tr h="250360">
                <a:tc>
                  <a:txBody>
                    <a:bodyPr/>
                    <a:lstStyle/>
                    <a:p>
                      <a:pPr marL="4572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" algn="l"/>
                        </a:tabLs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</a:rPr>
                        <a:t>Этап процесса </a:t>
                      </a:r>
                      <a:endParaRPr lang="en-US" sz="9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Этап жизненного цикла документа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7520779"/>
                  </a:ext>
                </a:extLst>
              </a:tr>
              <a:tr h="250360">
                <a:tc>
                  <a:txBody>
                    <a:bodyPr/>
                    <a:lstStyle/>
                    <a:p>
                      <a:pPr marL="4572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" algn="l"/>
                        </a:tabLs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</a:rPr>
                        <a:t>Система документации </a:t>
                      </a:r>
                      <a:endParaRPr lang="en-US" sz="9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Принадлежность документа к системе документации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77141568"/>
                  </a:ext>
                </a:extLst>
              </a:tr>
              <a:tr h="250360">
                <a:tc>
                  <a:txBody>
                    <a:bodyPr/>
                    <a:lstStyle/>
                    <a:p>
                      <a:pPr marL="4572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" algn="l"/>
                        </a:tabLs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</a:rPr>
                        <a:t>Процесс в ИС</a:t>
                      </a:r>
                      <a:endParaRPr lang="en-US" sz="9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Тип задачи в информационной системе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678371"/>
                  </a:ext>
                </a:extLst>
              </a:tr>
              <a:tr h="250360">
                <a:tc>
                  <a:txBody>
                    <a:bodyPr/>
                    <a:lstStyle/>
                    <a:p>
                      <a:pPr marL="4572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" algn="l"/>
                        </a:tabLs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</a:rPr>
                        <a:t>Задача в ИС</a:t>
                      </a:r>
                      <a:endParaRPr lang="en-US" sz="9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Текст задачи для исполнителя, пользователя ИС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53573596"/>
                  </a:ext>
                </a:extLst>
              </a:tr>
              <a:tr h="250360">
                <a:tc>
                  <a:txBody>
                    <a:bodyPr/>
                    <a:lstStyle/>
                    <a:p>
                      <a:pPr marL="4572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" algn="l"/>
                        </a:tabLs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</a:rPr>
                        <a:t>Роль </a:t>
                      </a:r>
                      <a:endParaRPr lang="en-US" sz="9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Роль исполнителя задачи 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6842068"/>
                  </a:ext>
                </a:extLst>
              </a:tr>
              <a:tr h="250360">
                <a:tc>
                  <a:txBody>
                    <a:bodyPr/>
                    <a:lstStyle/>
                    <a:p>
                      <a:pPr marL="4572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" algn="l"/>
                        </a:tabLs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</a:rPr>
                        <a:t>Описание процесса </a:t>
                      </a:r>
                      <a:endParaRPr lang="en-US" sz="9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Описание последовательности действий исполнителя 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06638096"/>
                  </a:ext>
                </a:extLst>
              </a:tr>
              <a:tr h="250360">
                <a:tc>
                  <a:txBody>
                    <a:bodyPr/>
                    <a:lstStyle/>
                    <a:p>
                      <a:pPr marL="4572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" algn="l"/>
                        </a:tabLs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</a:rPr>
                        <a:t>Действие в ИС</a:t>
                      </a:r>
                      <a:endParaRPr lang="en-US" sz="9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Признак выполнения действия в ИС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2105649"/>
                  </a:ext>
                </a:extLst>
              </a:tr>
              <a:tr h="267061">
                <a:tc>
                  <a:txBody>
                    <a:bodyPr/>
                    <a:lstStyle/>
                    <a:p>
                      <a:pPr marL="4572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" algn="l"/>
                        </a:tabLs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</a:rPr>
                        <a:t>Дополнительное описание, условие</a:t>
                      </a:r>
                      <a:endParaRPr lang="en-US" sz="9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Дополнительные условия выполнения задачи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48696474"/>
                  </a:ext>
                </a:extLst>
              </a:tr>
              <a:tr h="270939">
                <a:tc>
                  <a:txBody>
                    <a:bodyPr/>
                    <a:lstStyle/>
                    <a:p>
                      <a:pPr marL="45720" marR="36195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" algn="l"/>
                        </a:tabLs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Код процесса</a:t>
                      </a:r>
                      <a:endParaRPr lang="en-US" sz="700" b="1" i="1" dirty="0">
                        <a:solidFill>
                          <a:schemeClr val="bg1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36195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Код целевой модели процесса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33150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26341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Изображение 4" descr="logo-0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64840" y="530225"/>
            <a:ext cx="2814320" cy="2465070"/>
          </a:xfrm>
          <a:prstGeom prst="rect">
            <a:avLst/>
          </a:prstGeom>
        </p:spPr>
      </p:pic>
      <p:grpSp>
        <p:nvGrpSpPr>
          <p:cNvPr id="12" name="Группа 11"/>
          <p:cNvGrpSpPr/>
          <p:nvPr/>
        </p:nvGrpSpPr>
        <p:grpSpPr>
          <a:xfrm>
            <a:off x="1673225" y="2822575"/>
            <a:ext cx="419100" cy="365760"/>
            <a:chOff x="1597" y="4164"/>
            <a:chExt cx="660" cy="576"/>
          </a:xfrm>
        </p:grpSpPr>
        <p:sp>
          <p:nvSpPr>
            <p:cNvPr id="11" name="Овал 10"/>
            <p:cNvSpPr/>
            <p:nvPr/>
          </p:nvSpPr>
          <p:spPr>
            <a:xfrm>
              <a:off x="1644" y="4164"/>
              <a:ext cx="567" cy="56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altLang="en-US"/>
            </a:p>
          </p:txBody>
        </p:sp>
        <p:pic>
          <p:nvPicPr>
            <p:cNvPr id="4" name="Изображение 3" descr="icon-10">
              <a:hlinkClick r:id="" action="ppaction://noaction"/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597" y="4164"/>
              <a:ext cx="660" cy="576"/>
            </a:xfrm>
            <a:prstGeom prst="rect">
              <a:avLst/>
            </a:prstGeom>
          </p:spPr>
        </p:pic>
      </p:grpSp>
      <p:grpSp>
        <p:nvGrpSpPr>
          <p:cNvPr id="19" name="Группа 18"/>
          <p:cNvGrpSpPr/>
          <p:nvPr/>
        </p:nvGrpSpPr>
        <p:grpSpPr>
          <a:xfrm>
            <a:off x="1690370" y="3411220"/>
            <a:ext cx="382270" cy="360045"/>
            <a:chOff x="1513" y="4827"/>
            <a:chExt cx="602" cy="567"/>
          </a:xfrm>
        </p:grpSpPr>
        <p:sp>
          <p:nvSpPr>
            <p:cNvPr id="14" name="Овал 13"/>
            <p:cNvSpPr/>
            <p:nvPr/>
          </p:nvSpPr>
          <p:spPr>
            <a:xfrm>
              <a:off x="1530" y="4827"/>
              <a:ext cx="567" cy="56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altLang="en-US"/>
            </a:p>
          </p:txBody>
        </p:sp>
        <p:pic>
          <p:nvPicPr>
            <p:cNvPr id="6" name="Изображение 5" descr="icon-08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513" y="4848"/>
              <a:ext cx="602" cy="525"/>
            </a:xfrm>
            <a:prstGeom prst="rect">
              <a:avLst/>
            </a:prstGeom>
          </p:spPr>
        </p:pic>
      </p:grpSp>
      <p:grpSp>
        <p:nvGrpSpPr>
          <p:cNvPr id="20" name="Группа 19"/>
          <p:cNvGrpSpPr/>
          <p:nvPr/>
        </p:nvGrpSpPr>
        <p:grpSpPr>
          <a:xfrm>
            <a:off x="1701165" y="3968115"/>
            <a:ext cx="360045" cy="359410"/>
            <a:chOff x="1577" y="5656"/>
            <a:chExt cx="567" cy="566"/>
          </a:xfrm>
        </p:grpSpPr>
        <p:sp>
          <p:nvSpPr>
            <p:cNvPr id="17" name="Овал 16"/>
            <p:cNvSpPr/>
            <p:nvPr/>
          </p:nvSpPr>
          <p:spPr>
            <a:xfrm>
              <a:off x="1577" y="5656"/>
              <a:ext cx="567" cy="56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altLang="en-US"/>
            </a:p>
          </p:txBody>
        </p:sp>
        <p:pic>
          <p:nvPicPr>
            <p:cNvPr id="7" name="Изображение 6" descr="icon-09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584" y="5695"/>
              <a:ext cx="560" cy="490"/>
            </a:xfrm>
            <a:prstGeom prst="rect">
              <a:avLst/>
            </a:prstGeom>
          </p:spPr>
        </p:pic>
      </p:grpSp>
      <p:sp>
        <p:nvSpPr>
          <p:cNvPr id="22" name="Rectangle 3"/>
          <p:cNvSpPr>
            <a:spLocks noChangeArrowheads="1"/>
          </p:cNvSpPr>
          <p:nvPr/>
        </p:nvSpPr>
        <p:spPr bwMode="auto">
          <a:xfrm>
            <a:off x="2065655" y="4010660"/>
            <a:ext cx="2340610" cy="2755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marL="85725" indent="-85725"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cs typeface="Montserrat SemiBold" panose="00000700000000000000" charset="0"/>
              </a:rPr>
              <a:t>s.ulyantseva@ecmdoc.ru</a:t>
            </a:r>
            <a:endParaRPr lang="en-US" altLang="ru-RU" sz="1200" dirty="0">
              <a:solidFill>
                <a:schemeClr val="bg1"/>
              </a:solidFill>
              <a:latin typeface="+mn-lt"/>
              <a:cs typeface="Montserrat SemiBold" panose="00000700000000000000" charset="0"/>
            </a:endParaRPr>
          </a:p>
        </p:txBody>
      </p:sp>
      <p:sp>
        <p:nvSpPr>
          <p:cNvPr id="23" name="Прямоугольник 22">
            <a:hlinkClick r:id="" action="ppaction://noaction"/>
          </p:cNvPr>
          <p:cNvSpPr/>
          <p:nvPr/>
        </p:nvSpPr>
        <p:spPr>
          <a:xfrm>
            <a:off x="2061870" y="2867303"/>
            <a:ext cx="12114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+mn-lt"/>
                <a:cs typeface="Montserrat SemiBold" panose="00000700000000000000" charset="0"/>
              </a:rPr>
              <a:t>www.ecmdoc.ru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2087905" y="3469918"/>
            <a:ext cx="128913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ru-RU" sz="1200" dirty="0">
                <a:solidFill>
                  <a:schemeClr val="bg1"/>
                </a:solidFill>
                <a:latin typeface="+mn-lt"/>
                <a:cs typeface="Montserrat SemiBold" panose="00000700000000000000" charset="0"/>
                <a:sym typeface="+mn-ea"/>
              </a:rPr>
              <a:t>+7 495 740-90-47</a:t>
            </a:r>
          </a:p>
        </p:txBody>
      </p:sp>
      <p:grpSp>
        <p:nvGrpSpPr>
          <p:cNvPr id="46" name="Группа 45"/>
          <p:cNvGrpSpPr/>
          <p:nvPr/>
        </p:nvGrpSpPr>
        <p:grpSpPr>
          <a:xfrm rot="16200000">
            <a:off x="4721225" y="3406140"/>
            <a:ext cx="1499870" cy="370840"/>
            <a:chOff x="3986" y="5114"/>
            <a:chExt cx="2362" cy="584"/>
          </a:xfrm>
        </p:grpSpPr>
        <p:sp>
          <p:nvSpPr>
            <p:cNvPr id="37" name="Овал 36"/>
            <p:cNvSpPr/>
            <p:nvPr/>
          </p:nvSpPr>
          <p:spPr>
            <a:xfrm>
              <a:off x="5781" y="5131"/>
              <a:ext cx="567" cy="56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altLang="en-US"/>
            </a:p>
          </p:txBody>
        </p:sp>
        <p:sp>
          <p:nvSpPr>
            <p:cNvPr id="38" name="Овал 37"/>
            <p:cNvSpPr/>
            <p:nvPr/>
          </p:nvSpPr>
          <p:spPr>
            <a:xfrm>
              <a:off x="3986" y="5114"/>
              <a:ext cx="567" cy="56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altLang="en-US"/>
            </a:p>
          </p:txBody>
        </p:sp>
        <p:sp>
          <p:nvSpPr>
            <p:cNvPr id="44" name="Овал 43"/>
            <p:cNvSpPr/>
            <p:nvPr/>
          </p:nvSpPr>
          <p:spPr>
            <a:xfrm>
              <a:off x="4884" y="5131"/>
              <a:ext cx="567" cy="56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altLang="en-US"/>
            </a:p>
          </p:txBody>
        </p:sp>
      </p:grpSp>
      <p:sp>
        <p:nvSpPr>
          <p:cNvPr id="53" name="Rectangle 3">
            <a:hlinkClick r:id="rId7" action="ppaction://hlinkfile"/>
          </p:cNvPr>
          <p:cNvSpPr>
            <a:spLocks noChangeArrowheads="1"/>
          </p:cNvSpPr>
          <p:nvPr/>
        </p:nvSpPr>
        <p:spPr bwMode="auto">
          <a:xfrm>
            <a:off x="5704205" y="2883147"/>
            <a:ext cx="2293620" cy="2769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marL="0" indent="0">
              <a:defRPr/>
            </a:pPr>
            <a:r>
              <a:rPr lang="en-US" altLang="ru-RU" sz="1200" dirty="0">
                <a:solidFill>
                  <a:schemeClr val="bg1"/>
                </a:solidFill>
                <a:latin typeface="+mn-lt"/>
                <a:cs typeface="Montserrat SemiBold" panose="00000700000000000000" charset="0"/>
                <a:sym typeface="+mn-ea"/>
              </a:rPr>
              <a:t>@DocManagementConsult </a:t>
            </a:r>
          </a:p>
        </p:txBody>
      </p:sp>
      <p:pic>
        <p:nvPicPr>
          <p:cNvPr id="56" name="Изображение 55" descr="icon_1-11">
            <a:hlinkClick r:id="rId7" action="ppaction://hlinkfile"/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260975" y="2831465"/>
            <a:ext cx="436245" cy="381000"/>
          </a:xfrm>
          <a:prstGeom prst="rect">
            <a:avLst/>
          </a:prstGeom>
        </p:spPr>
      </p:pic>
      <p:sp>
        <p:nvSpPr>
          <p:cNvPr id="59" name="Rectangle 3">
            <a:hlinkClick r:id="rId9" action="ppaction://hlinkfile"/>
          </p:cNvPr>
          <p:cNvSpPr>
            <a:spLocks noChangeArrowheads="1"/>
          </p:cNvSpPr>
          <p:nvPr/>
        </p:nvSpPr>
        <p:spPr bwMode="auto">
          <a:xfrm>
            <a:off x="5704205" y="3356610"/>
            <a:ext cx="2503170" cy="4603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marL="11430" indent="-11430"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cs typeface="Montserrat SemiBold" panose="00000700000000000000" charset="0"/>
                <a:sym typeface="+mn-ea"/>
              </a:rPr>
              <a:t>Серия вебинаров </a:t>
            </a:r>
            <a:endParaRPr lang="en-US" sz="1200" dirty="0">
              <a:solidFill>
                <a:schemeClr val="bg1"/>
              </a:solidFill>
              <a:latin typeface="+mn-lt"/>
              <a:cs typeface="Montserrat SemiBold" panose="00000700000000000000" charset="0"/>
            </a:endParaRPr>
          </a:p>
          <a:p>
            <a:pPr marL="11430" indent="-11430"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cs typeface="Montserrat SemiBold" panose="00000700000000000000" charset="0"/>
                <a:sym typeface="+mn-ea"/>
              </a:rPr>
              <a:t>“Управление документами"</a:t>
            </a:r>
            <a:endParaRPr lang="en-US" altLang="ru-RU" sz="1200" dirty="0">
              <a:solidFill>
                <a:schemeClr val="bg1"/>
              </a:solidFill>
              <a:latin typeface="+mn-lt"/>
              <a:cs typeface="Montserrat SemiBold" panose="00000700000000000000" charset="0"/>
              <a:sym typeface="+mn-ea"/>
            </a:endParaRPr>
          </a:p>
        </p:txBody>
      </p:sp>
      <p:sp>
        <p:nvSpPr>
          <p:cNvPr id="60" name="Rectangle 3">
            <a:hlinkClick r:id="rId10" action="ppaction://hlinkfile"/>
          </p:cNvPr>
          <p:cNvSpPr>
            <a:spLocks noChangeArrowheads="1"/>
          </p:cNvSpPr>
          <p:nvPr/>
        </p:nvSpPr>
        <p:spPr bwMode="auto">
          <a:xfrm>
            <a:off x="5704205" y="3923665"/>
            <a:ext cx="2503170" cy="4603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marL="11430" indent="-11430"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cs typeface="Montserrat SemiBold" panose="00000700000000000000" charset="0"/>
                <a:sym typeface="+mn-ea"/>
              </a:rPr>
              <a:t>Курс "Методология управления документами"</a:t>
            </a:r>
          </a:p>
        </p:txBody>
      </p:sp>
      <p:pic>
        <p:nvPicPr>
          <p:cNvPr id="61" name="Изображение 60" descr="icon_1-12">
            <a:hlinkClick r:id="rId9" action="ppaction://hlinkfile"/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271770" y="3411220"/>
            <a:ext cx="408940" cy="357505"/>
          </a:xfrm>
          <a:prstGeom prst="rect">
            <a:avLst/>
          </a:prstGeom>
        </p:spPr>
      </p:pic>
      <p:pic>
        <p:nvPicPr>
          <p:cNvPr id="62" name="Изображение 61" descr="icon_1-12">
            <a:hlinkClick r:id="rId10" action="ppaction://hlinkfile"/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260975" y="3983355"/>
            <a:ext cx="408940" cy="35750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5AB386C-0FD9-404F-B8F8-A7D6BEB04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76000" y="4784108"/>
            <a:ext cx="2133600" cy="274637"/>
          </a:xfrm>
        </p:spPr>
        <p:txBody>
          <a:bodyPr/>
          <a:lstStyle/>
          <a:p>
            <a:fld id="{9B618960-8005-486C-9A75-10CB2AAC16F9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8D686C8-866E-464B-9796-CE9D9C1BCE12}"/>
              </a:ext>
            </a:extLst>
          </p:cNvPr>
          <p:cNvSpPr txBox="1"/>
          <p:nvPr/>
        </p:nvSpPr>
        <p:spPr>
          <a:xfrm>
            <a:off x="828000" y="1202426"/>
            <a:ext cx="3384000" cy="116955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11113">
              <a:spcBef>
                <a:spcPts val="600"/>
              </a:spcBef>
            </a:pPr>
            <a:r>
              <a:rPr lang="ru-RU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Переход на безбумажную модель документооборота сложнее методически, чем привычная уже автоматизация документных процессов</a:t>
            </a:r>
            <a:endParaRPr lang="ru-RU" sz="1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5DDD2FF-94B2-0646-903C-B0C2D7572844}"/>
              </a:ext>
            </a:extLst>
          </p:cNvPr>
          <p:cNvSpPr txBox="1"/>
          <p:nvPr/>
        </p:nvSpPr>
        <p:spPr>
          <a:xfrm>
            <a:off x="828000" y="325380"/>
            <a:ext cx="83160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</a:rPr>
              <a:t>Постановка проблемы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A3C5936-78D9-6A4C-AFFE-0BA654F47568}"/>
              </a:ext>
            </a:extLst>
          </p:cNvPr>
          <p:cNvSpPr txBox="1"/>
          <p:nvPr/>
        </p:nvSpPr>
        <p:spPr>
          <a:xfrm>
            <a:off x="0" y="3512651"/>
            <a:ext cx="86040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93763">
              <a:spcBef>
                <a:spcPts val="600"/>
              </a:spcBef>
              <a:spcAft>
                <a:spcPts val="600"/>
              </a:spcAft>
            </a:pP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rPr>
              <a:t>Цена ошибки при цифровизации документооборота – потеря юридической значимости документа</a:t>
            </a:r>
            <a:r>
              <a:rPr lang="en-US" sz="1400" dirty="0">
                <a:solidFill>
                  <a:srgbClr val="C00000"/>
                </a:solidFill>
                <a:latin typeface="Arial" panose="020B0604020202020204" pitchFamily="34" charset="0"/>
              </a:rPr>
              <a:t>*</a:t>
            </a:r>
            <a:endParaRPr lang="ru-RU" sz="1400" dirty="0">
              <a:solidFill>
                <a:srgbClr val="C00000"/>
              </a:solidFill>
              <a:latin typeface="Arial" panose="020B0604020202020204" pitchFamily="34" charset="0"/>
            </a:endParaRPr>
          </a:p>
          <a:p>
            <a:pPr marL="1651000">
              <a:spcBef>
                <a:spcPts val="600"/>
              </a:spcBef>
              <a:spcAft>
                <a:spcPts val="600"/>
              </a:spcAft>
            </a:pPr>
            <a:r>
              <a:rPr lang="en-US" sz="1200" i="1" dirty="0">
                <a:solidFill>
                  <a:srgbClr val="C00000"/>
                </a:solidFill>
                <a:latin typeface="Arial" panose="020B0604020202020204" pitchFamily="34" charset="0"/>
              </a:rPr>
              <a:t>*</a:t>
            </a:r>
            <a:r>
              <a:rPr lang="ru-RU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rPr>
              <a:t>Такого риска при автоматизации нет, так как оригинал документа издается на бумажном носителе, который нужным составом правильно оформленных реквизитов обеспечивает юридическую значимость документа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073C718-D9D5-9848-BFD4-35616D4B8AF9}"/>
              </a:ext>
            </a:extLst>
          </p:cNvPr>
          <p:cNvSpPr txBox="1"/>
          <p:nvPr/>
        </p:nvSpPr>
        <p:spPr>
          <a:xfrm>
            <a:off x="4569266" y="1571758"/>
            <a:ext cx="3863028" cy="160043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11113">
              <a:spcBef>
                <a:spcPts val="600"/>
              </a:spcBef>
            </a:pPr>
            <a:r>
              <a:rPr lang="ru-RU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Существующий разрыв между развитием информационных технологий и методологией предметной области станет в ближайшее время существенным ограничением, препятствием на пути цифровизации документооборота</a:t>
            </a:r>
          </a:p>
        </p:txBody>
      </p:sp>
    </p:spTree>
    <p:extLst>
      <p:ext uri="{BB962C8B-B14F-4D97-AF65-F5344CB8AC3E}">
        <p14:creationId xmlns:p14="http://schemas.microsoft.com/office/powerpoint/2010/main" val="33760292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5AB386C-0FD9-404F-B8F8-A7D6BEB04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42878" y="4745113"/>
            <a:ext cx="2133600" cy="274637"/>
          </a:xfrm>
        </p:spPr>
        <p:txBody>
          <a:bodyPr/>
          <a:lstStyle/>
          <a:p>
            <a:fld id="{9B618960-8005-486C-9A75-10CB2AAC16F9}" type="slidenum">
              <a:rPr lang="en-US" smtClean="0"/>
              <a:t>3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DE769D0-7DF4-6546-83A7-FC65CDC3F9A4}"/>
              </a:ext>
            </a:extLst>
          </p:cNvPr>
          <p:cNvSpPr txBox="1"/>
          <p:nvPr/>
        </p:nvSpPr>
        <p:spPr>
          <a:xfrm>
            <a:off x="892165" y="123750"/>
            <a:ext cx="7605820" cy="67710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19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</a:rPr>
              <a:t>Что представляет собой электронный документооборот сегодня</a:t>
            </a:r>
            <a:endParaRPr lang="en-US" sz="1900" b="1" dirty="0">
              <a:solidFill>
                <a:schemeClr val="accent1">
                  <a:lumMod val="75000"/>
                </a:schemeClr>
              </a:solidFill>
              <a:latin typeface="Arial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5DC02AF-7BE2-9E46-AB6A-9EF05C4E2D6D}"/>
              </a:ext>
            </a:extLst>
          </p:cNvPr>
          <p:cNvSpPr txBox="1"/>
          <p:nvPr/>
        </p:nvSpPr>
        <p:spPr>
          <a:xfrm>
            <a:off x="2679862" y="1090729"/>
            <a:ext cx="6424216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12788">
              <a:spcBef>
                <a:spcPts val="600"/>
              </a:spcBef>
              <a:spcAft>
                <a:spcPts val="0"/>
              </a:spcAft>
            </a:pP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Высокая трудоемкость работ по внедрению</a:t>
            </a:r>
          </a:p>
          <a:p>
            <a:pPr marL="712788">
              <a:spcBef>
                <a:spcPts val="600"/>
              </a:spcBef>
              <a:spcAft>
                <a:spcPts val="0"/>
              </a:spcAft>
            </a:pP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Ошибки в организации документных процессов и процедур, закрепленные автоматизацией</a:t>
            </a:r>
          </a:p>
          <a:p>
            <a:pPr marL="712788">
              <a:spcBef>
                <a:spcPts val="600"/>
              </a:spcBef>
              <a:spcAft>
                <a:spcPts val="0"/>
              </a:spcAft>
            </a:pP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Направленность на бумажные модели документооборота (наличие только сканированных копий документов)</a:t>
            </a:r>
            <a:endParaRPr lang="ru-RU" sz="1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</a:endParaRPr>
          </a:p>
          <a:p>
            <a:pPr marL="712788">
              <a:spcBef>
                <a:spcPts val="600"/>
              </a:spcBef>
              <a:spcAft>
                <a:spcPts val="0"/>
              </a:spcAft>
            </a:pP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СЭД включают в себя только управленческую документацию, что составляет до 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15% </a:t>
            </a: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от общего объема документооборота организации</a:t>
            </a:r>
          </a:p>
          <a:p>
            <a:pPr marL="712788">
              <a:spcBef>
                <a:spcPts val="600"/>
              </a:spcBef>
              <a:spcAft>
                <a:spcPts val="0"/>
              </a:spcAft>
            </a:pP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В видовом составе управленческой документации преобладают служебные записки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 (</a:t>
            </a: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самый распространённый вид внутренней коммуникации)</a:t>
            </a:r>
          </a:p>
        </p:txBody>
      </p:sp>
      <p:sp>
        <p:nvSpPr>
          <p:cNvPr id="7" name="Овал 11">
            <a:extLst>
              <a:ext uri="{FF2B5EF4-FFF2-40B4-BE49-F238E27FC236}">
                <a16:creationId xmlns:a16="http://schemas.microsoft.com/office/drawing/2014/main" id="{ADD60DDA-4223-1C4F-8A86-DE273AF7518A}"/>
              </a:ext>
            </a:extLst>
          </p:cNvPr>
          <p:cNvSpPr/>
          <p:nvPr/>
        </p:nvSpPr>
        <p:spPr>
          <a:xfrm>
            <a:off x="180000" y="987750"/>
            <a:ext cx="3149519" cy="3106466"/>
          </a:xfrm>
          <a:prstGeom prst="ellipse">
            <a:avLst/>
          </a:prstGeom>
          <a:solidFill>
            <a:schemeClr val="bg1">
              <a:lumMod val="75000"/>
              <a:alpha val="2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/>
          </a:p>
        </p:txBody>
      </p:sp>
      <p:sp>
        <p:nvSpPr>
          <p:cNvPr id="8" name="Овал 12">
            <a:extLst>
              <a:ext uri="{FF2B5EF4-FFF2-40B4-BE49-F238E27FC236}">
                <a16:creationId xmlns:a16="http://schemas.microsoft.com/office/drawing/2014/main" id="{F71E8C7C-1B07-FC4E-97AC-53100BD7D1CA}"/>
              </a:ext>
            </a:extLst>
          </p:cNvPr>
          <p:cNvSpPr/>
          <p:nvPr/>
        </p:nvSpPr>
        <p:spPr>
          <a:xfrm>
            <a:off x="449519" y="1278378"/>
            <a:ext cx="1314482" cy="1277933"/>
          </a:xfrm>
          <a:prstGeom prst="ellipse">
            <a:avLst/>
          </a:prstGeom>
          <a:solidFill>
            <a:schemeClr val="bg1">
              <a:lumMod val="6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C193DCA-29DB-434A-83B7-D79617BDC6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2165" y="3002098"/>
            <a:ext cx="220255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61950">
              <a:spcBef>
                <a:spcPts val="0"/>
              </a:spcBef>
              <a:spcAft>
                <a:spcPts val="600"/>
              </a:spcAft>
              <a:buClr>
                <a:srgbClr val="CC0000"/>
              </a:buClr>
              <a:buSzPct val="100000"/>
              <a:defRPr/>
            </a:pPr>
            <a:r>
              <a:rPr lang="ru-RU" altLang="ru-RU" sz="1200" b="1" dirty="0">
                <a:latin typeface="Arial" charset="0"/>
              </a:rPr>
              <a:t>Цифровая модель предусматривает </a:t>
            </a:r>
            <a:r>
              <a:rPr lang="ru-RU" altLang="ru-RU" sz="1200" b="1" dirty="0">
                <a:solidFill>
                  <a:srgbClr val="0070C0"/>
                </a:solidFill>
                <a:latin typeface="Arial" charset="0"/>
              </a:rPr>
              <a:t>100% </a:t>
            </a:r>
            <a:r>
              <a:rPr lang="ru-RU" altLang="ru-RU" sz="1200" b="1" dirty="0">
                <a:latin typeface="Arial" charset="0"/>
              </a:rPr>
              <a:t>охват</a:t>
            </a:r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126B7B39-1EDD-A943-8DDD-5DB93BA0CD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000" y="1586798"/>
            <a:ext cx="270685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61950">
              <a:spcBef>
                <a:spcPts val="0"/>
              </a:spcBef>
              <a:spcAft>
                <a:spcPts val="600"/>
              </a:spcAft>
              <a:buClr>
                <a:srgbClr val="CC0000"/>
              </a:buClr>
              <a:buSzPct val="100000"/>
              <a:defRPr/>
            </a:pPr>
            <a:r>
              <a:rPr lang="ru-RU" altLang="ru-RU" sz="1200" b="1" dirty="0">
                <a:latin typeface="Arial" charset="0"/>
              </a:rPr>
              <a:t>Стандартное внедрение СЭД охватывает до </a:t>
            </a:r>
            <a:r>
              <a:rPr lang="ru-RU" altLang="ru-RU" sz="1200" b="1" dirty="0">
                <a:solidFill>
                  <a:srgbClr val="0070C0"/>
                </a:solidFill>
                <a:latin typeface="Arial" charset="0"/>
              </a:rPr>
              <a:t>15% </a:t>
            </a:r>
            <a:r>
              <a:rPr lang="ru-RU" altLang="ru-RU" sz="1200" b="1" dirty="0">
                <a:latin typeface="Arial" charset="0"/>
              </a:rPr>
              <a:t>документов предприятия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6363D17F-119D-ED48-8F02-769B2110B8FB}"/>
              </a:ext>
            </a:extLst>
          </p:cNvPr>
          <p:cNvSpPr/>
          <p:nvPr/>
        </p:nvSpPr>
        <p:spPr>
          <a:xfrm>
            <a:off x="-8476" y="4281108"/>
            <a:ext cx="85192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2788">
              <a:spcBef>
                <a:spcPts val="600"/>
              </a:spcBef>
              <a:spcAft>
                <a:spcPts val="600"/>
              </a:spcAft>
            </a:pP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Отсюда сложность интеграции СЭД в корпоративные информационные системы, которые должны объединять документы всех направлений деятельности: управленческой, кадровой, финансовой, бухгалтерской, правовой, проектной, производственной и др.</a:t>
            </a:r>
          </a:p>
        </p:txBody>
      </p:sp>
    </p:spTree>
    <p:extLst>
      <p:ext uri="{BB962C8B-B14F-4D97-AF65-F5344CB8AC3E}">
        <p14:creationId xmlns:p14="http://schemas.microsoft.com/office/powerpoint/2010/main" val="3276312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5AB386C-0FD9-404F-B8F8-A7D6BEB04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00447" y="4808762"/>
            <a:ext cx="2133600" cy="274637"/>
          </a:xfrm>
        </p:spPr>
        <p:txBody>
          <a:bodyPr/>
          <a:lstStyle/>
          <a:p>
            <a:fld id="{9B618960-8005-486C-9A75-10CB2AAC16F9}" type="slidenum">
              <a:rPr lang="en-US" smtClean="0"/>
              <a:t>4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DE769D0-7DF4-6546-83A7-FC65CDC3F9A4}"/>
              </a:ext>
            </a:extLst>
          </p:cNvPr>
          <p:cNvSpPr txBox="1"/>
          <p:nvPr/>
        </p:nvSpPr>
        <p:spPr>
          <a:xfrm>
            <a:off x="828000" y="197419"/>
            <a:ext cx="8316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</a:rPr>
              <a:t>Специфика цифрового документооборота в проектах трансформации управления: смена парадигм</a:t>
            </a:r>
          </a:p>
        </p:txBody>
      </p:sp>
      <p:graphicFrame>
        <p:nvGraphicFramePr>
          <p:cNvPr id="10" name="Таблица 5">
            <a:extLst>
              <a:ext uri="{FF2B5EF4-FFF2-40B4-BE49-F238E27FC236}">
                <a16:creationId xmlns:a16="http://schemas.microsoft.com/office/drawing/2014/main" id="{4531BC63-C6F5-094D-8130-C094669E9A64}"/>
              </a:ext>
            </a:extLst>
          </p:cNvPr>
          <p:cNvGraphicFramePr>
            <a:graphicFrameLocks noGrp="1"/>
          </p:cNvGraphicFramePr>
          <p:nvPr/>
        </p:nvGraphicFramePr>
        <p:xfrm>
          <a:off x="900000" y="1186677"/>
          <a:ext cx="7848000" cy="3572913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3528000">
                  <a:extLst>
                    <a:ext uri="{9D8B030D-6E8A-4147-A177-3AD203B41FA5}">
                      <a16:colId xmlns:a16="http://schemas.microsoft.com/office/drawing/2014/main" val="886713694"/>
                    </a:ext>
                  </a:extLst>
                </a:gridCol>
                <a:gridCol w="4320000">
                  <a:extLst>
                    <a:ext uri="{9D8B030D-6E8A-4147-A177-3AD203B41FA5}">
                      <a16:colId xmlns:a16="http://schemas.microsoft.com/office/drawing/2014/main" val="3044157540"/>
                    </a:ext>
                  </a:extLst>
                </a:gridCol>
              </a:tblGrid>
              <a:tr h="498298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solidFill>
                            <a:schemeClr val="bg1"/>
                          </a:solidFill>
                        </a:rPr>
                        <a:t>Как есть</a:t>
                      </a:r>
                      <a:endParaRPr lang="ru-RU" sz="24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solidFill>
                            <a:schemeClr val="bg1"/>
                          </a:solidFill>
                        </a:rPr>
                        <a:t>Как должно быть</a:t>
                      </a:r>
                      <a:endParaRPr lang="ru-RU" sz="24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0822309"/>
                  </a:ext>
                </a:extLst>
              </a:tr>
              <a:tr h="106293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СЭД содержит слабоструктурированные или неструктурированные данные</a:t>
                      </a:r>
                      <a:endParaRPr lang="ru-RU" sz="15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СЭД содержит </a:t>
                      </a:r>
                      <a:r>
                        <a:rPr lang="ru-RU" sz="15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преднастроенные</a:t>
                      </a:r>
                      <a:r>
                        <a:rPr lang="ru-RU" sz="15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структурированные данные в виде совокупности информационных объектов и их структурных связей </a:t>
                      </a: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7896925"/>
                  </a:ext>
                </a:extLst>
              </a:tr>
              <a:tr h="882892">
                <a:tc>
                  <a:txBody>
                    <a:bodyPr/>
                    <a:lstStyle/>
                    <a:p>
                      <a:r>
                        <a:rPr lang="ru-RU" sz="15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СЭД содержит не документ в виде объекта, а информацию о документе (карточка + файл)</a:t>
                      </a:r>
                      <a:endParaRPr lang="ru-RU" sz="15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СЭД содержит цифровой документ как объект (контейнер электронного документа с содержимым), обладающий юридической значимостью</a:t>
                      </a:r>
                      <a:endParaRPr lang="ru-RU" sz="15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1955976"/>
                  </a:ext>
                </a:extLst>
              </a:tr>
              <a:tr h="597958">
                <a:tc>
                  <a:txBody>
                    <a:bodyPr/>
                    <a:lstStyle/>
                    <a:p>
                      <a:r>
                        <a:rPr lang="ru-RU" sz="15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СЭД содержит информацию не более чем о 15% документах организации</a:t>
                      </a:r>
                      <a:endParaRPr lang="ru-RU" sz="15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СЭД включает 100% документов в виде цифровых объектов и слабоструктурированную документированную информацию (корпоративный контент)</a:t>
                      </a:r>
                      <a:endParaRPr lang="ru-RU" sz="15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65673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07342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5AB386C-0FD9-404F-B8F8-A7D6BEB04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80162" y="4829586"/>
            <a:ext cx="2133600" cy="274637"/>
          </a:xfrm>
        </p:spPr>
        <p:txBody>
          <a:bodyPr/>
          <a:lstStyle/>
          <a:p>
            <a:fld id="{9B618960-8005-486C-9A75-10CB2AAC16F9}" type="slidenum">
              <a:rPr lang="en-US" smtClean="0"/>
              <a:t>5</a:t>
            </a:fld>
            <a:endParaRPr lang="en-US" dirty="0"/>
          </a:p>
        </p:txBody>
      </p:sp>
      <p:graphicFrame>
        <p:nvGraphicFramePr>
          <p:cNvPr id="4" name="Таблица 5">
            <a:extLst>
              <a:ext uri="{FF2B5EF4-FFF2-40B4-BE49-F238E27FC236}">
                <a16:creationId xmlns:a16="http://schemas.microsoft.com/office/drawing/2014/main" id="{A7D8FE5C-21E3-AE4D-A09A-34FF9B0CAD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619271"/>
              </p:ext>
            </p:extLst>
          </p:nvPr>
        </p:nvGraphicFramePr>
        <p:xfrm>
          <a:off x="877762" y="955219"/>
          <a:ext cx="8136000" cy="3049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000">
                  <a:extLst>
                    <a:ext uri="{9D8B030D-6E8A-4147-A177-3AD203B41FA5}">
                      <a16:colId xmlns:a16="http://schemas.microsoft.com/office/drawing/2014/main" val="3688178489"/>
                    </a:ext>
                  </a:extLst>
                </a:gridCol>
                <a:gridCol w="4392000">
                  <a:extLst>
                    <a:ext uri="{9D8B030D-6E8A-4147-A177-3AD203B41FA5}">
                      <a16:colId xmlns:a16="http://schemas.microsoft.com/office/drawing/2014/main" val="1351226249"/>
                    </a:ext>
                  </a:extLst>
                </a:gridCol>
                <a:gridCol w="2160000">
                  <a:extLst>
                    <a:ext uri="{9D8B030D-6E8A-4147-A177-3AD203B41FA5}">
                      <a16:colId xmlns:a16="http://schemas.microsoft.com/office/drawing/2014/main" val="2539506310"/>
                    </a:ext>
                  </a:extLst>
                </a:gridCol>
              </a:tblGrid>
              <a:tr h="442840">
                <a:tc>
                  <a:txBody>
                    <a:bodyPr/>
                    <a:lstStyle/>
                    <a:p>
                      <a:r>
                        <a:rPr lang="ru-RU" sz="1600" dirty="0"/>
                        <a:t>Этап обработки</a:t>
                      </a: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Автоматизация</a:t>
                      </a: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Цифровизация</a:t>
                      </a: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8142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Создать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</a:rPr>
                        <a:t>карточка, файл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</a:rPr>
                        <a:t>карточка, файл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717931"/>
                  </a:ext>
                </a:extLst>
              </a:tr>
              <a:tr h="407000"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Согласовать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</a:rPr>
                        <a:t>карточка, файл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</a:rPr>
                        <a:t>карточка, файл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04239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Подписать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</a:rPr>
                        <a:t>карточка с отметкой о подписании + файл + скан-образ подписанного документа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r>
                        <a:rPr lang="ru-RU" sz="1200" dirty="0"/>
                        <a:t>контейнер электронного документа с содержимым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89298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Зарегистрировать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</a:rPr>
                        <a:t>карточка с отметкой о регистрации + файл + скан-образ подписанного документа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6679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Исполнить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</a:rPr>
                        <a:t>карточка с отметкой об исполнителе + файл + скан-образ подписанного документа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35354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Списать в дело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</a:rPr>
                        <a:t>карточка документа с отметкой о месте хранения; часто не совпадает с действующей НД</a:t>
                      </a:r>
                      <a:endParaRPr lang="ru-RU" sz="12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062209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666A354D-2CBE-124F-9E46-123DD2156AFB}"/>
              </a:ext>
            </a:extLst>
          </p:cNvPr>
          <p:cNvSpPr txBox="1"/>
          <p:nvPr/>
        </p:nvSpPr>
        <p:spPr>
          <a:xfrm>
            <a:off x="900000" y="4432330"/>
            <a:ext cx="7200000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49213"/>
            <a:r>
              <a:rPr lang="ru-RU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В самом распространенном варианте использования СЭД оригинал документа оформляется на бумажном носителе, СЭД содержит информацию о создании документа, о всех этапах его обработки и месте хранения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451FC34-D31F-DD45-9131-CB9B8BFBF9E8}"/>
              </a:ext>
            </a:extLst>
          </p:cNvPr>
          <p:cNvSpPr txBox="1"/>
          <p:nvPr/>
        </p:nvSpPr>
        <p:spPr>
          <a:xfrm>
            <a:off x="892165" y="123750"/>
            <a:ext cx="760582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</a:rPr>
              <a:t>Автоматизация </a:t>
            </a:r>
            <a:r>
              <a:rPr lang="en-US" sz="3600" b="1" i="1" dirty="0">
                <a:solidFill>
                  <a:srgbClr val="C00000"/>
                </a:solidFill>
                <a:latin typeface="Arial" pitchFamily="34" charset="0"/>
              </a:rPr>
              <a:t>VS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</a:rPr>
              <a:t>  Цифровизация</a:t>
            </a:r>
            <a:endParaRPr lang="en-US" sz="2400" b="1" dirty="0">
              <a:solidFill>
                <a:schemeClr val="accent1">
                  <a:lumMod val="75000"/>
                </a:schemeClr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85174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5AB386C-0FD9-404F-B8F8-A7D6BEB04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48000" y="4754156"/>
            <a:ext cx="2133600" cy="274637"/>
          </a:xfrm>
        </p:spPr>
        <p:txBody>
          <a:bodyPr/>
          <a:lstStyle/>
          <a:p>
            <a:fld id="{9B618960-8005-486C-9A75-10CB2AAC16F9}" type="slidenum">
              <a:rPr lang="en-US" smtClean="0"/>
              <a:t>6</a:t>
            </a:fld>
            <a:endParaRPr lang="en-US"/>
          </a:p>
        </p:txBody>
      </p:sp>
      <p:graphicFrame>
        <p:nvGraphicFramePr>
          <p:cNvPr id="6" name="Схема 5">
            <a:extLst>
              <a:ext uri="{FF2B5EF4-FFF2-40B4-BE49-F238E27FC236}">
                <a16:creationId xmlns:a16="http://schemas.microsoft.com/office/drawing/2014/main" id="{0F883641-7267-0142-B4F4-B1CC422EC0AF}"/>
              </a:ext>
            </a:extLst>
          </p:cNvPr>
          <p:cNvGraphicFramePr/>
          <p:nvPr/>
        </p:nvGraphicFramePr>
        <p:xfrm>
          <a:off x="828000" y="1059750"/>
          <a:ext cx="8064000" cy="42597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4F86167E-03BE-F740-BF26-6C46556097E9}"/>
              </a:ext>
            </a:extLst>
          </p:cNvPr>
          <p:cNvSpPr txBox="1"/>
          <p:nvPr/>
        </p:nvSpPr>
        <p:spPr>
          <a:xfrm>
            <a:off x="828000" y="114707"/>
            <a:ext cx="8316000" cy="86177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</a:rPr>
              <a:t>Цифровой документооборот – инструмент для трансформации корпоративного управления</a:t>
            </a:r>
          </a:p>
          <a:p>
            <a:pPr marL="11113" indent="2573338"/>
            <a:r>
              <a:rPr lang="ru-RU" sz="1400" i="1" dirty="0">
                <a:solidFill>
                  <a:srgbClr val="C00000"/>
                </a:solidFill>
                <a:latin typeface="Arial" pitchFamily="34" charset="0"/>
              </a:rPr>
              <a:t>а не канцелярия, служебные записки и согласование договоров</a:t>
            </a:r>
          </a:p>
        </p:txBody>
      </p:sp>
    </p:spTree>
    <p:extLst>
      <p:ext uri="{BB962C8B-B14F-4D97-AF65-F5344CB8AC3E}">
        <p14:creationId xmlns:p14="http://schemas.microsoft.com/office/powerpoint/2010/main" val="5664530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5AB386C-0FD9-404F-B8F8-A7D6BEB04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91600" y="4811418"/>
            <a:ext cx="2133600" cy="274637"/>
          </a:xfrm>
        </p:spPr>
        <p:txBody>
          <a:bodyPr/>
          <a:lstStyle/>
          <a:p>
            <a:fld id="{9B618960-8005-486C-9A75-10CB2AAC16F9}" type="slidenum">
              <a:rPr lang="en-US" smtClean="0"/>
              <a:t>7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DE769D0-7DF4-6546-83A7-FC65CDC3F9A4}"/>
              </a:ext>
            </a:extLst>
          </p:cNvPr>
          <p:cNvSpPr txBox="1"/>
          <p:nvPr/>
        </p:nvSpPr>
        <p:spPr>
          <a:xfrm>
            <a:off x="900000" y="194763"/>
            <a:ext cx="8136000" cy="67710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19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</a:rPr>
              <a:t>Влияние деятельности по управлению документами на процессы трансформации корпоративного управления</a:t>
            </a:r>
            <a:endParaRPr lang="en" sz="1900" b="1" dirty="0">
              <a:solidFill>
                <a:schemeClr val="accent1">
                  <a:lumMod val="75000"/>
                </a:schemeClr>
              </a:solidFill>
              <a:latin typeface="Arial" pitchFamily="34" charset="0"/>
            </a:endParaRP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83F1223-EF3F-304B-996E-7A391F718B6D}"/>
              </a:ext>
            </a:extLst>
          </p:cNvPr>
          <p:cNvSpPr/>
          <p:nvPr/>
        </p:nvSpPr>
        <p:spPr>
          <a:xfrm rot="10800000" flipV="1">
            <a:off x="0" y="1167029"/>
            <a:ext cx="9144000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38213">
              <a:spcBef>
                <a:spcPts val="600"/>
              </a:spcBef>
              <a:spcAft>
                <a:spcPts val="600"/>
              </a:spcAft>
            </a:pP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Анализ документных процессов 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показывает</a:t>
            </a:r>
          </a:p>
          <a:p>
            <a:pPr marL="1206500" indent="-133350">
              <a:spcBef>
                <a:spcPts val="0"/>
              </a:spcBef>
              <a:spcAft>
                <a:spcPts val="300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состав и количество управленческих звеньев в процессах и позволяет сокращать их, при необходимости (оптимизация процессов)</a:t>
            </a:r>
          </a:p>
          <a:p>
            <a:pPr marL="1206500" indent="-133350">
              <a:spcBef>
                <a:spcPts val="0"/>
              </a:spcBef>
              <a:spcAft>
                <a:spcPts val="300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отклонения от эталонной модели (инструмент </a:t>
            </a:r>
            <a:r>
              <a:rPr lang="ru-RU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комлаенс</a:t>
            </a: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-менеджмента)</a:t>
            </a:r>
          </a:p>
          <a:p>
            <a:pPr marL="1206500" indent="-133350">
              <a:spcBef>
                <a:spcPts val="0"/>
              </a:spcBef>
              <a:spcAft>
                <a:spcPts val="300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операционные риски для документных процессов</a:t>
            </a:r>
          </a:p>
          <a:p>
            <a:pPr marL="938213">
              <a:spcBef>
                <a:spcPts val="600"/>
              </a:spcBef>
              <a:spcAft>
                <a:spcPts val="600"/>
              </a:spcAft>
            </a:pP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При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проектировании целевой модели 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документооборота</a:t>
            </a:r>
          </a:p>
          <a:p>
            <a:pPr marL="1206500" indent="-133350">
              <a:spcBef>
                <a:spcPts val="0"/>
              </a:spcBef>
              <a:spcAft>
                <a:spcPts val="300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выстраиваются управленческие процессы предприятия с учетом используемой модели управления конкретного предприятия: процессной, функциональной, проектной, продуктовой</a:t>
            </a:r>
          </a:p>
          <a:p>
            <a:pPr marL="1206500" indent="-133350">
              <a:spcBef>
                <a:spcPts val="0"/>
              </a:spcBef>
              <a:spcAft>
                <a:spcPts val="300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снижаются операционные риски для документных процессов</a:t>
            </a:r>
          </a:p>
          <a:p>
            <a:pPr marL="1206500" indent="-133350">
              <a:spcBef>
                <a:spcPts val="0"/>
              </a:spcBef>
              <a:spcAft>
                <a:spcPts val="300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определяются компетенции, необходимые для участников управленческих процессов (карты компетенций)</a:t>
            </a:r>
          </a:p>
          <a:p>
            <a:pPr marL="1206500" indent="-133350">
              <a:spcBef>
                <a:spcPts val="0"/>
              </a:spcBef>
              <a:spcAft>
                <a:spcPts val="300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достигается заданный (целевой) уровень транспарентности информации (качество доступных данных, возможность получить достоверную и актуальную информацию)</a:t>
            </a:r>
          </a:p>
        </p:txBody>
      </p:sp>
    </p:spTree>
    <p:extLst>
      <p:ext uri="{BB962C8B-B14F-4D97-AF65-F5344CB8AC3E}">
        <p14:creationId xmlns:p14="http://schemas.microsoft.com/office/powerpoint/2010/main" val="34964715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982235" y="4831403"/>
            <a:ext cx="2133600" cy="274637"/>
          </a:xfrm>
        </p:spPr>
        <p:txBody>
          <a:bodyPr/>
          <a:lstStyle/>
          <a:p>
            <a:pPr>
              <a:defRPr/>
            </a:pPr>
            <a:fld id="{937C9942-B8FB-4DEB-9A54-6ED23AA1D27A}" type="slidenum">
              <a:rPr lang="ru-RU"/>
              <a:pPr>
                <a:defRPr/>
              </a:pPr>
              <a:t>8</a:t>
            </a:fld>
            <a:endParaRPr lang="ru-RU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3FAE94B-3BA5-5F44-9467-C27DE6484C00}"/>
              </a:ext>
            </a:extLst>
          </p:cNvPr>
          <p:cNvSpPr txBox="1"/>
          <p:nvPr/>
        </p:nvSpPr>
        <p:spPr>
          <a:xfrm>
            <a:off x="855106" y="165050"/>
            <a:ext cx="8316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</a:rPr>
              <a:t>Технология проектирования цифровых моделей документооборота и корпоративного управления</a:t>
            </a:r>
          </a:p>
        </p:txBody>
      </p:sp>
      <p:graphicFrame>
        <p:nvGraphicFramePr>
          <p:cNvPr id="3" name="Схема 2">
            <a:extLst>
              <a:ext uri="{FF2B5EF4-FFF2-40B4-BE49-F238E27FC236}">
                <a16:creationId xmlns:a16="http://schemas.microsoft.com/office/drawing/2014/main" id="{CFD8E924-00FC-BE49-A73A-8653D9FDC56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2675673"/>
              </p:ext>
            </p:extLst>
          </p:nvPr>
        </p:nvGraphicFramePr>
        <p:xfrm>
          <a:off x="999682" y="811381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508DFF1A-6AAB-DD4B-B2DA-CDAC11EE2F55}"/>
              </a:ext>
            </a:extLst>
          </p:cNvPr>
          <p:cNvSpPr txBox="1"/>
          <p:nvPr/>
        </p:nvSpPr>
        <p:spPr>
          <a:xfrm>
            <a:off x="2734801" y="4430174"/>
            <a:ext cx="29891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chemeClr val="bg1"/>
                </a:solidFill>
              </a:rPr>
              <a:t>Готовая технология</a:t>
            </a:r>
          </a:p>
        </p:txBody>
      </p:sp>
    </p:spTree>
    <p:extLst>
      <p:ext uri="{BB962C8B-B14F-4D97-AF65-F5344CB8AC3E}">
        <p14:creationId xmlns:p14="http://schemas.microsoft.com/office/powerpoint/2010/main" val="782612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Номер слайда 1"/>
          <p:cNvSpPr txBox="1">
            <a:spLocks/>
          </p:cNvSpPr>
          <p:nvPr/>
        </p:nvSpPr>
        <p:spPr>
          <a:xfrm>
            <a:off x="6948000" y="4810431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fld id="{FA390720-AC0E-4CA3-8A3C-4B5B46BCF430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0CAB9818-78B2-4E59-B2BA-4D6BF44EF8B6}"/>
              </a:ext>
            </a:extLst>
          </p:cNvPr>
          <p:cNvSpPr/>
          <p:nvPr/>
        </p:nvSpPr>
        <p:spPr>
          <a:xfrm>
            <a:off x="0" y="928608"/>
            <a:ext cx="8820000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93763" lvl="0">
              <a:spcBef>
                <a:spcPts val="600"/>
              </a:spcBef>
              <a:spcAft>
                <a:spcPts val="600"/>
              </a:spcAft>
              <a:buFont typeface="+mj-lt"/>
              <a:buNone/>
            </a:pP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Технология запатентована (патентная заявка № 2021107179)</a:t>
            </a:r>
          </a:p>
          <a:p>
            <a:pPr marL="893763" lvl="0">
              <a:spcBef>
                <a:spcPts val="600"/>
              </a:spcBef>
              <a:spcAft>
                <a:spcPts val="600"/>
              </a:spcAft>
              <a:buFont typeface="+mj-lt"/>
              <a:buNone/>
            </a:pP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Технология прошла многократную апробацию и включена в программы обучения профильных вузов.</a:t>
            </a:r>
          </a:p>
          <a:p>
            <a:pPr marL="893763" lvl="0">
              <a:spcBef>
                <a:spcPts val="600"/>
              </a:spcBef>
              <a:spcAft>
                <a:spcPts val="600"/>
              </a:spcAft>
              <a:buFont typeface="+mj-lt"/>
              <a:buNone/>
            </a:pP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Технология прошла пробацию в </a:t>
            </a:r>
            <a:r>
              <a:rPr lang="ru-RU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Росархиве</a:t>
            </a: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: </a:t>
            </a:r>
            <a:r>
              <a:rPr lang="en" sz="1400" dirty="0">
                <a:solidFill>
                  <a:srgbClr val="0080FF"/>
                </a:solidFill>
                <a:latin typeface="Arial" panose="020B0604020202020204" pitchFamily="34" charset="0"/>
                <a:hlinkClick r:id="rId3"/>
              </a:rPr>
              <a:t>https://vniidad.ru/news/1517/?fbclid=IwAR1k8Fgj10dcc1XtWMkR9F0Rwv9rN376TP5SR7Pmaas0n3Cz3sUaMEzZEl8</a:t>
            </a:r>
            <a:endParaRPr lang="ru-RU" sz="1400" dirty="0">
              <a:solidFill>
                <a:srgbClr val="0080FF"/>
              </a:solidFill>
              <a:latin typeface="Arial" panose="020B0604020202020204" pitchFamily="34" charset="0"/>
            </a:endParaRPr>
          </a:p>
          <a:p>
            <a:pPr marL="893763" lvl="0">
              <a:spcBef>
                <a:spcPts val="600"/>
              </a:spcBef>
              <a:spcAft>
                <a:spcPts val="600"/>
              </a:spcAft>
              <a:buFont typeface="+mj-lt"/>
              <a:buNone/>
            </a:pP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Технология не привязана к конкретному программному продукту, является универсальным инструментом подготовки предприятия к автоматизации документооборота и формирования стратегии цифрового развития предприятия. </a:t>
            </a:r>
          </a:p>
          <a:p>
            <a:pPr marL="893763" lvl="0">
              <a:spcBef>
                <a:spcPts val="600"/>
              </a:spcBef>
              <a:spcAft>
                <a:spcPts val="600"/>
              </a:spcAft>
              <a:buFont typeface="+mj-lt"/>
              <a:buNone/>
            </a:pP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Технология представлена на сайте: </a:t>
            </a:r>
            <a:r>
              <a:rPr lang="en-US" sz="1400" dirty="0">
                <a:solidFill>
                  <a:srgbClr val="0080FF"/>
                </a:solidFill>
                <a:latin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https://ecmdoc.ru/why-us/</a:t>
            </a:r>
            <a:endParaRPr lang="ru-RU" sz="1400" dirty="0">
              <a:solidFill>
                <a:srgbClr val="0080FF"/>
              </a:solidFill>
              <a:latin typeface="Arial" panose="020B0604020202020204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6F9A19B4-B04A-1648-B78E-83AF3C3F3062}"/>
              </a:ext>
            </a:extLst>
          </p:cNvPr>
          <p:cNvSpPr/>
          <p:nvPr/>
        </p:nvSpPr>
        <p:spPr>
          <a:xfrm>
            <a:off x="5580000" y="3877026"/>
            <a:ext cx="3240000" cy="86177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177800" indent="-169863">
              <a:spcBef>
                <a:spcPts val="600"/>
              </a:spcBef>
              <a:spcAft>
                <a:spcPts val="0"/>
              </a:spcAft>
              <a:buClr>
                <a:srgbClr val="0070C0"/>
              </a:buClr>
              <a:defRPr/>
            </a:pP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Технология основана на:</a:t>
            </a:r>
          </a:p>
          <a:p>
            <a:pPr marL="177800" lvl="1" indent="-169863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Font typeface="Arial" panose="020B0604020202020204" pitchFamily="34" charset="0"/>
              <a:buChar char="•"/>
              <a:defRPr/>
            </a:pPr>
            <a:r>
              <a:rPr lang="ru-RU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эталонной модели документооборота</a:t>
            </a:r>
          </a:p>
          <a:p>
            <a:pPr marL="177800" lvl="1" indent="-169863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Font typeface="Arial" panose="020B0604020202020204" pitchFamily="34" charset="0"/>
              <a:buChar char="•"/>
              <a:defRPr/>
            </a:pPr>
            <a:r>
              <a:rPr lang="ru-RU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нотации моделирования документных процессов 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DMC</a:t>
            </a:r>
            <a:endParaRPr lang="ru-RU" sz="1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E939ED3-3055-D24F-8AF8-372FAD967C33}"/>
              </a:ext>
            </a:extLst>
          </p:cNvPr>
          <p:cNvSpPr txBox="1"/>
          <p:nvPr/>
        </p:nvSpPr>
        <p:spPr>
          <a:xfrm>
            <a:off x="900000" y="168146"/>
            <a:ext cx="7992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</a:rPr>
              <a:t>Технология проектирования цифровых моделей документооборота и корпоративного управления</a:t>
            </a:r>
          </a:p>
        </p:txBody>
      </p:sp>
    </p:spTree>
    <p:extLst>
      <p:ext uri="{BB962C8B-B14F-4D97-AF65-F5344CB8AC3E}">
        <p14:creationId xmlns:p14="http://schemas.microsoft.com/office/powerpoint/2010/main" val="1252923589"/>
      </p:ext>
    </p:extLst>
  </p:cSld>
  <p:clrMapOvr>
    <a:masterClrMapping/>
  </p:clrMapOvr>
</p:sld>
</file>

<file path=ppt/theme/theme1.xml><?xml version="1.0" encoding="utf-8"?>
<a:theme xmlns:a="http://schemas.openxmlformats.org/drawingml/2006/main" name="Презентация1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5785</TotalTime>
  <Words>1275</Words>
  <Application>Microsoft Macintosh PowerPoint</Application>
  <PresentationFormat>Экран (16:9)</PresentationFormat>
  <Paragraphs>280</Paragraphs>
  <Slides>14</Slides>
  <Notes>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</vt:lpstr>
      <vt:lpstr>Презентация1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Фомин Дмитрий</dc:creator>
  <cp:lastModifiedBy>Microsoft Office User</cp:lastModifiedBy>
  <cp:revision>818</cp:revision>
  <dcterms:created xsi:type="dcterms:W3CDTF">2016-01-19T10:15:00Z</dcterms:created>
  <dcterms:modified xsi:type="dcterms:W3CDTF">2021-12-14T05:48:29Z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1049-11.2.0.9747</vt:lpwstr>
  </property>
</Properties>
</file>