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8"/>
  </p:notesMasterIdLst>
  <p:sldIdLst>
    <p:sldId id="256" r:id="rId2"/>
    <p:sldId id="306" r:id="rId3"/>
    <p:sldId id="433" r:id="rId4"/>
    <p:sldId id="434" r:id="rId5"/>
    <p:sldId id="436" r:id="rId6"/>
    <p:sldId id="437" r:id="rId7"/>
    <p:sldId id="447" r:id="rId8"/>
    <p:sldId id="448" r:id="rId9"/>
    <p:sldId id="449" r:id="rId10"/>
    <p:sldId id="446" r:id="rId11"/>
    <p:sldId id="435" r:id="rId12"/>
    <p:sldId id="450" r:id="rId13"/>
    <p:sldId id="452" r:id="rId14"/>
    <p:sldId id="451" r:id="rId15"/>
    <p:sldId id="453" r:id="rId16"/>
    <p:sldId id="42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C5B8E54-D213-44E1-AC10-87B74AA8402F}">
          <p14:sldIdLst>
            <p14:sldId id="256"/>
            <p14:sldId id="306"/>
            <p14:sldId id="433"/>
            <p14:sldId id="434"/>
            <p14:sldId id="436"/>
            <p14:sldId id="437"/>
            <p14:sldId id="447"/>
            <p14:sldId id="448"/>
            <p14:sldId id="449"/>
            <p14:sldId id="446"/>
            <p14:sldId id="435"/>
            <p14:sldId id="450"/>
            <p14:sldId id="452"/>
            <p14:sldId id="451"/>
            <p14:sldId id="453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mloh Ulrich" initials="KU" lastIdx="1" clrIdx="0"/>
  <p:cmAuthor id="1" name="Денис" initials="Д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5" autoAdjust="0"/>
    <p:restoredTop sz="93257" autoAdjust="0"/>
  </p:normalViewPr>
  <p:slideViewPr>
    <p:cSldViewPr>
      <p:cViewPr varScale="1">
        <p:scale>
          <a:sx n="99" d="100"/>
          <a:sy n="99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4;&#1077;&#1085;&#1080;&#1089;\Desktop\&#1044;&#1080;&#1089;&#1089;&#1077;&#1088;&#1090;&#1072;&#1094;&#1080;&#1103;\&#1057;&#1090;&#1072;&#1090;&#1080;&#1089;&#1090;&#1080;&#1082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4;&#1077;&#1085;&#1080;&#1089;\Desktop\&#1044;&#1080;&#1089;&#1089;&#1077;&#1088;&#1090;&#1072;&#1094;&#1080;&#1103;\&#1057;&#1090;&#1072;&#1090;&#1080;&#1089;&#1090;&#1080;&#1082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4;&#1077;&#1085;&#1080;&#1089;\Desktop\&#1044;&#1080;&#1089;&#1089;&#1077;&#1088;&#1090;&#1072;&#1094;&#1080;&#1103;\&#1057;&#1090;&#1072;&#1090;&#1080;&#1089;&#1090;&#1080;&#1082;&#107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4;&#1077;&#1085;&#1080;&#1089;\Desktop\&#1044;&#1080;&#1089;&#1089;&#1077;&#1088;&#1090;&#1072;&#1094;&#1080;&#1103;\&#1057;&#1090;&#1072;&#1090;&#1080;&#1089;&#1090;&#1080;&#1082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4;&#1077;&#1085;&#1080;&#1089;\Desktop\&#1044;&#1080;&#1089;&#1089;&#1077;&#1088;&#1090;&#1072;&#1094;&#1080;&#1103;\&#1057;&#1090;&#1072;&#1090;&#1080;&#1089;&#1090;&#1080;&#1082;&#107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61124689849277"/>
          <c:y val="6.026450813031628E-2"/>
          <c:w val="0.76484256378920856"/>
          <c:h val="0.661434252154984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numRef>
              <c:f>'Общие данные'!$B$1:$Z$1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'Общие данные'!$B$2:$Z$2</c:f>
              <c:numCache>
                <c:formatCode>#,##0</c:formatCode>
                <c:ptCount val="25"/>
                <c:pt idx="0">
                  <c:v>294300</c:v>
                </c:pt>
                <c:pt idx="1">
                  <c:v>294800</c:v>
                </c:pt>
                <c:pt idx="2">
                  <c:v>273479</c:v>
                </c:pt>
                <c:pt idx="3">
                  <c:v>265747</c:v>
                </c:pt>
                <c:pt idx="4">
                  <c:v>259400</c:v>
                </c:pt>
                <c:pt idx="5">
                  <c:v>246000</c:v>
                </c:pt>
                <c:pt idx="6">
                  <c:v>246500</c:v>
                </c:pt>
                <c:pt idx="7">
                  <c:v>260800</c:v>
                </c:pt>
                <c:pt idx="8">
                  <c:v>239200</c:v>
                </c:pt>
                <c:pt idx="9">
                  <c:v>233200</c:v>
                </c:pt>
                <c:pt idx="10">
                  <c:v>229800</c:v>
                </c:pt>
                <c:pt idx="11">
                  <c:v>220500</c:v>
                </c:pt>
                <c:pt idx="12">
                  <c:v>212600</c:v>
                </c:pt>
                <c:pt idx="13">
                  <c:v>202000</c:v>
                </c:pt>
                <c:pt idx="14">
                  <c:v>187600</c:v>
                </c:pt>
                <c:pt idx="15">
                  <c:v>179500</c:v>
                </c:pt>
                <c:pt idx="16">
                  <c:v>168500</c:v>
                </c:pt>
                <c:pt idx="17">
                  <c:v>162900</c:v>
                </c:pt>
                <c:pt idx="18">
                  <c:v>153500</c:v>
                </c:pt>
                <c:pt idx="19">
                  <c:v>150800</c:v>
                </c:pt>
                <c:pt idx="20">
                  <c:v>146209</c:v>
                </c:pt>
                <c:pt idx="21">
                  <c:v>139703</c:v>
                </c:pt>
                <c:pt idx="22">
                  <c:v>133077</c:v>
                </c:pt>
                <c:pt idx="23">
                  <c:v>132074</c:v>
                </c:pt>
                <c:pt idx="24">
                  <c:v>471537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7-4AC4-A094-AF22E65BDD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98400"/>
        <c:axId val="229998816"/>
      </c:barChart>
      <c:catAx>
        <c:axId val="22999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Год</a:t>
                </a:r>
              </a:p>
            </c:rich>
          </c:tx>
          <c:layout>
            <c:manualLayout>
              <c:xMode val="edge"/>
              <c:yMode val="edge"/>
              <c:x val="0.51716846276339667"/>
              <c:y val="0.902481068661851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816"/>
        <c:crosses val="autoZero"/>
        <c:auto val="1"/>
        <c:lblAlgn val="ctr"/>
        <c:lblOffset val="100"/>
        <c:noMultiLvlLbl val="0"/>
      </c:catAx>
      <c:valAx>
        <c:axId val="2299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Количество пожаров, ед.</a:t>
                </a:r>
              </a:p>
            </c:rich>
          </c:tx>
          <c:layout>
            <c:manualLayout>
              <c:xMode val="edge"/>
              <c:yMode val="edge"/>
              <c:x val="3.5273858460171094E-2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04707810243305"/>
          <c:y val="5.294855613797704E-2"/>
          <c:w val="0.79319094753360742"/>
          <c:h val="0.702535239026535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numRef>
              <c:f>'Общие данные'!$B$1:$Z$1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'Общие данные'!$B$3:$Z$3</c:f>
              <c:numCache>
                <c:formatCode>#,##0</c:formatCode>
                <c:ptCount val="25"/>
                <c:pt idx="0">
                  <c:v>14875</c:v>
                </c:pt>
                <c:pt idx="1">
                  <c:v>15877</c:v>
                </c:pt>
                <c:pt idx="2">
                  <c:v>13832</c:v>
                </c:pt>
                <c:pt idx="3">
                  <c:v>13479</c:v>
                </c:pt>
                <c:pt idx="4">
                  <c:v>14901</c:v>
                </c:pt>
                <c:pt idx="5">
                  <c:v>16298</c:v>
                </c:pt>
                <c:pt idx="6">
                  <c:v>18321</c:v>
                </c:pt>
                <c:pt idx="7">
                  <c:v>19988</c:v>
                </c:pt>
                <c:pt idx="8">
                  <c:v>19303</c:v>
                </c:pt>
                <c:pt idx="9">
                  <c:v>18868</c:v>
                </c:pt>
                <c:pt idx="10">
                  <c:v>18412</c:v>
                </c:pt>
                <c:pt idx="11">
                  <c:v>17238</c:v>
                </c:pt>
                <c:pt idx="12">
                  <c:v>16066</c:v>
                </c:pt>
                <c:pt idx="13">
                  <c:v>15301</c:v>
                </c:pt>
                <c:pt idx="14">
                  <c:v>13946</c:v>
                </c:pt>
                <c:pt idx="15">
                  <c:v>13070</c:v>
                </c:pt>
                <c:pt idx="16">
                  <c:v>12019</c:v>
                </c:pt>
                <c:pt idx="17">
                  <c:v>11652</c:v>
                </c:pt>
                <c:pt idx="18">
                  <c:v>10601</c:v>
                </c:pt>
                <c:pt idx="19">
                  <c:v>10138</c:v>
                </c:pt>
                <c:pt idx="20">
                  <c:v>9405</c:v>
                </c:pt>
                <c:pt idx="21">
                  <c:v>8749</c:v>
                </c:pt>
                <c:pt idx="22">
                  <c:v>7816</c:v>
                </c:pt>
                <c:pt idx="23">
                  <c:v>7909</c:v>
                </c:pt>
                <c:pt idx="24">
                  <c:v>8559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C-4CB3-B4E8-E6BAE6443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98400"/>
        <c:axId val="229998816"/>
      </c:barChart>
      <c:catAx>
        <c:axId val="22999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Год</a:t>
                </a:r>
              </a:p>
            </c:rich>
          </c:tx>
          <c:layout>
            <c:manualLayout>
              <c:xMode val="edge"/>
              <c:yMode val="edge"/>
              <c:x val="0.4925824330750746"/>
              <c:y val="0.934630350194552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816"/>
        <c:crosses val="autoZero"/>
        <c:auto val="1"/>
        <c:lblAlgn val="ctr"/>
        <c:lblOffset val="100"/>
        <c:noMultiLvlLbl val="0"/>
      </c:catAx>
      <c:valAx>
        <c:axId val="2299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Количество погибших, чел.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18933655381048"/>
          <c:y val="5.2434054886482333E-2"/>
          <c:w val="0.8002532538576973"/>
          <c:h val="0.705425704847691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numRef>
              <c:f>'Общие данные'!$B$1:$Z$1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'Общие данные'!$B$7:$Z$7</c:f>
              <c:numCache>
                <c:formatCode>#,##0</c:formatCode>
                <c:ptCount val="25"/>
                <c:pt idx="0">
                  <c:v>0.85050800000000004</c:v>
                </c:pt>
                <c:pt idx="1">
                  <c:v>1.5421339999999999</c:v>
                </c:pt>
                <c:pt idx="2">
                  <c:v>1.3956</c:v>
                </c:pt>
                <c:pt idx="3">
                  <c:v>1.5263310000000001</c:v>
                </c:pt>
                <c:pt idx="4">
                  <c:v>1.772934</c:v>
                </c:pt>
                <c:pt idx="5">
                  <c:v>1.8460270000000001</c:v>
                </c:pt>
                <c:pt idx="6">
                  <c:v>2.6220430000000001</c:v>
                </c:pt>
                <c:pt idx="7">
                  <c:v>3.4664730000000001</c:v>
                </c:pt>
                <c:pt idx="8">
                  <c:v>4.1754850000000001</c:v>
                </c:pt>
                <c:pt idx="9">
                  <c:v>5.8935810000000002</c:v>
                </c:pt>
                <c:pt idx="10">
                  <c:v>6.6824779999999997</c:v>
                </c:pt>
                <c:pt idx="11">
                  <c:v>8.4750580000000006</c:v>
                </c:pt>
                <c:pt idx="12">
                  <c:v>8.6962309999999992</c:v>
                </c:pt>
                <c:pt idx="13">
                  <c:v>12.228599000000001</c:v>
                </c:pt>
                <c:pt idx="14">
                  <c:v>11.193949</c:v>
                </c:pt>
                <c:pt idx="15">
                  <c:v>25.565007999999999</c:v>
                </c:pt>
                <c:pt idx="16">
                  <c:v>18.199470999999999</c:v>
                </c:pt>
                <c:pt idx="17">
                  <c:v>15.693390000000001</c:v>
                </c:pt>
                <c:pt idx="18">
                  <c:v>14.885339999999999</c:v>
                </c:pt>
                <c:pt idx="19">
                  <c:v>18.246565</c:v>
                </c:pt>
                <c:pt idx="20">
                  <c:v>22.461846999999999</c:v>
                </c:pt>
                <c:pt idx="21">
                  <c:v>13.418423000000001</c:v>
                </c:pt>
                <c:pt idx="22">
                  <c:v>13.767378000000001</c:v>
                </c:pt>
                <c:pt idx="23">
                  <c:v>15.517156</c:v>
                </c:pt>
                <c:pt idx="24">
                  <c:v>18.170365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79-474C-8C32-210DBAE52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98400"/>
        <c:axId val="229998816"/>
      </c:barChart>
      <c:catAx>
        <c:axId val="22999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Год</a:t>
                </a:r>
              </a:p>
            </c:rich>
          </c:tx>
          <c:layout>
            <c:manualLayout>
              <c:xMode val="edge"/>
              <c:yMode val="edge"/>
              <c:x val="0.51837214446709667"/>
              <c:y val="0.905618701204331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816"/>
        <c:crosses val="autoZero"/>
        <c:auto val="1"/>
        <c:lblAlgn val="ctr"/>
        <c:lblOffset val="100"/>
        <c:noMultiLvlLbl val="0"/>
      </c:catAx>
      <c:valAx>
        <c:axId val="2299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Материальный ущерб, млн.руб.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1956131084897"/>
          <c:y val="1.5184816431412158E-2"/>
          <c:w val="0.85530227214382815"/>
          <c:h val="0.737977977065457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numRef>
              <c:f>Лист3!$B$1:$Z$1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Лист3!$B$9:$Z$9</c:f>
              <c:numCache>
                <c:formatCode>0.0</c:formatCode>
                <c:ptCount val="25"/>
                <c:pt idx="0">
                  <c:v>86.292436974789922</c:v>
                </c:pt>
                <c:pt idx="1">
                  <c:v>91.667191534924726</c:v>
                </c:pt>
                <c:pt idx="2">
                  <c:v>92.37998843262001</c:v>
                </c:pt>
                <c:pt idx="3">
                  <c:v>95.570888048074792</c:v>
                </c:pt>
                <c:pt idx="4">
                  <c:v>93.866183477618947</c:v>
                </c:pt>
                <c:pt idx="5">
                  <c:v>95.250951036937053</c:v>
                </c:pt>
                <c:pt idx="6">
                  <c:v>94.972981824136241</c:v>
                </c:pt>
                <c:pt idx="7">
                  <c:v>95.172103261957176</c:v>
                </c:pt>
                <c:pt idx="8">
                  <c:v>94.969693829974617</c:v>
                </c:pt>
                <c:pt idx="9">
                  <c:v>93.857324570701721</c:v>
                </c:pt>
                <c:pt idx="10">
                  <c:v>93.971323050184665</c:v>
                </c:pt>
                <c:pt idx="11">
                  <c:v>92.684766214177984</c:v>
                </c:pt>
                <c:pt idx="12">
                  <c:v>92.337856342586832</c:v>
                </c:pt>
                <c:pt idx="13">
                  <c:v>93.686687144631065</c:v>
                </c:pt>
                <c:pt idx="14">
                  <c:v>94.320952244371142</c:v>
                </c:pt>
                <c:pt idx="15">
                  <c:v>94.521805661820963</c:v>
                </c:pt>
                <c:pt idx="16">
                  <c:v>94.908062234794912</c:v>
                </c:pt>
                <c:pt idx="17">
                  <c:v>94.387229660144172</c:v>
                </c:pt>
                <c:pt idx="18">
                  <c:v>93.98169983963777</c:v>
                </c:pt>
                <c:pt idx="19">
                  <c:v>94.01262576445059</c:v>
                </c:pt>
                <c:pt idx="20">
                  <c:v>94.024455077086657</c:v>
                </c:pt>
                <c:pt idx="21">
                  <c:v>93.107783746713906</c:v>
                </c:pt>
                <c:pt idx="22">
                  <c:v>93.615660184237456</c:v>
                </c:pt>
                <c:pt idx="23">
                  <c:v>93.45049943102795</c:v>
                </c:pt>
                <c:pt idx="24">
                  <c:v>93.316976282275959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5-4EE3-990E-AABDB8088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98400"/>
        <c:axId val="229998816"/>
      </c:barChart>
      <c:catAx>
        <c:axId val="22999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Год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816"/>
        <c:crosses val="autoZero"/>
        <c:auto val="1"/>
        <c:lblAlgn val="ctr"/>
        <c:lblOffset val="100"/>
        <c:noMultiLvlLbl val="0"/>
      </c:catAx>
      <c:valAx>
        <c:axId val="2299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Процентное соотношение количество погибших , %.</a:t>
                </a:r>
              </a:p>
            </c:rich>
          </c:tx>
          <c:layout>
            <c:manualLayout>
              <c:xMode val="edge"/>
              <c:yMode val="edge"/>
              <c:x val="1.026189203634421E-3"/>
              <c:y val="8.081264651078920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88508397968158"/>
          <c:y val="1.5184816431412158E-2"/>
          <c:w val="0.84461280127263627"/>
          <c:h val="0.750217537462989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numRef>
              <c:f>Лист3!$B$1:$Z$1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Лист3!$B$10:$Z$10</c:f>
              <c:numCache>
                <c:formatCode>0.0</c:formatCode>
                <c:ptCount val="25"/>
                <c:pt idx="0">
                  <c:v>66.391262633626027</c:v>
                </c:pt>
                <c:pt idx="1">
                  <c:v>72.019357591493346</c:v>
                </c:pt>
                <c:pt idx="2">
                  <c:v>75.145313843508163</c:v>
                </c:pt>
                <c:pt idx="3">
                  <c:v>74.647373341693253</c:v>
                </c:pt>
                <c:pt idx="4">
                  <c:v>77.11764792146802</c:v>
                </c:pt>
                <c:pt idx="5">
                  <c:v>79.093859407256772</c:v>
                </c:pt>
                <c:pt idx="6">
                  <c:v>78.277625500420854</c:v>
                </c:pt>
                <c:pt idx="7">
                  <c:v>78.531492961289473</c:v>
                </c:pt>
                <c:pt idx="8">
                  <c:v>77.941963628177319</c:v>
                </c:pt>
                <c:pt idx="9">
                  <c:v>57.756175744424318</c:v>
                </c:pt>
                <c:pt idx="10">
                  <c:v>61.46377137343363</c:v>
                </c:pt>
                <c:pt idx="11">
                  <c:v>71.803850781906149</c:v>
                </c:pt>
                <c:pt idx="12">
                  <c:v>66.423649509770371</c:v>
                </c:pt>
                <c:pt idx="13">
                  <c:v>74.626308377599102</c:v>
                </c:pt>
                <c:pt idx="14">
                  <c:v>71.837382857470587</c:v>
                </c:pt>
                <c:pt idx="15">
                  <c:v>42.144383447875313</c:v>
                </c:pt>
                <c:pt idx="16">
                  <c:v>52.051287644569442</c:v>
                </c:pt>
                <c:pt idx="17">
                  <c:v>59.027545992293575</c:v>
                </c:pt>
                <c:pt idx="18">
                  <c:v>60.32761764259331</c:v>
                </c:pt>
                <c:pt idx="19">
                  <c:v>65.249656579197236</c:v>
                </c:pt>
                <c:pt idx="20">
                  <c:v>62.674770244851196</c:v>
                </c:pt>
                <c:pt idx="21">
                  <c:v>68.046669865750985</c:v>
                </c:pt>
                <c:pt idx="22">
                  <c:v>63.409641254856233</c:v>
                </c:pt>
                <c:pt idx="23">
                  <c:v>64.470125840070182</c:v>
                </c:pt>
                <c:pt idx="24">
                  <c:v>72.200888644779553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47-4585-97E3-CF1DE7A27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98400"/>
        <c:axId val="229998816"/>
      </c:barChart>
      <c:catAx>
        <c:axId val="22999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Год</a:t>
                </a:r>
              </a:p>
            </c:rich>
          </c:tx>
          <c:layout>
            <c:manualLayout>
              <c:xMode val="edge"/>
              <c:yMode val="edge"/>
              <c:x val="0.51781311943169051"/>
              <c:y val="0.93328021673944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816"/>
        <c:crosses val="autoZero"/>
        <c:auto val="1"/>
        <c:lblAlgn val="ctr"/>
        <c:lblOffset val="100"/>
        <c:noMultiLvlLbl val="0"/>
      </c:catAx>
      <c:valAx>
        <c:axId val="2299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prstDash val="lg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Процентное соотношение материального ущерба , %.</a:t>
                </a:r>
              </a:p>
            </c:rich>
          </c:tx>
          <c:layout>
            <c:manualLayout>
              <c:xMode val="edge"/>
              <c:yMode val="edge"/>
              <c:x val="1.026189203634421E-3"/>
              <c:y val="0.18413604131223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>
                <a:defRPr lang="ru-RU"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999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8EBB4-142F-43A5-8E60-64E481BA788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2AD6-8718-4385-ADA0-36397B040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23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02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86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F3BE-8653-443D-BB44-CF6F2D30A00C}" type="datetime1">
              <a:rPr lang="ru-RU" smtClean="0"/>
              <a:pPr/>
              <a:t>06.12.2021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9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1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2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6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7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55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3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4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25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7643-F073-4DE9-B9CB-AB339AC2123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FE1F0-8613-4DF9-A36D-1B5B2C6D5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2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06969" y="4869160"/>
            <a:ext cx="5229527" cy="1008112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Начальник НИО АСИТ</a:t>
            </a:r>
          </a:p>
          <a:p>
            <a:pPr algn="r"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Академии ГПС МЧС России</a:t>
            </a:r>
            <a:endParaRPr lang="en-US" sz="20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к.т.н.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Шихалев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Денис Владимирович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0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172226" y="188640"/>
            <a:ext cx="6856158" cy="504056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800" b="1" dirty="0">
                <a:latin typeface="+mj-lt"/>
                <a:ea typeface="+mj-ea"/>
                <a:cs typeface="+mj-cs"/>
              </a:rPr>
              <a:t>Семинар по теории управления </a:t>
            </a:r>
            <a:br>
              <a:rPr lang="ru-RU" sz="2800" b="1" dirty="0">
                <a:latin typeface="+mj-lt"/>
                <a:ea typeface="+mj-ea"/>
                <a:cs typeface="+mj-cs"/>
              </a:rPr>
            </a:br>
            <a:r>
              <a:rPr lang="ru-RU" sz="2800" b="1" dirty="0">
                <a:latin typeface="+mj-lt"/>
                <a:ea typeface="+mj-ea"/>
                <a:cs typeface="+mj-cs"/>
              </a:rPr>
              <a:t>организационными системами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734961" y="5229200"/>
            <a:ext cx="5229527" cy="504056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370" y="2276872"/>
            <a:ext cx="89461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ПРОБЛЕМЫ УПРАВЛЕНИЯ СИСТЕМОЙ ОБЕСПЕЧЕНИЯ ПОЖАРНОЙ БЕЗОПАСНОСТИ</a:t>
            </a:r>
          </a:p>
        </p:txBody>
      </p:sp>
      <p:sp>
        <p:nvSpPr>
          <p:cNvPr id="2" name="AutoShape 6" descr="ÐÐ°ÑÑÐ¸Ð½ÐºÐ¸ Ð¿Ð¾ Ð·Ð°Ð¿ÑÐ¾ÑÑ Ð°ÐºÐ°Ð´ÐµÐ¼Ð¸Ñ Ð³Ð¿Ñ Ð¼ÑÑ ÑÐ¾ÑÑÐ¸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ÐÐ°ÑÑÐ¸Ð½ÐºÐ¸ Ð¿Ð¾ Ð·Ð°Ð¿ÑÐ¾ÑÑ Ð°ÐºÐ°Ð´ÐµÐ¼Ð¸Ñ Ð³Ð¿Ñ Ð¼ÑÑ ÑÐ¾ÑÑÐ¸Ð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7" name="Picture 9" descr="C:\Users\Денис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774" y="116632"/>
            <a:ext cx="1051531" cy="105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одзаголовок 2"/>
          <p:cNvSpPr txBox="1">
            <a:spLocks/>
          </p:cNvSpPr>
          <p:nvPr/>
        </p:nvSpPr>
        <p:spPr>
          <a:xfrm>
            <a:off x="2339752" y="6487574"/>
            <a:ext cx="4077400" cy="397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Москва, 2021</a:t>
            </a:r>
          </a:p>
        </p:txBody>
      </p:sp>
    </p:spTree>
    <p:extLst>
      <p:ext uri="{BB962C8B-B14F-4D97-AF65-F5344CB8AC3E}">
        <p14:creationId xmlns:p14="http://schemas.microsoft.com/office/powerpoint/2010/main" val="180317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Структура системы управления СОПБ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B26CDB9-8957-470A-94F1-F5A2E650F9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50" t="21020" r="20075" b="27320"/>
          <a:stretch/>
        </p:blipFill>
        <p:spPr>
          <a:xfrm>
            <a:off x="917340" y="1052736"/>
            <a:ext cx="5742892" cy="356755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E721936-D229-4BA2-8A8E-3009AF96DE6A}"/>
              </a:ext>
            </a:extLst>
          </p:cNvPr>
          <p:cNvSpPr txBox="1"/>
          <p:nvPr/>
        </p:nvSpPr>
        <p:spPr>
          <a:xfrm>
            <a:off x="16872" y="4620290"/>
            <a:ext cx="8262664" cy="539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Рисунок 9 – Существующая структура системы управления пожарной безопасностью объекта: </a:t>
            </a:r>
            <a:b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 – технический регламент, НПА – нормативно-правовой акты, НД – нормативная документация.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0C1E37-0770-4EFD-8FA0-8456572F03DB}"/>
              </a:ext>
            </a:extLst>
          </p:cNvPr>
          <p:cNvSpPr txBox="1"/>
          <p:nvPr/>
        </p:nvSpPr>
        <p:spPr>
          <a:xfrm>
            <a:off x="5868144" y="1340768"/>
            <a:ext cx="5040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096B891-139C-4F4D-8624-D6445ACC2526}"/>
              </a:ext>
            </a:extLst>
          </p:cNvPr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24319D8F-A5C2-4170-98D7-0D113C0C8579}"/>
              </a:ext>
            </a:extLst>
          </p:cNvPr>
          <p:cNvSpPr/>
          <p:nvPr/>
        </p:nvSpPr>
        <p:spPr>
          <a:xfrm>
            <a:off x="125252" y="5229200"/>
            <a:ext cx="835343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Руководитель объекта получает объект с уже определенным набором и структурой системы обеспечения пожарной безопасности. При ответственном подходе, он осуществляет контроль работоспособности систем противопожарной защиты, проводятся тренировки по эвакуации, периодической обучение и инструктажи. При безответственном – нет. И это происходит не из-за того, что руководитель не хочет осуществлять управление, а из-за невозможности в настоящее время оценить состояние пожарной безопасности для принятия соответствующих решений в режиме реального времени, так как состояние такой системы является динамическим. </a:t>
            </a:r>
          </a:p>
        </p:txBody>
      </p:sp>
    </p:spTree>
    <p:extLst>
      <p:ext uri="{BB962C8B-B14F-4D97-AF65-F5344CB8AC3E}">
        <p14:creationId xmlns:p14="http://schemas.microsoft.com/office/powerpoint/2010/main" val="291026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Способ оценки состояния системы обеспечения пожарной безопасности объекта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11</a:t>
            </a:fld>
            <a:endParaRPr lang="ru-RU" sz="1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8398A97-53A8-44F2-BC84-3D6A4998CD92}"/>
                  </a:ext>
                </a:extLst>
              </p:cNvPr>
              <p:cNvSpPr txBox="1"/>
              <p:nvPr/>
            </p:nvSpPr>
            <p:spPr>
              <a:xfrm>
                <a:off x="179512" y="1196752"/>
                <a:ext cx="8784976" cy="27277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Состояние пожарной безопасности определим следующим кортежем: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=&lt;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ru-RU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	  			(1)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0</a:t>
                </a:r>
                <a:r>
                  <a:rPr lang="ru-R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невозможность возникновения пожара;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/>
                <a:r>
                  <a:rPr lang="en-US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ru-R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безопасность людей в здании;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/>
                <a:r>
                  <a:rPr lang="en-US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безопасность пожарных при тушении пожара;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/>
                <a:r>
                  <a:rPr lang="en-US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сохранность имущества собственника здания.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8398A97-53A8-44F2-BC84-3D6A4998C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96752"/>
                <a:ext cx="8784976" cy="2727798"/>
              </a:xfrm>
              <a:prstGeom prst="rect">
                <a:avLst/>
              </a:prstGeom>
              <a:blipFill>
                <a:blip r:embed="rId2"/>
                <a:stretch>
                  <a:fillRect l="-555" r="-693" b="-2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3FDDE00-1F2C-4344-9AE4-4A672C43738F}"/>
                  </a:ext>
                </a:extLst>
              </p:cNvPr>
              <p:cNvSpPr txBox="1"/>
              <p:nvPr/>
            </p:nvSpPr>
            <p:spPr>
              <a:xfrm>
                <a:off x="431032" y="4293096"/>
                <a:ext cx="8424936" cy="1475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ru-RU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0,999∙</m:t>
                            </m:r>
                            <m:f>
                              <m:f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0,8∙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𝑅𝑆𝐸𝑇</m:t>
                                </m:r>
                                <m: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𝐴𝑆𝐸𝑇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𝑃𝑀𝑇</m:t>
                                </m:r>
                              </m:den>
                            </m:f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ru-RU" sz="16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если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𝐴𝑆𝐸𝑇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&lt;0,8∙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𝑅𝑆𝐸𝑇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&lt;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𝐴𝑆𝐸𝑇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𝑃𝑀𝑇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и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𝑃𝐽𝑇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≤6 </m:t>
                            </m:r>
                            <m:r>
                              <a:rPr lang="ru-RU" sz="16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мин</m:t>
                            </m:r>
                          </m:e>
                          <m:e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0,999,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если</m:t>
                            </m:r>
                            <m:r>
                              <a:rPr lang="ru-RU" sz="16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𝐴𝑆𝐸𝑇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𝑃𝑀𝑇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≤0,8∙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𝑅𝑆𝐸𝑇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или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𝑃𝐽𝑇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≤6</m:t>
                            </m:r>
                            <m:r>
                              <a:rPr lang="ru-RU" sz="16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мин</m:t>
                            </m:r>
                          </m:e>
                          <m:e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0,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если</m:t>
                            </m:r>
                            <m:r>
                              <a:rPr lang="ru-RU" sz="16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𝐴𝑆𝐸𝑇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≥0,8∙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𝑅𝑆𝐸𝑇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или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𝑃𝐽𝑇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&gt;6</m:t>
                            </m:r>
                            <m:r>
                              <a:rPr lang="ru-RU" sz="16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мин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sz="16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ru-RU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endParaRPr lang="ru-RU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3FDDE00-1F2C-4344-9AE4-4A672C437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32" y="4293096"/>
                <a:ext cx="8424936" cy="14750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21479EF8-3A50-48DB-85DB-7310CD690283}"/>
              </a:ext>
            </a:extLst>
          </p:cNvPr>
          <p:cNvSpPr txBox="1"/>
          <p:nvPr/>
        </p:nvSpPr>
        <p:spPr>
          <a:xfrm>
            <a:off x="90036" y="4365104"/>
            <a:ext cx="892899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104902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езопасность людей в здании будем оценивать следующим выражением: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Данные для вычисления  критерия безопасности людей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12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B00E0E4-485B-412B-9BC1-01E3F24D9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381975"/>
              </p:ext>
            </p:extLst>
          </p:nvPr>
        </p:nvGraphicFramePr>
        <p:xfrm>
          <a:off x="179512" y="1196752"/>
          <a:ext cx="8640960" cy="507471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124712182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343349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10234252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142524349"/>
                    </a:ext>
                  </a:extLst>
                </a:gridCol>
              </a:tblGrid>
              <a:tr h="482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Параметр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Исходные данные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Источник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7912300"/>
                  </a:ext>
                </a:extLst>
              </a:tr>
              <a:tr h="483002">
                <a:tc row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Безопасность людей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ASET – </a:t>
                      </a:r>
                      <a:r>
                        <a:rPr lang="ru-RU" sz="1600" dirty="0">
                          <a:effectLst/>
                        </a:rPr>
                        <a:t>допустимое время эвакуации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Распределение людей внутри здания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Система подсчета количества людей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890290"/>
                  </a:ext>
                </a:extLst>
              </a:tr>
              <a:tr h="23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Геометрические размеры здания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База данных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1715351"/>
                  </a:ext>
                </a:extLst>
              </a:tr>
              <a:tr h="23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RSET – </a:t>
                      </a:r>
                      <a:r>
                        <a:rPr lang="ru-RU" sz="1600" dirty="0">
                          <a:effectLst/>
                        </a:rPr>
                        <a:t>требуемое время эвакуации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Пожарная нагрузка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База данных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870444"/>
                  </a:ext>
                </a:extLst>
              </a:tr>
              <a:tr h="23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Геометрические размеры здания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База данных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944166"/>
                  </a:ext>
                </a:extLst>
              </a:tr>
              <a:tr h="482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Состояние системы дымоудаления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дымоудаления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6318464"/>
                  </a:ext>
                </a:extLst>
              </a:tr>
              <a:tr h="483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Состояние системы пожаротушения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пожаротушения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1773015"/>
                  </a:ext>
                </a:extLst>
              </a:tr>
              <a:tr h="23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PMT – </a:t>
                      </a:r>
                      <a:r>
                        <a:rPr lang="ru-RU" sz="1600" dirty="0">
                          <a:effectLst/>
                        </a:rPr>
                        <a:t>время начала эвакуации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Состояние системы пожарной сигнализации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пожарной сигнализация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178599"/>
                  </a:ext>
                </a:extLst>
              </a:tr>
              <a:tr h="482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Состояние системы оповещения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оповещения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5403336"/>
                  </a:ext>
                </a:extLst>
              </a:tr>
              <a:tr h="23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PJT – </a:t>
                      </a:r>
                      <a:r>
                        <a:rPr lang="ru-RU" sz="1600" dirty="0">
                          <a:effectLst/>
                        </a:rPr>
                        <a:t>время нахождение при критической плотности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Геометрические размеры здания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База данных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913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055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Концепт структуры информационной системы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13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2" name="Rectangle 25">
            <a:extLst>
              <a:ext uri="{FF2B5EF4-FFF2-40B4-BE49-F238E27FC236}">
                <a16:creationId xmlns:a16="http://schemas.microsoft.com/office/drawing/2014/main" id="{F0158EAD-61B1-4EDE-90DE-3A46E3AE4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08691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7" name="Полотно 1">
            <a:extLst>
              <a:ext uri="{FF2B5EF4-FFF2-40B4-BE49-F238E27FC236}">
                <a16:creationId xmlns:a16="http://schemas.microsoft.com/office/drawing/2014/main" id="{2B7F49A8-469A-4DB4-A91E-C6E5980BDFFA}"/>
              </a:ext>
            </a:extLst>
          </p:cNvPr>
          <p:cNvGrpSpPr/>
          <p:nvPr/>
        </p:nvGrpSpPr>
        <p:grpSpPr>
          <a:xfrm>
            <a:off x="992665" y="1052736"/>
            <a:ext cx="7056784" cy="3053941"/>
            <a:chOff x="0" y="-29808"/>
            <a:chExt cx="3097530" cy="1635088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1DB58690-ECF4-4C23-A4BE-EFAC1C66C5C4}"/>
                </a:ext>
              </a:extLst>
            </p:cNvPr>
            <p:cNvSpPr/>
            <p:nvPr/>
          </p:nvSpPr>
          <p:spPr>
            <a:xfrm>
              <a:off x="0" y="0"/>
              <a:ext cx="3097530" cy="160528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258FF46C-9328-4412-AF31-DE622096A11E}"/>
                </a:ext>
              </a:extLst>
            </p:cNvPr>
            <p:cNvSpPr/>
            <p:nvPr/>
          </p:nvSpPr>
          <p:spPr>
            <a:xfrm>
              <a:off x="20386" y="73"/>
              <a:ext cx="839386" cy="1979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АПС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822A1062-7AB0-48AB-B25A-F5F859A470E3}"/>
                </a:ext>
              </a:extLst>
            </p:cNvPr>
            <p:cNvSpPr/>
            <p:nvPr/>
          </p:nvSpPr>
          <p:spPr>
            <a:xfrm>
              <a:off x="20386" y="279847"/>
              <a:ext cx="839202" cy="1979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СОУЭ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93DD369B-EA0E-4AF8-B40A-B1C034F71244}"/>
                </a:ext>
              </a:extLst>
            </p:cNvPr>
            <p:cNvSpPr/>
            <p:nvPr/>
          </p:nvSpPr>
          <p:spPr>
            <a:xfrm>
              <a:off x="20386" y="573268"/>
              <a:ext cx="839294" cy="1979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ПДЗ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6A875F2A-A936-4718-8480-0AB06C613A74}"/>
                </a:ext>
              </a:extLst>
            </p:cNvPr>
            <p:cNvSpPr/>
            <p:nvPr/>
          </p:nvSpPr>
          <p:spPr>
            <a:xfrm>
              <a:off x="20372" y="866644"/>
              <a:ext cx="839400" cy="1979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АУПТ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DE37BEB8-111E-4265-A82C-CC7056DAA45A}"/>
                </a:ext>
              </a:extLst>
            </p:cNvPr>
            <p:cNvSpPr/>
            <p:nvPr/>
          </p:nvSpPr>
          <p:spPr>
            <a:xfrm>
              <a:off x="20391" y="1173759"/>
              <a:ext cx="839110" cy="42818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Система мониторинга количества людей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C3E00996-C46D-406E-8043-ABB7195E7803}"/>
                </a:ext>
              </a:extLst>
            </p:cNvPr>
            <p:cNvSpPr/>
            <p:nvPr/>
          </p:nvSpPr>
          <p:spPr>
            <a:xfrm>
              <a:off x="1097804" y="63"/>
              <a:ext cx="1353993" cy="1568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16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>
              <a:extLst>
                <a:ext uri="{FF2B5EF4-FFF2-40B4-BE49-F238E27FC236}">
                  <a16:creationId xmlns:a16="http://schemas.microsoft.com/office/drawing/2014/main" id="{9BF96A55-0664-42D5-A116-1005880E708D}"/>
                </a:ext>
              </a:extLst>
            </p:cNvPr>
            <p:cNvCxnSpPr>
              <a:stCxn id="9" idx="3"/>
            </p:cNvCxnSpPr>
            <p:nvPr/>
          </p:nvCxnSpPr>
          <p:spPr>
            <a:xfrm flipV="1">
              <a:off x="859685" y="95688"/>
              <a:ext cx="238373" cy="33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373DE826-2B53-4AB9-9728-654F2EDE5A9C}"/>
                </a:ext>
              </a:extLst>
            </p:cNvPr>
            <p:cNvCxnSpPr/>
            <p:nvPr/>
          </p:nvCxnSpPr>
          <p:spPr>
            <a:xfrm flipV="1">
              <a:off x="859685" y="375467"/>
              <a:ext cx="238373" cy="33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>
              <a:extLst>
                <a:ext uri="{FF2B5EF4-FFF2-40B4-BE49-F238E27FC236}">
                  <a16:creationId xmlns:a16="http://schemas.microsoft.com/office/drawing/2014/main" id="{DC5AEF8E-31E4-433B-9B32-98B03D9E2E14}"/>
                </a:ext>
              </a:extLst>
            </p:cNvPr>
            <p:cNvCxnSpPr/>
            <p:nvPr/>
          </p:nvCxnSpPr>
          <p:spPr>
            <a:xfrm flipV="1">
              <a:off x="859501" y="662070"/>
              <a:ext cx="238373" cy="33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23B3C5DB-2310-469C-9E29-07B541305691}"/>
                </a:ext>
              </a:extLst>
            </p:cNvPr>
            <p:cNvCxnSpPr/>
            <p:nvPr/>
          </p:nvCxnSpPr>
          <p:spPr>
            <a:xfrm flipV="1">
              <a:off x="859501" y="955497"/>
              <a:ext cx="238373" cy="33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>
              <a:extLst>
                <a:ext uri="{FF2B5EF4-FFF2-40B4-BE49-F238E27FC236}">
                  <a16:creationId xmlns:a16="http://schemas.microsoft.com/office/drawing/2014/main" id="{476F3F3D-FE81-499B-915D-D308C7D5F8AD}"/>
                </a:ext>
              </a:extLst>
            </p:cNvPr>
            <p:cNvCxnSpPr/>
            <p:nvPr/>
          </p:nvCxnSpPr>
          <p:spPr>
            <a:xfrm flipV="1">
              <a:off x="859796" y="1269395"/>
              <a:ext cx="238373" cy="33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AA6ED08F-5247-41FC-9669-2617DF7BB961}"/>
                </a:ext>
              </a:extLst>
            </p:cNvPr>
            <p:cNvSpPr/>
            <p:nvPr/>
          </p:nvSpPr>
          <p:spPr>
            <a:xfrm>
              <a:off x="1561804" y="1370965"/>
              <a:ext cx="477186" cy="1979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JuPedSim</a:t>
              </a:r>
              <a:endParaRPr lang="ru-RU" sz="16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E0B62AC8-A03F-4C04-B5D2-B8E6523BB472}"/>
                </a:ext>
              </a:extLst>
            </p:cNvPr>
            <p:cNvCxnSpPr/>
            <p:nvPr/>
          </p:nvCxnSpPr>
          <p:spPr>
            <a:xfrm flipV="1">
              <a:off x="1544174" y="-29808"/>
              <a:ext cx="0" cy="159865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ADDDFFAE-259F-4AD9-9996-7846A14644A9}"/>
                </a:ext>
              </a:extLst>
            </p:cNvPr>
            <p:cNvSpPr/>
            <p:nvPr/>
          </p:nvSpPr>
          <p:spPr>
            <a:xfrm>
              <a:off x="1098158" y="1371676"/>
              <a:ext cx="446321" cy="1979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БД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739D4FDD-62BF-49C2-8D7F-8ED87A2818AB}"/>
                </a:ext>
              </a:extLst>
            </p:cNvPr>
            <p:cNvCxnSpPr/>
            <p:nvPr/>
          </p:nvCxnSpPr>
          <p:spPr>
            <a:xfrm flipH="1">
              <a:off x="1097870" y="1372832"/>
              <a:ext cx="95923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84E26E60-522C-4044-955E-A7D146A17E8B}"/>
                </a:ext>
              </a:extLst>
            </p:cNvPr>
            <p:cNvCxnSpPr/>
            <p:nvPr/>
          </p:nvCxnSpPr>
          <p:spPr>
            <a:xfrm flipV="1">
              <a:off x="2057376" y="-27706"/>
              <a:ext cx="0" cy="159829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E814208C-6896-4251-91DE-D47B7C6FBEEE}"/>
                </a:ext>
              </a:extLst>
            </p:cNvPr>
            <p:cNvSpPr/>
            <p:nvPr/>
          </p:nvSpPr>
          <p:spPr>
            <a:xfrm>
              <a:off x="1097947" y="573251"/>
              <a:ext cx="446321" cy="3584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Обработка </a:t>
              </a:r>
              <a:r>
                <a:rPr lang="ru-RU" sz="15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данных</a:t>
              </a:r>
              <a:endPara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9D4EC8C4-6AB7-4417-A4D2-EAF155DCD27A}"/>
                </a:ext>
              </a:extLst>
            </p:cNvPr>
            <p:cNvSpPr/>
            <p:nvPr/>
          </p:nvSpPr>
          <p:spPr>
            <a:xfrm>
              <a:off x="1553421" y="505040"/>
              <a:ext cx="479400" cy="4869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Вычисление критерия безопасности</a:t>
              </a:r>
              <a:endPara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C6E73102-DD07-48E5-9139-C275DD87EDBE}"/>
                </a:ext>
              </a:extLst>
            </p:cNvPr>
            <p:cNvSpPr/>
            <p:nvPr/>
          </p:nvSpPr>
          <p:spPr>
            <a:xfrm>
              <a:off x="2030031" y="565328"/>
              <a:ext cx="446321" cy="4869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Модуль поддержки принятия</a:t>
              </a:r>
              <a:br>
                <a:rPr lang="ru-RU" sz="1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решений</a:t>
              </a:r>
              <a:endPara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9" name="Рисунок 28" descr="Офисный работник">
              <a:extLst>
                <a:ext uri="{FF2B5EF4-FFF2-40B4-BE49-F238E27FC236}">
                  <a16:creationId xmlns:a16="http://schemas.microsoft.com/office/drawing/2014/main" id="{85A60BDC-5693-498A-B344-9B7E427AC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64573" y="599617"/>
              <a:ext cx="392377" cy="392377"/>
            </a:xfrm>
            <a:prstGeom prst="rect">
              <a:avLst/>
            </a:prstGeom>
          </p:spPr>
        </p:pic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6EBDB1F5-B0AF-4C58-9AA1-AAF1BC9197C8}"/>
                </a:ext>
              </a:extLst>
            </p:cNvPr>
            <p:cNvSpPr/>
            <p:nvPr/>
          </p:nvSpPr>
          <p:spPr>
            <a:xfrm>
              <a:off x="2636556" y="962444"/>
              <a:ext cx="445770" cy="3052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ЛПР</a:t>
              </a:r>
              <a:endPara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7577593E-2B69-4789-8E2D-42322C92C728}"/>
                </a:ext>
              </a:extLst>
            </p:cNvPr>
            <p:cNvCxnSpPr/>
            <p:nvPr/>
          </p:nvCxnSpPr>
          <p:spPr>
            <a:xfrm flipV="1">
              <a:off x="2451636" y="866630"/>
              <a:ext cx="238373" cy="33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A1CD41E-D51A-4FA0-BFE3-977306E42DC6}"/>
              </a:ext>
            </a:extLst>
          </p:cNvPr>
          <p:cNvSpPr txBox="1"/>
          <p:nvPr/>
        </p:nvSpPr>
        <p:spPr>
          <a:xfrm>
            <a:off x="-17468" y="4305558"/>
            <a:ext cx="8873436" cy="3040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/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 каком-либо помещении отказала пожарная сигнализация или система оповещения, то в это помещение направляется сотрудник службы безопасности для контролирования возможного возгорания. </a:t>
            </a:r>
          </a:p>
          <a:p>
            <a:pPr indent="449580" algn="just"/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большом помещении собралось огромное количество человек и результаты расчета показали, а такой ситуации их безопасность не обеспечивается (для рассматриваемого PMT равно 90 сек.). Следовательно, один из вариантов это направить в данное помещение сотрудника службы безопасности для того, чтобы он контролировал пожарную обстановку на момент нахождения там большого количества людей.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51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Проблема оценки критерия невозможность возникновения пожара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14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2A13A0-0E5D-4B9B-9DEC-0CBA6B3665BB}"/>
              </a:ext>
            </a:extLst>
          </p:cNvPr>
          <p:cNvSpPr/>
          <p:nvPr/>
        </p:nvSpPr>
        <p:spPr>
          <a:xfrm>
            <a:off x="3239852" y="1340768"/>
            <a:ext cx="26642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Система предотвращения пожара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49074C8-22D1-4B34-9524-86B4496D60DB}"/>
              </a:ext>
            </a:extLst>
          </p:cNvPr>
          <p:cNvSpPr/>
          <p:nvPr/>
        </p:nvSpPr>
        <p:spPr>
          <a:xfrm>
            <a:off x="240264" y="2420888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Исключение</a:t>
            </a:r>
          </a:p>
          <a:p>
            <a:pPr algn="ctr"/>
            <a:r>
              <a:rPr lang="ru-RU" sz="1400" dirty="0"/>
              <a:t>условий образования горючей среды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18CF411-A873-43C5-9F24-2F44B5EC9EB8}"/>
              </a:ext>
            </a:extLst>
          </p:cNvPr>
          <p:cNvSpPr/>
          <p:nvPr/>
        </p:nvSpPr>
        <p:spPr>
          <a:xfrm>
            <a:off x="5399584" y="2420888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Исключение условий</a:t>
            </a:r>
          </a:p>
          <a:p>
            <a:pPr algn="ctr"/>
            <a:r>
              <a:rPr lang="ru-RU" sz="1400" dirty="0"/>
              <a:t>образования в горючей среде (или внесения в нее) источников зажигания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51D9E47-175C-4555-B7E8-EE2A8D881513}"/>
              </a:ext>
            </a:extLst>
          </p:cNvPr>
          <p:cNvSpPr/>
          <p:nvPr/>
        </p:nvSpPr>
        <p:spPr>
          <a:xfrm>
            <a:off x="179512" y="3779417"/>
            <a:ext cx="1152128" cy="349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Способ №1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0D30D92-5218-4223-B3B9-31F14AA3749E}"/>
              </a:ext>
            </a:extLst>
          </p:cNvPr>
          <p:cNvSpPr/>
          <p:nvPr/>
        </p:nvSpPr>
        <p:spPr>
          <a:xfrm>
            <a:off x="1824440" y="3779417"/>
            <a:ext cx="1152128" cy="349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Способ №2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EFE1B30-9463-4DA8-B1B7-EBD9A9A3E243}"/>
              </a:ext>
            </a:extLst>
          </p:cNvPr>
          <p:cNvSpPr/>
          <p:nvPr/>
        </p:nvSpPr>
        <p:spPr>
          <a:xfrm>
            <a:off x="3469368" y="3779417"/>
            <a:ext cx="1152128" cy="349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Способ №</a:t>
            </a:r>
            <a:r>
              <a:rPr lang="en-US" sz="1400" dirty="0"/>
              <a:t> n</a:t>
            </a:r>
            <a:endParaRPr lang="ru-RU" sz="14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AAF0FD18-5607-4306-AE8C-38FBB1B8906A}"/>
              </a:ext>
            </a:extLst>
          </p:cNvPr>
          <p:cNvSpPr/>
          <p:nvPr/>
        </p:nvSpPr>
        <p:spPr>
          <a:xfrm>
            <a:off x="755576" y="4509120"/>
            <a:ext cx="1152128" cy="349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Требование №1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2B67D12-73A9-4AAD-A7C8-620C542B77DA}"/>
              </a:ext>
            </a:extLst>
          </p:cNvPr>
          <p:cNvSpPr/>
          <p:nvPr/>
        </p:nvSpPr>
        <p:spPr>
          <a:xfrm>
            <a:off x="755576" y="5228335"/>
            <a:ext cx="1152128" cy="349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Требование №2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22C5FF9-A288-4714-8FEB-FDD7DD7619AF}"/>
              </a:ext>
            </a:extLst>
          </p:cNvPr>
          <p:cNvSpPr/>
          <p:nvPr/>
        </p:nvSpPr>
        <p:spPr>
          <a:xfrm>
            <a:off x="755576" y="5947550"/>
            <a:ext cx="1152128" cy="349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Требование №</a:t>
            </a:r>
            <a:r>
              <a:rPr lang="en-US" sz="1100" i="1" dirty="0"/>
              <a:t>n</a:t>
            </a:r>
            <a:endParaRPr lang="ru-RU" sz="1100" i="1" dirty="0"/>
          </a:p>
        </p:txBody>
      </p: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557EABD5-FB0A-42FD-AB85-333F2DA00784}"/>
              </a:ext>
            </a:extLst>
          </p:cNvPr>
          <p:cNvCxnSpPr>
            <a:stCxn id="2" idx="2"/>
            <a:endCxn id="16" idx="0"/>
          </p:cNvCxnSpPr>
          <p:nvPr/>
        </p:nvCxnSpPr>
        <p:spPr>
          <a:xfrm rot="5400000">
            <a:off x="2946192" y="795080"/>
            <a:ext cx="504056" cy="2747560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: уступ 28">
            <a:extLst>
              <a:ext uri="{FF2B5EF4-FFF2-40B4-BE49-F238E27FC236}">
                <a16:creationId xmlns:a16="http://schemas.microsoft.com/office/drawing/2014/main" id="{B65B5B0C-2267-447A-B449-F5A1B58FC448}"/>
              </a:ext>
            </a:extLst>
          </p:cNvPr>
          <p:cNvCxnSpPr>
            <a:stCxn id="2" idx="2"/>
            <a:endCxn id="18" idx="0"/>
          </p:cNvCxnSpPr>
          <p:nvPr/>
        </p:nvCxnSpPr>
        <p:spPr>
          <a:xfrm rot="16200000" flipH="1">
            <a:off x="5525852" y="962980"/>
            <a:ext cx="504056" cy="2411760"/>
          </a:xfrm>
          <a:prstGeom prst="bentConnector3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: уступ 29">
            <a:extLst>
              <a:ext uri="{FF2B5EF4-FFF2-40B4-BE49-F238E27FC236}">
                <a16:creationId xmlns:a16="http://schemas.microsoft.com/office/drawing/2014/main" id="{83A70253-7AF9-420F-B1A9-CC4A6296936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 rot="5400000">
            <a:off x="970784" y="2925760"/>
            <a:ext cx="638449" cy="1068864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: уступ 32">
            <a:extLst>
              <a:ext uri="{FF2B5EF4-FFF2-40B4-BE49-F238E27FC236}">
                <a16:creationId xmlns:a16="http://schemas.microsoft.com/office/drawing/2014/main" id="{F090873C-2FDB-45AB-829B-C7B7F3C85776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rot="16200000" flipH="1">
            <a:off x="1793248" y="3172160"/>
            <a:ext cx="638449" cy="576064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35">
            <a:extLst>
              <a:ext uri="{FF2B5EF4-FFF2-40B4-BE49-F238E27FC236}">
                <a16:creationId xmlns:a16="http://schemas.microsoft.com/office/drawing/2014/main" id="{7E9804EA-D74C-4BC7-A3D1-A2EC1B22325E}"/>
              </a:ext>
            </a:extLst>
          </p:cNvPr>
          <p:cNvCxnSpPr>
            <a:cxnSpLocks/>
            <a:stCxn id="16" idx="2"/>
            <a:endCxn id="21" idx="0"/>
          </p:cNvCxnSpPr>
          <p:nvPr/>
        </p:nvCxnSpPr>
        <p:spPr>
          <a:xfrm rot="16200000" flipH="1">
            <a:off x="2615712" y="2349696"/>
            <a:ext cx="638449" cy="2220992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38">
            <a:extLst>
              <a:ext uri="{FF2B5EF4-FFF2-40B4-BE49-F238E27FC236}">
                <a16:creationId xmlns:a16="http://schemas.microsoft.com/office/drawing/2014/main" id="{BE0FA249-2B7B-45CA-B885-3CC2B065BAE7}"/>
              </a:ext>
            </a:extLst>
          </p:cNvPr>
          <p:cNvCxnSpPr>
            <a:cxnSpLocks/>
            <a:stCxn id="19" idx="1"/>
            <a:endCxn id="22" idx="1"/>
          </p:cNvCxnSpPr>
          <p:nvPr/>
        </p:nvCxnSpPr>
        <p:spPr>
          <a:xfrm rot="10800000" flipH="1" flipV="1">
            <a:off x="179512" y="3954171"/>
            <a:ext cx="576064" cy="729703"/>
          </a:xfrm>
          <a:prstGeom prst="bentConnector3">
            <a:avLst>
              <a:gd name="adj1" fmla="val -1675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: уступ 43">
            <a:extLst>
              <a:ext uri="{FF2B5EF4-FFF2-40B4-BE49-F238E27FC236}">
                <a16:creationId xmlns:a16="http://schemas.microsoft.com/office/drawing/2014/main" id="{9F0EF366-06E1-4D27-92CA-95B8285B3DE5}"/>
              </a:ext>
            </a:extLst>
          </p:cNvPr>
          <p:cNvCxnSpPr>
            <a:cxnSpLocks/>
            <a:stCxn id="19" idx="1"/>
            <a:endCxn id="23" idx="1"/>
          </p:cNvCxnSpPr>
          <p:nvPr/>
        </p:nvCxnSpPr>
        <p:spPr>
          <a:xfrm rot="10800000" flipH="1" flipV="1">
            <a:off x="179512" y="3954172"/>
            <a:ext cx="576064" cy="1448918"/>
          </a:xfrm>
          <a:prstGeom prst="bentConnector3">
            <a:avLst>
              <a:gd name="adj1" fmla="val -17637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: уступ 44">
            <a:extLst>
              <a:ext uri="{FF2B5EF4-FFF2-40B4-BE49-F238E27FC236}">
                <a16:creationId xmlns:a16="http://schemas.microsoft.com/office/drawing/2014/main" id="{5EDE311E-1102-4354-837D-A6853D4DC5BF}"/>
              </a:ext>
            </a:extLst>
          </p:cNvPr>
          <p:cNvCxnSpPr>
            <a:cxnSpLocks/>
            <a:stCxn id="19" idx="1"/>
            <a:endCxn id="24" idx="1"/>
          </p:cNvCxnSpPr>
          <p:nvPr/>
        </p:nvCxnSpPr>
        <p:spPr>
          <a:xfrm rot="10800000" flipH="1" flipV="1">
            <a:off x="179512" y="3954171"/>
            <a:ext cx="576064" cy="2168133"/>
          </a:xfrm>
          <a:prstGeom prst="bentConnector3">
            <a:avLst>
              <a:gd name="adj1" fmla="val -17637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4BFB317-8B1F-4394-BDE7-70B7A22AEA1F}"/>
              </a:ext>
            </a:extLst>
          </p:cNvPr>
          <p:cNvSpPr txBox="1"/>
          <p:nvPr/>
        </p:nvSpPr>
        <p:spPr>
          <a:xfrm>
            <a:off x="2708284" y="4564126"/>
            <a:ext cx="619268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dirty="0"/>
              <a:t>На объектах защиты с массовым пребыванием людей запрещается применять дуговые прожекторы со степенью защиты менее IP54 и свечи (кроме культовых сооружений)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F24B5F1-EE58-4011-99E3-A04CF7AF5F67}"/>
              </a:ext>
            </a:extLst>
          </p:cNvPr>
          <p:cNvSpPr txBox="1"/>
          <p:nvPr/>
        </p:nvSpPr>
        <p:spPr>
          <a:xfrm>
            <a:off x="2627319" y="5799138"/>
            <a:ext cx="64992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dirty="0"/>
              <a:t>Существует свыше 1 000 требований по каждому направлению </a:t>
            </a:r>
          </a:p>
        </p:txBody>
      </p:sp>
    </p:spTree>
    <p:extLst>
      <p:ext uri="{BB962C8B-B14F-4D97-AF65-F5344CB8AC3E}">
        <p14:creationId xmlns:p14="http://schemas.microsoft.com/office/powerpoint/2010/main" val="421588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Алгоритм комплексной оценки состояния системы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15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744FAA-0CC6-4208-9348-A1C3F10686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25" t="13460" r="42913" b="8420"/>
          <a:stretch/>
        </p:blipFill>
        <p:spPr>
          <a:xfrm>
            <a:off x="1619672" y="696995"/>
            <a:ext cx="5904656" cy="546401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D803E35-45EF-4A03-96A2-9423F2D53834}"/>
              </a:ext>
            </a:extLst>
          </p:cNvPr>
          <p:cNvSpPr txBox="1"/>
          <p:nvPr/>
        </p:nvSpPr>
        <p:spPr>
          <a:xfrm>
            <a:off x="3419872" y="6233393"/>
            <a:ext cx="2444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dirty="0"/>
              <a:t>Иные методы оценки?</a:t>
            </a:r>
          </a:p>
        </p:txBody>
      </p:sp>
    </p:spTree>
    <p:extLst>
      <p:ext uri="{BB962C8B-B14F-4D97-AF65-F5344CB8AC3E}">
        <p14:creationId xmlns:p14="http://schemas.microsoft.com/office/powerpoint/2010/main" val="2161106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77744" y="2060848"/>
            <a:ext cx="7854696" cy="1008112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dirty="0"/>
              <a:t>Спасибо за внимание!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4632" y="3320173"/>
            <a:ext cx="8280920" cy="504056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Шихалев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Денис Владимирович</a:t>
            </a:r>
          </a:p>
          <a:p>
            <a:pPr algn="ctr">
              <a:spcBef>
                <a:spcPts val="0"/>
              </a:spcBef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Кандидат технических наук</a:t>
            </a:r>
          </a:p>
          <a:p>
            <a:pPr algn="ctr">
              <a:spcBef>
                <a:spcPts val="0"/>
              </a:spcBef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Начальник НИО АСИТ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АГПС МЧС России</a:t>
            </a:r>
          </a:p>
          <a:p>
            <a:pPr algn="ctr">
              <a:spcBef>
                <a:spcPts val="0"/>
              </a:spcBef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+7 (916) 034-44-25</a:t>
            </a:r>
          </a:p>
          <a:p>
            <a:pPr algn="ctr">
              <a:spcBef>
                <a:spcPts val="0"/>
              </a:spcBef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evacsystem@gmail.com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924144" y="624272"/>
            <a:ext cx="5229527" cy="504056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2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Система обеспечения пожарной безопасности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2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grpSp>
        <p:nvGrpSpPr>
          <p:cNvPr id="6" name="Полотно 1">
            <a:extLst>
              <a:ext uri="{FF2B5EF4-FFF2-40B4-BE49-F238E27FC236}">
                <a16:creationId xmlns:a16="http://schemas.microsoft.com/office/drawing/2014/main" id="{76AA0BCB-C486-4ED9-B747-46281A68623E}"/>
              </a:ext>
            </a:extLst>
          </p:cNvPr>
          <p:cNvGrpSpPr/>
          <p:nvPr/>
        </p:nvGrpSpPr>
        <p:grpSpPr>
          <a:xfrm>
            <a:off x="467544" y="739660"/>
            <a:ext cx="8064896" cy="2545324"/>
            <a:chOff x="0" y="0"/>
            <a:chExt cx="5337275" cy="1693545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FF12D13-BC77-4FBC-A9FB-B2E91EEA44B8}"/>
                </a:ext>
              </a:extLst>
            </p:cNvPr>
            <p:cNvSpPr/>
            <p:nvPr/>
          </p:nvSpPr>
          <p:spPr>
            <a:xfrm>
              <a:off x="0" y="0"/>
              <a:ext cx="5337175" cy="169354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81B21FDD-51A6-46B5-A1A9-15223B392D02}"/>
                </a:ext>
              </a:extLst>
            </p:cNvPr>
            <p:cNvSpPr/>
            <p:nvPr/>
          </p:nvSpPr>
          <p:spPr>
            <a:xfrm>
              <a:off x="1734723" y="27419"/>
              <a:ext cx="1886999" cy="4263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tx1"/>
                  </a:solidFill>
                </a:rPr>
                <a:t>Система обеспечения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пожарной безопасности объекта</a:t>
              </a: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568814C5-7F5D-42E5-A19D-FCA08C6B526D}"/>
                </a:ext>
              </a:extLst>
            </p:cNvPr>
            <p:cNvSpPr/>
            <p:nvPr/>
          </p:nvSpPr>
          <p:spPr>
            <a:xfrm>
              <a:off x="35999" y="891962"/>
              <a:ext cx="1380015" cy="6002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tx1"/>
                  </a:solidFill>
                </a:rPr>
                <a:t>Система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предотвращения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пожара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8B792255-8937-4A99-B1CE-1A70E3E0DDE4}"/>
                </a:ext>
              </a:extLst>
            </p:cNvPr>
            <p:cNvSpPr/>
            <p:nvPr/>
          </p:nvSpPr>
          <p:spPr>
            <a:xfrm>
              <a:off x="1932117" y="891959"/>
              <a:ext cx="1503430" cy="6002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tx1"/>
                  </a:solidFill>
                </a:rPr>
                <a:t>Система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противопожарной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защиты</a:t>
              </a: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CE5B0F40-74D5-4A31-8C75-B515040529C9}"/>
                </a:ext>
              </a:extLst>
            </p:cNvPr>
            <p:cNvSpPr/>
            <p:nvPr/>
          </p:nvSpPr>
          <p:spPr>
            <a:xfrm>
              <a:off x="3833845" y="891959"/>
              <a:ext cx="1503430" cy="6002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tx1"/>
                  </a:solidFill>
                </a:rPr>
                <a:t>Комплекс организационно-технических мероприятий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по обеспечению пожарной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безопасности</a:t>
              </a:r>
            </a:p>
          </p:txBody>
        </p:sp>
        <p:cxnSp>
          <p:nvCxnSpPr>
            <p:cNvPr id="14" name="Соединитель: уступ 13">
              <a:extLst>
                <a:ext uri="{FF2B5EF4-FFF2-40B4-BE49-F238E27FC236}">
                  <a16:creationId xmlns:a16="http://schemas.microsoft.com/office/drawing/2014/main" id="{FA0DDACD-3EDF-450B-95CD-2B5CC6902C2A}"/>
                </a:ext>
              </a:extLst>
            </p:cNvPr>
            <p:cNvCxnSpPr>
              <a:cxnSpLocks/>
              <a:stCxn id="9" idx="2"/>
              <a:endCxn id="10" idx="0"/>
            </p:cNvCxnSpPr>
            <p:nvPr/>
          </p:nvCxnSpPr>
          <p:spPr>
            <a:xfrm rot="5400000">
              <a:off x="1483016" y="-303245"/>
              <a:ext cx="438197" cy="1952216"/>
            </a:xfrm>
            <a:prstGeom prst="bentConnector3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Соединитель: уступ 15">
              <a:extLst>
                <a:ext uri="{FF2B5EF4-FFF2-40B4-BE49-F238E27FC236}">
                  <a16:creationId xmlns:a16="http://schemas.microsoft.com/office/drawing/2014/main" id="{175A531E-B29C-4924-BFC8-176C5217D0E1}"/>
                </a:ext>
              </a:extLst>
            </p:cNvPr>
            <p:cNvCxnSpPr>
              <a:cxnSpLocks/>
              <a:stCxn id="12" idx="0"/>
              <a:endCxn id="9" idx="2"/>
            </p:cNvCxnSpPr>
            <p:nvPr/>
          </p:nvCxnSpPr>
          <p:spPr>
            <a:xfrm rot="16200000" flipV="1">
              <a:off x="3412795" y="-280807"/>
              <a:ext cx="438194" cy="1907338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4AAD851F-7F56-4B85-978A-83D81AC8B9B1}"/>
                </a:ext>
              </a:extLst>
            </p:cNvPr>
            <p:cNvCxnSpPr>
              <a:cxnSpLocks/>
              <a:stCxn id="9" idx="2"/>
              <a:endCxn id="11" idx="0"/>
            </p:cNvCxnSpPr>
            <p:nvPr/>
          </p:nvCxnSpPr>
          <p:spPr>
            <a:xfrm>
              <a:off x="2678222" y="453765"/>
              <a:ext cx="5610" cy="4381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BF48C4D-33B1-481D-B53F-8F57809453D7}"/>
              </a:ext>
            </a:extLst>
          </p:cNvPr>
          <p:cNvSpPr txBox="1"/>
          <p:nvPr/>
        </p:nvSpPr>
        <p:spPr>
          <a:xfrm>
            <a:off x="458442" y="3263411"/>
            <a:ext cx="82180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Система предотвращения пожара - </a:t>
            </a:r>
            <a:r>
              <a:rPr lang="ru-RU" i="1" u="sng" dirty="0"/>
              <a:t>комплекс организационных мероприятий и технических средств</a:t>
            </a:r>
            <a:r>
              <a:rPr lang="ru-RU" dirty="0"/>
              <a:t>, исключающих возможность возникновения пожара на объекте защиты.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C93976-AC80-44F4-9F72-6183FFD7B920}"/>
              </a:ext>
            </a:extLst>
          </p:cNvPr>
          <p:cNvSpPr txBox="1"/>
          <p:nvPr/>
        </p:nvSpPr>
        <p:spPr>
          <a:xfrm>
            <a:off x="458442" y="4437112"/>
            <a:ext cx="85060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Система противопожарной защиты - </a:t>
            </a:r>
            <a:r>
              <a:rPr lang="ru-RU" i="1" u="sng" dirty="0"/>
              <a:t>комплекс организационных мероприятий и технических средств</a:t>
            </a:r>
            <a:r>
              <a:rPr lang="ru-RU" dirty="0"/>
              <a:t>, направленных на защиту людей и имущества от воздействия опасных факторов пожара и (или) ограничение последствий воздействия опасных факторов пожара на объект защиты (продукцию).</a:t>
            </a:r>
          </a:p>
        </p:txBody>
      </p:sp>
    </p:spTree>
    <p:extLst>
      <p:ext uri="{BB962C8B-B14F-4D97-AF65-F5344CB8AC3E}">
        <p14:creationId xmlns:p14="http://schemas.microsoft.com/office/powerpoint/2010/main" val="94050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Статистические данные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7D50D9F-BA11-475F-A858-264F844E6802}"/>
              </a:ext>
            </a:extLst>
          </p:cNvPr>
          <p:cNvSpPr/>
          <p:nvPr/>
        </p:nvSpPr>
        <p:spPr>
          <a:xfrm>
            <a:off x="4542535" y="5805264"/>
            <a:ext cx="396044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Сумма материального ущерба (18 млрд. руб. последний отчетный год) покрывает расходную частью бюджета республики Калмыкия</a:t>
            </a:r>
            <a:endParaRPr lang="ru-RU" sz="14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3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3C57B1A-D090-4767-AC11-879DE799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8A4F8A-F68E-4C05-AD49-F6FDCA3AEB99}"/>
              </a:ext>
            </a:extLst>
          </p:cNvPr>
          <p:cNvSpPr txBox="1"/>
          <p:nvPr/>
        </p:nvSpPr>
        <p:spPr>
          <a:xfrm>
            <a:off x="107504" y="3213556"/>
            <a:ext cx="40324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Рисунок 1 – Гистограмма распределения количества пожаров в Российской Федерации с 1995 по 2019 года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E7705C-E64D-4596-8999-778B94415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D6DE4409-A95A-4E65-B8EB-B98D02718A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6449721"/>
              </p:ext>
            </p:extLst>
          </p:nvPr>
        </p:nvGraphicFramePr>
        <p:xfrm>
          <a:off x="-180528" y="822854"/>
          <a:ext cx="4320480" cy="231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B693F2FD-267D-4E06-8430-5C67DFAB46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55472"/>
              </p:ext>
            </p:extLst>
          </p:nvPr>
        </p:nvGraphicFramePr>
        <p:xfrm>
          <a:off x="4139952" y="790589"/>
          <a:ext cx="4608512" cy="2350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7782E0F-B248-4954-A968-30F0FD666483}"/>
              </a:ext>
            </a:extLst>
          </p:cNvPr>
          <p:cNvSpPr txBox="1"/>
          <p:nvPr/>
        </p:nvSpPr>
        <p:spPr>
          <a:xfrm>
            <a:off x="4427984" y="3209772"/>
            <a:ext cx="4320480" cy="438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Рисунок 2 – Гистограмма распределения количества погибших 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Российской Федерации с 1995 по 2019 года</a:t>
            </a: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63B07EB6-750A-4AED-872B-AF660A1295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824024"/>
              </p:ext>
            </p:extLst>
          </p:nvPr>
        </p:nvGraphicFramePr>
        <p:xfrm>
          <a:off x="102393" y="3717029"/>
          <a:ext cx="4181575" cy="24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4F2515A-ABC0-4FD2-BCD7-D1B76E41539F}"/>
              </a:ext>
            </a:extLst>
          </p:cNvPr>
          <p:cNvSpPr txBox="1"/>
          <p:nvPr/>
        </p:nvSpPr>
        <p:spPr>
          <a:xfrm>
            <a:off x="-72516" y="6162435"/>
            <a:ext cx="4181575" cy="61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Рисунок 3 – Гистограмма распределения прямого материального ущерба от пожаров в Российской Федерации с 1995 по 2019 года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24613329-4DA2-4104-82F0-719CD5F4ECAC}"/>
              </a:ext>
            </a:extLst>
          </p:cNvPr>
          <p:cNvSpPr/>
          <p:nvPr/>
        </p:nvSpPr>
        <p:spPr>
          <a:xfrm>
            <a:off x="4542535" y="3888851"/>
            <a:ext cx="3960440" cy="1675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Количество погибших при пожаре сопоставимо со смертями от туберкулеза (7 536 чел.) или в результате убийств (7 212 чел.), или с количеством погибших за все время (с 1999-2009 гг.) второй чеченской компании (7 425 чел.)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0910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Статистические данные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7D50D9F-BA11-475F-A858-264F844E6802}"/>
              </a:ext>
            </a:extLst>
          </p:cNvPr>
          <p:cNvSpPr/>
          <p:nvPr/>
        </p:nvSpPr>
        <p:spPr>
          <a:xfrm>
            <a:off x="6146559" y="2081402"/>
            <a:ext cx="2880320" cy="3024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 менее 90% людей погибают при пожарах, возникших в результате нарушения правил пожарной безопасности и неосторожного обращения с огнем, что в целом определяет управленческий аспект проблемы.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4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800A4E4-84FB-4D6C-B078-F55172261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841381"/>
              </p:ext>
            </p:extLst>
          </p:nvPr>
        </p:nvGraphicFramePr>
        <p:xfrm>
          <a:off x="94117" y="548680"/>
          <a:ext cx="5927725" cy="263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9581752-1B23-4767-BF72-CDC1CAC01F7E}"/>
              </a:ext>
            </a:extLst>
          </p:cNvPr>
          <p:cNvSpPr txBox="1"/>
          <p:nvPr/>
        </p:nvSpPr>
        <p:spPr>
          <a:xfrm>
            <a:off x="112463" y="3140968"/>
            <a:ext cx="5771488" cy="622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Рисунок 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Гистограмма распределения процентного соотношения количества погибших по причине нарушения правил пожарной безопасности и неосторожного обращения с огнем к общему количеству погибших при пожарах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616FF801-FACC-452D-AFCB-CD00DC6A0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5193913"/>
              </p:ext>
            </p:extLst>
          </p:nvPr>
        </p:nvGraphicFramePr>
        <p:xfrm>
          <a:off x="0" y="3861049"/>
          <a:ext cx="5927725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F2043E0-DA58-4007-885F-D8C207A839DF}"/>
              </a:ext>
            </a:extLst>
          </p:cNvPr>
          <p:cNvSpPr txBox="1"/>
          <p:nvPr/>
        </p:nvSpPr>
        <p:spPr>
          <a:xfrm>
            <a:off x="-36512" y="6235009"/>
            <a:ext cx="5904656" cy="622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Рисунок 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Гистограмма распределения процентного соотношения прямого материального ущерба по причине нарушения правил пожарной безопасности и неосторожного обращения с огнем от общего прямого материального ущерба от пожаров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1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Крупные пожары на объектах с массовым пребыванием людей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58E2C9A-235C-4D46-849F-656C00791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189531"/>
              </p:ext>
            </p:extLst>
          </p:nvPr>
        </p:nvGraphicFramePr>
        <p:xfrm>
          <a:off x="107504" y="548680"/>
          <a:ext cx="8784976" cy="627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3213910943"/>
                    </a:ext>
                  </a:extLst>
                </a:gridCol>
                <a:gridCol w="603268">
                  <a:extLst>
                    <a:ext uri="{9D8B030D-6E8A-4147-A177-3AD203B41FA5}">
                      <a16:colId xmlns:a16="http://schemas.microsoft.com/office/drawing/2014/main" val="58060523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0728848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07833488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2161555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9128371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59263196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941041054"/>
                    </a:ext>
                  </a:extLst>
                </a:gridCol>
              </a:tblGrid>
              <a:tr h="2011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№ п/п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Дата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Наименование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Краткое описание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Причина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пожара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Кол-во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effectLst/>
                        </a:rPr>
                        <a:t>пог</a:t>
                      </a:r>
                      <a:r>
                        <a:rPr lang="ru-RU" sz="700" dirty="0">
                          <a:effectLst/>
                        </a:rPr>
                        <a:t>. (травм.), чел.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Причины, способствующие гибели, травмированию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/>
                </a:tc>
                <a:extLst>
                  <a:ext uri="{0D108BD9-81ED-4DB2-BD59-A6C34878D82A}">
                    <a16:rowId xmlns:a16="http://schemas.microsoft.com/office/drawing/2014/main" val="735861699"/>
                  </a:ext>
                </a:extLst>
              </a:tr>
              <a:tr h="267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10.02.1999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Самара,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Самарская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область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здании ГУВД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начался в вечернее время (около 17:30), когда в здании находилось много людей. Пожар был обнаружен, но оповещение не было активировано.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Неосторожность при курении (брошенный окурок в пластиковой таре)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57 (200)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оповещения о пожаре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4149353595"/>
                  </a:ext>
                </a:extLst>
              </a:tr>
              <a:tr h="2224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07.04.2003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с. Сыдыбыл, Якутия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средней школе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После короткого замыкания в элекрощитовой (около 9:15) возник пожар, который быстро распространился. Учителя не организовали эвакуацию детей.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Короткое замыкание в электрощитовой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 (39)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организованной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1595808869"/>
                  </a:ext>
                </a:extLst>
              </a:tr>
              <a:tr h="2224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10.04.2003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Махачкала, Дагестан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интернате для глухих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произошел около 02:19. Пожарные быстро прибыли на место пожара. В ходе работы специальной комиссии, установлено что пожар свободно развивался порядка 45 минут.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Включенный в сеть и оставленный без присмотра электрочайник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(119)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о пожаре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3167896039"/>
                  </a:ext>
                </a:extLst>
              </a:tr>
              <a:tr h="267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24.03.2003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Москва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общежитии РУДН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ночное время в комнате для проживания студентов. Студенты пытались самостоятельно потушить пожар на протяжении 40 минут, после чего вызвали пожарную охрану.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Неисправность электрической проводки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44 (180)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организованной эвакуации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606858753"/>
                  </a:ext>
                </a:extLst>
              </a:tr>
              <a:tr h="177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10.11.2004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Кызыл, Тува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общежитии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ночное время. На окнах общежития были установлены решетки.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Перегрузка электрической проводки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 (189)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Недостаточное количество эвакуационных выходов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916088743"/>
                  </a:ext>
                </a:extLst>
              </a:tr>
              <a:tr h="3122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16.01.2006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Владивосток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административном здании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рабочее время около 12:16 на седьмом этаже здания. На запасной лестнице была установлена металлическая решетка.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Неисправность электрической проводки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 (17)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о пожаре, механическая блокировка эвакуационных выходов 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57883819"/>
                  </a:ext>
                </a:extLst>
              </a:tr>
              <a:tr h="3122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20.03.2007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ст. Камышевская, Краснодарский край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доме престарелых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произошел около часа ночи. В здании отсутствовала АПС и СОУЭ.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Неосторожность при курении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63 (29)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и оповещения о пожаре, отсутствие организованной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1181071905"/>
                  </a:ext>
                </a:extLst>
              </a:tr>
              <a:tr h="177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25.03.2007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Москва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ночном клубе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районе барной стойки в результате неосторожного обращения с огнем.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Неосторожное обращение с огнем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Недостаточное количество эвакуационных выходов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1998755914"/>
                  </a:ext>
                </a:extLst>
              </a:tr>
              <a:tr h="402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04.11.2007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п. Велье-Никольское, Тульская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область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доме престарелых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около 13:30. В качестве источника пожара указывается люстра, которая после возгорания упала на вещи постояльцев, что способствовало развитию пожара. Первоначально персонал пытался потушить пожар собственными силами.  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Неисправное электрооборудование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о пожаре, отсутствие достаточного количества персонала для осуществления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1980018336"/>
                  </a:ext>
                </a:extLst>
              </a:tr>
              <a:tr h="267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31.01.2009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с. Подъельск, Республика Коми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доме престарелых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вечернее время около 18:10. В здании отсутствовала АПС. Пожарные подразделения прибыли спустя 30-40 минут в связи с большим удалением от ближайшей пожарной части.   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Неосторожное обращение с огнем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о пожаре, отсутствие организованной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3017785516"/>
                  </a:ext>
                </a:extLst>
              </a:tr>
              <a:tr h="357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05.12.2009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Пермь,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Пермский Край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ночном клубе «Хромая лошадь»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около 01:08 в результате комбинации двух факторов: применения фейрверка внутри помещения, искры от которого попали на горючую отделку потолка и неисправной элекропроводки. Посетители не знали мест расположения эвакуационных выходов.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Нарушение правил пожарной безопасности, неисправность электропроводки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156 (78)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аварийного освещения, отсутствие организованной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417447496"/>
                  </a:ext>
                </a:extLst>
              </a:tr>
              <a:tr h="402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26.04.2013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п. Раменский, Московская область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психиатрической больнице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районе 01:35 в одном из корпусов. Дежурная медсестра в момент возникновения пожара не находилась на посту, а пожар был обнаружен после появления открытого горения.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Неосторожное обращение с огнем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о пожаре, отсутствие достаточного количества персонала для осуществления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3193381171"/>
                  </a:ext>
                </a:extLst>
              </a:tr>
              <a:tr h="402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13.09.2013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д. Лука,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Новгородская область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психоневрологическом интернате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в районе 02:50 в мужском отделении интерната. Из числа персонала на месте находилась только одна санитарка, которая эвакуировала 22 человек.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Неосторожное обращение с огнем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извещения о пожаре, отсутствие достаточного количества персонала для осуществления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3656710830"/>
                  </a:ext>
                </a:extLst>
              </a:tr>
              <a:tr h="2224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11.03.2015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Казань,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Республика Татарстан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торговом центре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около 12:55 на крыше пристройки торгового центра. В здание систематически нарушались требования пожарной безопасности, устранение которых игнорировалось.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Нарушение правил пожарной безопасности при проведении огневых работ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 (61)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Отсутствие организованной эвакуации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2800162332"/>
                  </a:ext>
                </a:extLst>
              </a:tr>
              <a:tr h="3122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25.03.2018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Кемерово, Кемеровская область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 торговом центре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Пожар возник около 16:04. Система оповещения не сработала. Часть эвакуационных выходов была заблокирована.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Неисправность электропроводки (короткое замыкание)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60 (79)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Отсутствие оповещения о пожаре, механическая блокировка эвакуационных выходов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9" marR="8379" marT="0" marB="0" anchor="ctr"/>
                </a:tc>
                <a:extLst>
                  <a:ext uri="{0D108BD9-81ED-4DB2-BD59-A6C34878D82A}">
                    <a16:rowId xmlns:a16="http://schemas.microsoft.com/office/drawing/2014/main" val="739398181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5</a:t>
            </a:fld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1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7468" y="-92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+mj-lt"/>
                <a:ea typeface="+mj-ea"/>
                <a:cs typeface="+mj-cs"/>
              </a:rPr>
              <a:t>Выводы по результатам анализа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7D50D9F-BA11-475F-A858-264F844E6802}"/>
              </a:ext>
            </a:extLst>
          </p:cNvPr>
          <p:cNvSpPr/>
          <p:nvPr/>
        </p:nvSpPr>
        <p:spPr>
          <a:xfrm>
            <a:off x="230866" y="752586"/>
            <a:ext cx="880563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Основными причинами возникновения пожара с массовой гибелью людей является либо нарушение мер пожарной безопасности (неосторожное обращение с огнем, курение в неположенных местах, проведение огневых работ и т.д.) либо неисправность электропроводки. Так или иначе, эти проблемы лежат в области организации пожарной безопасности на объекте.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DE8F0-5C5E-4469-B9C0-B0748654D0D0}"/>
              </a:ext>
            </a:extLst>
          </p:cNvPr>
          <p:cNvSpPr/>
          <p:nvPr/>
        </p:nvSpPr>
        <p:spPr>
          <a:xfrm>
            <a:off x="8567936" y="6345324"/>
            <a:ext cx="576064" cy="5148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19B0651-EE4F-4900-A07F-96A6BFA9D0F0}" type="slidenum">
              <a:rPr lang="ru-RU" sz="1800" b="1" smtClean="0">
                <a:solidFill>
                  <a:schemeClr val="tx1"/>
                </a:solidFill>
              </a:rPr>
              <a:pPr algn="ctr"/>
              <a:t>6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3BE2A19-C5FE-4F1E-9339-D0D04F69C150}"/>
              </a:ext>
            </a:extLst>
          </p:cNvPr>
          <p:cNvSpPr/>
          <p:nvPr/>
        </p:nvSpPr>
        <p:spPr>
          <a:xfrm>
            <a:off x="214190" y="2505015"/>
            <a:ext cx="883898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Основными причинами, способствующими гибели и травмированию людей являются либо отсутствие (отключение) пожарной сигнализации и оповещения, либо отсутствие необходимых мер в области эвакуации (механическая блокировка эвакуационных выходов, отсутствие или плохая организация эвакуации).  Как и в отношении причин возникновения пожара, причины способствующие гибели и травмированию лежат в области организации и управления пожарной безопасностью объекта. 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1C6E2A8-6281-4D8E-8E81-AFF38E6E6AAF}"/>
              </a:ext>
            </a:extLst>
          </p:cNvPr>
          <p:cNvSpPr/>
          <p:nvPr/>
        </p:nvSpPr>
        <p:spPr>
          <a:xfrm>
            <a:off x="230866" y="4689492"/>
            <a:ext cx="8748972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 рассмотренных объектах руководитель не осуществлял (или не мог осуществлять) должного контроля соблюдения мер и требований пожарной безопасности. В тоже время в соответствии с федеральным законом, на руководителе объекта лежит ответственность по созданию системы обеспечения пожарной безопасности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27248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Анкетный опрос в области управления системой обеспечения пожарной безопасности объекта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4C8B60-EE24-49B9-894C-67A3226244BD}"/>
              </a:ext>
            </a:extLst>
          </p:cNvPr>
          <p:cNvSpPr txBox="1"/>
          <p:nvPr/>
        </p:nvSpPr>
        <p:spPr>
          <a:xfrm>
            <a:off x="491580" y="1196752"/>
            <a:ext cx="37203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Необходимость: </a:t>
            </a:r>
          </a:p>
          <a:p>
            <a:pPr algn="just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в большинстве случаев причиной возникновения пожара является нарушение требований пожарной безопасности режимного (организационного) характера, </a:t>
            </a:r>
          </a:p>
          <a:p>
            <a:pPr algn="just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оценка текущего состояние системы обеспечения пожарной безопасности объекта со стороны руководителя не осуществляется ввиду отсутствия разработанных и доступных способов её проведения.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126977-9B02-454D-8FD8-0B8B69B54E5A}"/>
              </a:ext>
            </a:extLst>
          </p:cNvPr>
          <p:cNvSpPr/>
          <p:nvPr/>
        </p:nvSpPr>
        <p:spPr>
          <a:xfrm>
            <a:off x="5716463" y="1349896"/>
            <a:ext cx="2808312" cy="108012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3 519 695 </a:t>
            </a:r>
          </a:p>
          <a:p>
            <a:pPr algn="ctr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размер генеральной совокупности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4A0DF62-7445-4736-B5D2-E37CE99BB6CC}"/>
              </a:ext>
            </a:extLst>
          </p:cNvPr>
          <p:cNvSpPr/>
          <p:nvPr/>
        </p:nvSpPr>
        <p:spPr>
          <a:xfrm>
            <a:off x="5716463" y="2564904"/>
            <a:ext cx="2808312" cy="108012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95%, 5%</a:t>
            </a:r>
          </a:p>
          <a:p>
            <a:pPr algn="ctr"/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доверительную вероятность и интервал </a:t>
            </a:r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5B2B9DE-3E4F-40D0-96C4-8C65ABB9B961}"/>
              </a:ext>
            </a:extLst>
          </p:cNvPr>
          <p:cNvSpPr/>
          <p:nvPr/>
        </p:nvSpPr>
        <p:spPr>
          <a:xfrm>
            <a:off x="5716463" y="3774976"/>
            <a:ext cx="2808312" cy="131020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384 </a:t>
            </a:r>
            <a:br>
              <a:rPr lang="ru-RU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руководителей и (или) лиц, ответственных за пожарную безопасность</a:t>
            </a:r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FD53E1EA-653F-4268-B008-050D6AF77A9A}"/>
              </a:ext>
            </a:extLst>
          </p:cNvPr>
          <p:cNvSpPr/>
          <p:nvPr/>
        </p:nvSpPr>
        <p:spPr>
          <a:xfrm>
            <a:off x="499592" y="5215136"/>
            <a:ext cx="3712368" cy="108012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Индивидуальное анкетирование</a:t>
            </a:r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F2A50218-5DE1-4682-9EC6-976E6BDF505B}"/>
              </a:ext>
            </a:extLst>
          </p:cNvPr>
          <p:cNvSpPr/>
          <p:nvPr/>
        </p:nvSpPr>
        <p:spPr>
          <a:xfrm>
            <a:off x="5716463" y="5215136"/>
            <a:ext cx="2808312" cy="108012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35</a:t>
            </a:r>
          </a:p>
          <a:p>
            <a:pPr algn="ctr"/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вопросов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68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CCA0F8CB-05F5-4F3C-9C79-19261B733B8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Предварительные результаты анкетного опроса 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0E7F5C2-A45B-493C-A602-9CC4AFFA6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231" y="916707"/>
            <a:ext cx="4895537" cy="3765798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15873117-EB9C-48CE-B4DB-109103FAEC65}"/>
              </a:ext>
            </a:extLst>
          </p:cNvPr>
          <p:cNvSpPr/>
          <p:nvPr/>
        </p:nvSpPr>
        <p:spPr>
          <a:xfrm>
            <a:off x="251520" y="4818534"/>
            <a:ext cx="8208912" cy="192283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Медианным руководителем является мужчина в возрасте 46 лет с уровнем образования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«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специалист» (технический профиль) с опытом работы в текущей должности и на руководящих должностях в целом свыше 5 лет. Организацией, которой он руководит размещена в одном здании, находящейся в собственности организации, площадью от 3 000 до 10 000 м2, и с количеством ежедневных посетителей от 10 до 200 человек. </a:t>
            </a:r>
          </a:p>
        </p:txBody>
      </p:sp>
    </p:spTree>
    <p:extLst>
      <p:ext uri="{BB962C8B-B14F-4D97-AF65-F5344CB8AC3E}">
        <p14:creationId xmlns:p14="http://schemas.microsoft.com/office/powerpoint/2010/main" val="273024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CCA0F8CB-05F5-4F3C-9C79-19261B733B8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Предварительные результаты анкетного опроса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37AE72-32E2-4D6B-BB82-E8A515C5DDD6}"/>
              </a:ext>
            </a:extLst>
          </p:cNvPr>
          <p:cNvSpPr txBox="1"/>
          <p:nvPr/>
        </p:nvSpPr>
        <p:spPr>
          <a:xfrm>
            <a:off x="5232435" y="3197155"/>
            <a:ext cx="3995936" cy="47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Рисунок 8 – Распределение ответа на вопрос об осведомленности о состоянии ПБ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610FA-BA4C-4926-927F-96DBAE99C137}"/>
              </a:ext>
            </a:extLst>
          </p:cNvPr>
          <p:cNvSpPr txBox="1"/>
          <p:nvPr/>
        </p:nvSpPr>
        <p:spPr>
          <a:xfrm>
            <a:off x="251520" y="3641051"/>
            <a:ext cx="4595812" cy="47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Рисунок 6 – Распределение о причинах принятия решений </a:t>
            </a:r>
            <a:b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 оценке состояния ПБ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377C71-7977-4655-A379-3513F5A7DA62}"/>
              </a:ext>
            </a:extLst>
          </p:cNvPr>
          <p:cNvSpPr txBox="1"/>
          <p:nvPr/>
        </p:nvSpPr>
        <p:spPr>
          <a:xfrm>
            <a:off x="-9441" y="6453336"/>
            <a:ext cx="45958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Рисунок 7 – Основные причины формирования мнения </a:t>
            </a:r>
          </a:p>
          <a:p>
            <a:pPr algn="ctr"/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 состоянии ПБ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Диаграмма ответов в Формах. Вопрос: Как Вы считаете, достаточно ли Вы о осведомлены состоянии пожарной безопасности в организации?. Количество ответов: 122&amp;nbsp;ответа.">
            <a:extLst>
              <a:ext uri="{FF2B5EF4-FFF2-40B4-BE49-F238E27FC236}">
                <a16:creationId xmlns:a16="http://schemas.microsoft.com/office/drawing/2014/main" id="{8065A8E5-F16E-4C34-99FB-EDDBA8F05F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9" t="27636" r="31100" b="3113"/>
          <a:stretch/>
        </p:blipFill>
        <p:spPr bwMode="auto">
          <a:xfrm>
            <a:off x="5813008" y="1027515"/>
            <a:ext cx="3330992" cy="211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Диаграмма ответов в Формах. Вопрос: На основании чего Вы приняли решение о такой оценке (укажите, что являлось основой для принятия такого решения)?. Количество ответов: 122&amp;nbsp;ответа.">
            <a:extLst>
              <a:ext uri="{FF2B5EF4-FFF2-40B4-BE49-F238E27FC236}">
                <a16:creationId xmlns:a16="http://schemas.microsoft.com/office/drawing/2014/main" id="{0F10346D-FA75-4970-BE3F-14C6E7DA29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1" r="8152" b="10862"/>
          <a:stretch/>
        </p:blipFill>
        <p:spPr bwMode="auto">
          <a:xfrm>
            <a:off x="70093" y="836713"/>
            <a:ext cx="4971367" cy="27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Диаграмма ответов в Формах. Вопрос: Из каких параметров у Вас складывается мнение о состоянии пожарной безопасности в организации?. Количество ответов: 122&amp;nbsp;ответа.">
            <a:extLst>
              <a:ext uri="{FF2B5EF4-FFF2-40B4-BE49-F238E27FC236}">
                <a16:creationId xmlns:a16="http://schemas.microsoft.com/office/drawing/2014/main" id="{C7466508-4CFF-4EC4-AD7B-74A83F4608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20" r="6688" b="9950"/>
          <a:stretch/>
        </p:blipFill>
        <p:spPr bwMode="auto">
          <a:xfrm>
            <a:off x="70093" y="4078829"/>
            <a:ext cx="5904656" cy="243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46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6371</TotalTime>
  <Words>1998</Words>
  <Application>Microsoft Office PowerPoint</Application>
  <PresentationFormat>Экран (4:3)</PresentationFormat>
  <Paragraphs>292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Анкетный опрос в области управления системой обеспечения пожарной безопасности объекта</vt:lpstr>
      <vt:lpstr>Презентация PowerPoint</vt:lpstr>
      <vt:lpstr>Презентация PowerPoint</vt:lpstr>
      <vt:lpstr>Структура системы управления СОПБ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ычвсапр</dc:creator>
  <cp:lastModifiedBy>Денис</cp:lastModifiedBy>
  <cp:revision>363</cp:revision>
  <dcterms:created xsi:type="dcterms:W3CDTF">2012-05-15T19:30:55Z</dcterms:created>
  <dcterms:modified xsi:type="dcterms:W3CDTF">2021-12-06T08:32:32Z</dcterms:modified>
</cp:coreProperties>
</file>