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79" r:id="rId5"/>
    <p:sldId id="258" r:id="rId6"/>
    <p:sldId id="281" r:id="rId7"/>
    <p:sldId id="273" r:id="rId8"/>
    <p:sldId id="274" r:id="rId9"/>
    <p:sldId id="276" r:id="rId10"/>
    <p:sldId id="280" r:id="rId11"/>
    <p:sldId id="269" r:id="rId12"/>
    <p:sldId id="271" r:id="rId13"/>
    <p:sldId id="260" r:id="rId14"/>
    <p:sldId id="261" r:id="rId15"/>
    <p:sldId id="265" r:id="rId16"/>
    <p:sldId id="262" r:id="rId17"/>
    <p:sldId id="264" r:id="rId18"/>
    <p:sldId id="282" r:id="rId19"/>
    <p:sldId id="277" r:id="rId20"/>
    <p:sldId id="278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1D028-C0E5-4F22-AAE9-260B1DF5E780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4ACAFF9-8B0C-4484-BC2F-B8609F37AF1E}">
      <dgm:prSet phldrT="[Текст]"/>
      <dgm:spPr/>
      <dgm:t>
        <a:bodyPr/>
        <a:lstStyle/>
        <a:p>
          <a:r>
            <a:rPr lang="ru-RU" smtClean="0"/>
            <a:t>Провести анализ задачи сформированности компетенции с соотнесенными с ней ИДК. Проанализировать структурную схему построения нечеткой дескрипторной модели.</a:t>
          </a:r>
          <a:endParaRPr lang="ru-RU" dirty="0"/>
        </a:p>
      </dgm:t>
    </dgm:pt>
    <dgm:pt modelId="{1E1DEE9A-6D7E-47F0-9F13-19AD1AF119B9}" type="parTrans" cxnId="{0BF624A8-A4E8-4089-B77B-508179754A52}">
      <dgm:prSet/>
      <dgm:spPr/>
      <dgm:t>
        <a:bodyPr/>
        <a:lstStyle/>
        <a:p>
          <a:endParaRPr lang="ru-RU"/>
        </a:p>
      </dgm:t>
    </dgm:pt>
    <dgm:pt modelId="{A841BF23-D981-48AB-848A-C7C854CAB458}" type="sibTrans" cxnId="{0BF624A8-A4E8-4089-B77B-508179754A52}">
      <dgm:prSet/>
      <dgm:spPr/>
      <dgm:t>
        <a:bodyPr/>
        <a:lstStyle/>
        <a:p>
          <a:endParaRPr lang="ru-RU"/>
        </a:p>
      </dgm:t>
    </dgm:pt>
    <dgm:pt modelId="{3C029DCB-9938-490F-A2C9-0B277A195C71}">
      <dgm:prSet/>
      <dgm:spPr/>
      <dgm:t>
        <a:bodyPr/>
        <a:lstStyle/>
        <a:p>
          <a:r>
            <a:rPr lang="ru-RU" smtClean="0"/>
            <a:t>Разработать функциональную модель процесса формирования нечеткого оценивания сформированности компетенции учащихся.</a:t>
          </a:r>
          <a:endParaRPr lang="ru-RU"/>
        </a:p>
      </dgm:t>
    </dgm:pt>
    <dgm:pt modelId="{962CB429-BC05-45AC-9CBB-A9F5D8859F7C}" type="parTrans" cxnId="{005C4578-B1BA-468A-952B-961EF3684835}">
      <dgm:prSet/>
      <dgm:spPr/>
      <dgm:t>
        <a:bodyPr/>
        <a:lstStyle/>
        <a:p>
          <a:endParaRPr lang="ru-RU"/>
        </a:p>
      </dgm:t>
    </dgm:pt>
    <dgm:pt modelId="{3663C00A-BFAF-4150-9A46-8B7601F64FB6}" type="sibTrans" cxnId="{005C4578-B1BA-468A-952B-961EF3684835}">
      <dgm:prSet/>
      <dgm:spPr/>
      <dgm:t>
        <a:bodyPr/>
        <a:lstStyle/>
        <a:p>
          <a:endParaRPr lang="ru-RU"/>
        </a:p>
      </dgm:t>
    </dgm:pt>
    <dgm:pt modelId="{9CAF7BA2-2CF3-430E-8027-CA052AF29263}">
      <dgm:prSet/>
      <dgm:spPr/>
      <dgm:t>
        <a:bodyPr/>
        <a:lstStyle/>
        <a:p>
          <a:r>
            <a:rPr lang="ru-RU" smtClean="0"/>
            <a:t>Проектирование и разработка базы данных, для сбора и хранения результатов работы системы.</a:t>
          </a:r>
          <a:endParaRPr lang="ru-RU"/>
        </a:p>
      </dgm:t>
    </dgm:pt>
    <dgm:pt modelId="{EFC6EDF1-A57D-42BC-A8F3-083A49A7A9DE}" type="parTrans" cxnId="{247B27FF-EAEE-428E-9051-E8B986B31BF0}">
      <dgm:prSet/>
      <dgm:spPr/>
      <dgm:t>
        <a:bodyPr/>
        <a:lstStyle/>
        <a:p>
          <a:endParaRPr lang="ru-RU"/>
        </a:p>
      </dgm:t>
    </dgm:pt>
    <dgm:pt modelId="{0D70C1C1-7BDC-4133-B103-C4D6554092CF}" type="sibTrans" cxnId="{247B27FF-EAEE-428E-9051-E8B986B31BF0}">
      <dgm:prSet/>
      <dgm:spPr/>
      <dgm:t>
        <a:bodyPr/>
        <a:lstStyle/>
        <a:p>
          <a:endParaRPr lang="ru-RU"/>
        </a:p>
      </dgm:t>
    </dgm:pt>
    <dgm:pt modelId="{9B838F15-ADB7-400D-AAD9-6C2D6D89E1DB}">
      <dgm:prSet/>
      <dgm:spPr/>
      <dgm:t>
        <a:bodyPr/>
        <a:lstStyle/>
        <a:p>
          <a:r>
            <a:rPr lang="ru-RU" smtClean="0"/>
            <a:t>Спроектировать структуру результатного решения по оцениванию результатов обучения.</a:t>
          </a:r>
          <a:endParaRPr lang="ru-RU"/>
        </a:p>
      </dgm:t>
    </dgm:pt>
    <dgm:pt modelId="{19E1B587-506A-4815-8CFD-74BF766317C9}" type="parTrans" cxnId="{B440ED56-246F-48B2-A58E-0C31045C1EEE}">
      <dgm:prSet/>
      <dgm:spPr/>
      <dgm:t>
        <a:bodyPr/>
        <a:lstStyle/>
        <a:p>
          <a:endParaRPr lang="ru-RU"/>
        </a:p>
      </dgm:t>
    </dgm:pt>
    <dgm:pt modelId="{B8971EB6-3850-4CCE-AA68-67518B27CE03}" type="sibTrans" cxnId="{B440ED56-246F-48B2-A58E-0C31045C1EEE}">
      <dgm:prSet/>
      <dgm:spPr/>
      <dgm:t>
        <a:bodyPr/>
        <a:lstStyle/>
        <a:p>
          <a:endParaRPr lang="ru-RU"/>
        </a:p>
      </dgm:t>
    </dgm:pt>
    <dgm:pt modelId="{5552007D-2CC4-493C-83DD-0D11AFF65E02}" type="pres">
      <dgm:prSet presAssocID="{3011D028-C0E5-4F22-AAE9-260B1DF5E7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573B44-071D-421E-BC74-B2C1FE38029D}" type="pres">
      <dgm:prSet presAssocID="{3011D028-C0E5-4F22-AAE9-260B1DF5E780}" presName="Name1" presStyleCnt="0"/>
      <dgm:spPr/>
    </dgm:pt>
    <dgm:pt modelId="{2BF3B0AB-62F8-414F-A1E6-341A7B85164E}" type="pres">
      <dgm:prSet presAssocID="{3011D028-C0E5-4F22-AAE9-260B1DF5E780}" presName="cycle" presStyleCnt="0"/>
      <dgm:spPr/>
    </dgm:pt>
    <dgm:pt modelId="{DED63D90-1CD6-49A1-93C4-9924745EAFF3}" type="pres">
      <dgm:prSet presAssocID="{3011D028-C0E5-4F22-AAE9-260B1DF5E780}" presName="srcNode" presStyleLbl="node1" presStyleIdx="0" presStyleCnt="4"/>
      <dgm:spPr/>
    </dgm:pt>
    <dgm:pt modelId="{A3327706-A6A1-425F-B86C-44548FED02D0}" type="pres">
      <dgm:prSet presAssocID="{3011D028-C0E5-4F22-AAE9-260B1DF5E780}" presName="conn" presStyleLbl="parChTrans1D2" presStyleIdx="0" presStyleCnt="1"/>
      <dgm:spPr/>
      <dgm:t>
        <a:bodyPr/>
        <a:lstStyle/>
        <a:p>
          <a:endParaRPr lang="ru-RU"/>
        </a:p>
      </dgm:t>
    </dgm:pt>
    <dgm:pt modelId="{0238539E-8C06-4DB3-9D10-E4F8BD217B9F}" type="pres">
      <dgm:prSet presAssocID="{3011D028-C0E5-4F22-AAE9-260B1DF5E780}" presName="extraNode" presStyleLbl="node1" presStyleIdx="0" presStyleCnt="4"/>
      <dgm:spPr/>
    </dgm:pt>
    <dgm:pt modelId="{7994E40F-45AD-4854-9B02-FBFA00873570}" type="pres">
      <dgm:prSet presAssocID="{3011D028-C0E5-4F22-AAE9-260B1DF5E780}" presName="dstNode" presStyleLbl="node1" presStyleIdx="0" presStyleCnt="4"/>
      <dgm:spPr/>
    </dgm:pt>
    <dgm:pt modelId="{C64E6449-6164-40AD-9F6D-C74085CC0DA5}" type="pres">
      <dgm:prSet presAssocID="{24ACAFF9-8B0C-4484-BC2F-B8609F37AF1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92A4D-6B16-4461-89E7-0362BAE1D1C6}" type="pres">
      <dgm:prSet presAssocID="{24ACAFF9-8B0C-4484-BC2F-B8609F37AF1E}" presName="accent_1" presStyleCnt="0"/>
      <dgm:spPr/>
    </dgm:pt>
    <dgm:pt modelId="{ECE31A23-44B7-4968-8027-72AB214EBD4E}" type="pres">
      <dgm:prSet presAssocID="{24ACAFF9-8B0C-4484-BC2F-B8609F37AF1E}" presName="accentRepeatNode" presStyleLbl="solidFgAcc1" presStyleIdx="0" presStyleCnt="4"/>
      <dgm:spPr/>
    </dgm:pt>
    <dgm:pt modelId="{0081F24F-7D89-4DDF-B4C3-05901CD27D83}" type="pres">
      <dgm:prSet presAssocID="{3C029DCB-9938-490F-A2C9-0B277A195C7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CF8CA-680E-4C27-9804-7A55F814C072}" type="pres">
      <dgm:prSet presAssocID="{3C029DCB-9938-490F-A2C9-0B277A195C71}" presName="accent_2" presStyleCnt="0"/>
      <dgm:spPr/>
    </dgm:pt>
    <dgm:pt modelId="{F51CF621-9671-4AA2-BBA1-C46B4B68539F}" type="pres">
      <dgm:prSet presAssocID="{3C029DCB-9938-490F-A2C9-0B277A195C71}" presName="accentRepeatNode" presStyleLbl="solidFgAcc1" presStyleIdx="1" presStyleCnt="4"/>
      <dgm:spPr/>
    </dgm:pt>
    <dgm:pt modelId="{729EC060-FE4A-4E26-A4A4-A90E0A597D3A}" type="pres">
      <dgm:prSet presAssocID="{9CAF7BA2-2CF3-430E-8027-CA052AF2926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500B8-0A57-423D-818D-56BAA0E08BF0}" type="pres">
      <dgm:prSet presAssocID="{9CAF7BA2-2CF3-430E-8027-CA052AF29263}" presName="accent_3" presStyleCnt="0"/>
      <dgm:spPr/>
    </dgm:pt>
    <dgm:pt modelId="{7007A0DA-07D0-4D4A-B4E1-A7868B045DBC}" type="pres">
      <dgm:prSet presAssocID="{9CAF7BA2-2CF3-430E-8027-CA052AF29263}" presName="accentRepeatNode" presStyleLbl="solidFgAcc1" presStyleIdx="2" presStyleCnt="4"/>
      <dgm:spPr/>
    </dgm:pt>
    <dgm:pt modelId="{DDF686BB-6F11-443B-8F8D-7AFB234B0168}" type="pres">
      <dgm:prSet presAssocID="{9B838F15-ADB7-400D-AAD9-6C2D6D89E1D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0F6F8-CFA5-45A0-8772-2B7FB34ADCCF}" type="pres">
      <dgm:prSet presAssocID="{9B838F15-ADB7-400D-AAD9-6C2D6D89E1DB}" presName="accent_4" presStyleCnt="0"/>
      <dgm:spPr/>
    </dgm:pt>
    <dgm:pt modelId="{5BAA1341-3288-4C4D-8CD3-1D381EB9CE75}" type="pres">
      <dgm:prSet presAssocID="{9B838F15-ADB7-400D-AAD9-6C2D6D89E1DB}" presName="accentRepeatNode" presStyleLbl="solidFgAcc1" presStyleIdx="3" presStyleCnt="4"/>
      <dgm:spPr/>
    </dgm:pt>
  </dgm:ptLst>
  <dgm:cxnLst>
    <dgm:cxn modelId="{005C4578-B1BA-468A-952B-961EF3684835}" srcId="{3011D028-C0E5-4F22-AAE9-260B1DF5E780}" destId="{3C029DCB-9938-490F-A2C9-0B277A195C71}" srcOrd="1" destOrd="0" parTransId="{962CB429-BC05-45AC-9CBB-A9F5D8859F7C}" sibTransId="{3663C00A-BFAF-4150-9A46-8B7601F64FB6}"/>
    <dgm:cxn modelId="{0BF624A8-A4E8-4089-B77B-508179754A52}" srcId="{3011D028-C0E5-4F22-AAE9-260B1DF5E780}" destId="{24ACAFF9-8B0C-4484-BC2F-B8609F37AF1E}" srcOrd="0" destOrd="0" parTransId="{1E1DEE9A-6D7E-47F0-9F13-19AD1AF119B9}" sibTransId="{A841BF23-D981-48AB-848A-C7C854CAB458}"/>
    <dgm:cxn modelId="{B440ED56-246F-48B2-A58E-0C31045C1EEE}" srcId="{3011D028-C0E5-4F22-AAE9-260B1DF5E780}" destId="{9B838F15-ADB7-400D-AAD9-6C2D6D89E1DB}" srcOrd="3" destOrd="0" parTransId="{19E1B587-506A-4815-8CFD-74BF766317C9}" sibTransId="{B8971EB6-3850-4CCE-AA68-67518B27CE03}"/>
    <dgm:cxn modelId="{1D408CC8-6E09-4AC6-B09D-109EBC5F8940}" type="presOf" srcId="{3011D028-C0E5-4F22-AAE9-260B1DF5E780}" destId="{5552007D-2CC4-493C-83DD-0D11AFF65E02}" srcOrd="0" destOrd="0" presId="urn:microsoft.com/office/officeart/2008/layout/VerticalCurvedList"/>
    <dgm:cxn modelId="{A7C73837-99BB-4DBA-A313-84FB98252117}" type="presOf" srcId="{9B838F15-ADB7-400D-AAD9-6C2D6D89E1DB}" destId="{DDF686BB-6F11-443B-8F8D-7AFB234B0168}" srcOrd="0" destOrd="0" presId="urn:microsoft.com/office/officeart/2008/layout/VerticalCurvedList"/>
    <dgm:cxn modelId="{7416A5E2-1609-46FA-AD0B-0BF972F18A32}" type="presOf" srcId="{3C029DCB-9938-490F-A2C9-0B277A195C71}" destId="{0081F24F-7D89-4DDF-B4C3-05901CD27D83}" srcOrd="0" destOrd="0" presId="urn:microsoft.com/office/officeart/2008/layout/VerticalCurvedList"/>
    <dgm:cxn modelId="{7046FDBA-EC38-42C5-A87A-15ED44AF8F63}" type="presOf" srcId="{A841BF23-D981-48AB-848A-C7C854CAB458}" destId="{A3327706-A6A1-425F-B86C-44548FED02D0}" srcOrd="0" destOrd="0" presId="urn:microsoft.com/office/officeart/2008/layout/VerticalCurvedList"/>
    <dgm:cxn modelId="{247B27FF-EAEE-428E-9051-E8B986B31BF0}" srcId="{3011D028-C0E5-4F22-AAE9-260B1DF5E780}" destId="{9CAF7BA2-2CF3-430E-8027-CA052AF29263}" srcOrd="2" destOrd="0" parTransId="{EFC6EDF1-A57D-42BC-A8F3-083A49A7A9DE}" sibTransId="{0D70C1C1-7BDC-4133-B103-C4D6554092CF}"/>
    <dgm:cxn modelId="{3EC91D12-DEE1-43A4-BAAE-6B76AAA7F1F2}" type="presOf" srcId="{24ACAFF9-8B0C-4484-BC2F-B8609F37AF1E}" destId="{C64E6449-6164-40AD-9F6D-C74085CC0DA5}" srcOrd="0" destOrd="0" presId="urn:microsoft.com/office/officeart/2008/layout/VerticalCurvedList"/>
    <dgm:cxn modelId="{E41FAB6E-7EEC-486C-B1BF-C3082E4EC50E}" type="presOf" srcId="{9CAF7BA2-2CF3-430E-8027-CA052AF29263}" destId="{729EC060-FE4A-4E26-A4A4-A90E0A597D3A}" srcOrd="0" destOrd="0" presId="urn:microsoft.com/office/officeart/2008/layout/VerticalCurvedList"/>
    <dgm:cxn modelId="{C147A665-9CCD-4B8B-8455-6A5373C844E6}" type="presParOf" srcId="{5552007D-2CC4-493C-83DD-0D11AFF65E02}" destId="{49573B44-071D-421E-BC74-B2C1FE38029D}" srcOrd="0" destOrd="0" presId="urn:microsoft.com/office/officeart/2008/layout/VerticalCurvedList"/>
    <dgm:cxn modelId="{22CEE94E-9F01-459E-BE9F-3947C0E52976}" type="presParOf" srcId="{49573B44-071D-421E-BC74-B2C1FE38029D}" destId="{2BF3B0AB-62F8-414F-A1E6-341A7B85164E}" srcOrd="0" destOrd="0" presId="urn:microsoft.com/office/officeart/2008/layout/VerticalCurvedList"/>
    <dgm:cxn modelId="{C2EF34E9-1493-4BA8-81DA-D5B98421A0B0}" type="presParOf" srcId="{2BF3B0AB-62F8-414F-A1E6-341A7B85164E}" destId="{DED63D90-1CD6-49A1-93C4-9924745EAFF3}" srcOrd="0" destOrd="0" presId="urn:microsoft.com/office/officeart/2008/layout/VerticalCurvedList"/>
    <dgm:cxn modelId="{05E7B64C-0DD0-410F-965D-E9F93656544C}" type="presParOf" srcId="{2BF3B0AB-62F8-414F-A1E6-341A7B85164E}" destId="{A3327706-A6A1-425F-B86C-44548FED02D0}" srcOrd="1" destOrd="0" presId="urn:microsoft.com/office/officeart/2008/layout/VerticalCurvedList"/>
    <dgm:cxn modelId="{E2CEB9D1-2474-4CAE-B4B1-40CF59559927}" type="presParOf" srcId="{2BF3B0AB-62F8-414F-A1E6-341A7B85164E}" destId="{0238539E-8C06-4DB3-9D10-E4F8BD217B9F}" srcOrd="2" destOrd="0" presId="urn:microsoft.com/office/officeart/2008/layout/VerticalCurvedList"/>
    <dgm:cxn modelId="{1AB18953-13B4-44AA-BE25-DA7DD9CA18DF}" type="presParOf" srcId="{2BF3B0AB-62F8-414F-A1E6-341A7B85164E}" destId="{7994E40F-45AD-4854-9B02-FBFA00873570}" srcOrd="3" destOrd="0" presId="urn:microsoft.com/office/officeart/2008/layout/VerticalCurvedList"/>
    <dgm:cxn modelId="{577E5139-6726-4C41-9415-D366A6BA79D1}" type="presParOf" srcId="{49573B44-071D-421E-BC74-B2C1FE38029D}" destId="{C64E6449-6164-40AD-9F6D-C74085CC0DA5}" srcOrd="1" destOrd="0" presId="urn:microsoft.com/office/officeart/2008/layout/VerticalCurvedList"/>
    <dgm:cxn modelId="{E2E1CB08-8FEC-414C-AF31-F8EE9372B193}" type="presParOf" srcId="{49573B44-071D-421E-BC74-B2C1FE38029D}" destId="{55092A4D-6B16-4461-89E7-0362BAE1D1C6}" srcOrd="2" destOrd="0" presId="urn:microsoft.com/office/officeart/2008/layout/VerticalCurvedList"/>
    <dgm:cxn modelId="{DD622A14-FD1B-4FE8-82F2-791774198B5C}" type="presParOf" srcId="{55092A4D-6B16-4461-89E7-0362BAE1D1C6}" destId="{ECE31A23-44B7-4968-8027-72AB214EBD4E}" srcOrd="0" destOrd="0" presId="urn:microsoft.com/office/officeart/2008/layout/VerticalCurvedList"/>
    <dgm:cxn modelId="{3D899FF4-7CBA-4053-9BBA-8970414C4111}" type="presParOf" srcId="{49573B44-071D-421E-BC74-B2C1FE38029D}" destId="{0081F24F-7D89-4DDF-B4C3-05901CD27D83}" srcOrd="3" destOrd="0" presId="urn:microsoft.com/office/officeart/2008/layout/VerticalCurvedList"/>
    <dgm:cxn modelId="{189D45FA-ECD4-48A3-82EC-8DC2891FF1F8}" type="presParOf" srcId="{49573B44-071D-421E-BC74-B2C1FE38029D}" destId="{7C3CF8CA-680E-4C27-9804-7A55F814C072}" srcOrd="4" destOrd="0" presId="urn:microsoft.com/office/officeart/2008/layout/VerticalCurvedList"/>
    <dgm:cxn modelId="{DE300705-3ABF-4100-83B6-943457687154}" type="presParOf" srcId="{7C3CF8CA-680E-4C27-9804-7A55F814C072}" destId="{F51CF621-9671-4AA2-BBA1-C46B4B68539F}" srcOrd="0" destOrd="0" presId="urn:microsoft.com/office/officeart/2008/layout/VerticalCurvedList"/>
    <dgm:cxn modelId="{ADDFC2B4-15E7-4126-9326-50FBF134A668}" type="presParOf" srcId="{49573B44-071D-421E-BC74-B2C1FE38029D}" destId="{729EC060-FE4A-4E26-A4A4-A90E0A597D3A}" srcOrd="5" destOrd="0" presId="urn:microsoft.com/office/officeart/2008/layout/VerticalCurvedList"/>
    <dgm:cxn modelId="{58C1CCD1-9DA7-49FD-ABC8-BDBD36023E15}" type="presParOf" srcId="{49573B44-071D-421E-BC74-B2C1FE38029D}" destId="{290500B8-0A57-423D-818D-56BAA0E08BF0}" srcOrd="6" destOrd="0" presId="urn:microsoft.com/office/officeart/2008/layout/VerticalCurvedList"/>
    <dgm:cxn modelId="{2DBE4F5C-ABFB-4010-BDF9-E64FBE3C0B04}" type="presParOf" srcId="{290500B8-0A57-423D-818D-56BAA0E08BF0}" destId="{7007A0DA-07D0-4D4A-B4E1-A7868B045DBC}" srcOrd="0" destOrd="0" presId="urn:microsoft.com/office/officeart/2008/layout/VerticalCurvedList"/>
    <dgm:cxn modelId="{D5A0FA12-7A9D-46D7-B500-A56E086D3B7C}" type="presParOf" srcId="{49573B44-071D-421E-BC74-B2C1FE38029D}" destId="{DDF686BB-6F11-443B-8F8D-7AFB234B0168}" srcOrd="7" destOrd="0" presId="urn:microsoft.com/office/officeart/2008/layout/VerticalCurvedList"/>
    <dgm:cxn modelId="{91134542-B4AC-47C1-BD30-95F1FF15156B}" type="presParOf" srcId="{49573B44-071D-421E-BC74-B2C1FE38029D}" destId="{8580F6F8-CFA5-45A0-8772-2B7FB34ADCCF}" srcOrd="8" destOrd="0" presId="urn:microsoft.com/office/officeart/2008/layout/VerticalCurvedList"/>
    <dgm:cxn modelId="{10FF2201-06C9-4574-9452-C82F78D16276}" type="presParOf" srcId="{8580F6F8-CFA5-45A0-8772-2B7FB34ADCCF}" destId="{5BAA1341-3288-4C4D-8CD3-1D381EB9CE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4E7D0-27BC-4194-BC1A-07F853642055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B61C84C-5AA5-40A5-89C5-DE3C1629AC13}">
      <dgm:prSet phldrT="[Текст]"/>
      <dgm:spPr/>
      <dgm:t>
        <a:bodyPr/>
        <a:lstStyle/>
        <a:p>
          <a:r>
            <a:rPr lang="ru-RU" dirty="0" smtClean="0"/>
            <a:t>Выполнен анализ технологии построения дескрипторной модели и процедуры нечеткого оценивания сформированности компетенций. </a:t>
          </a:r>
          <a:endParaRPr lang="ru-RU" dirty="0"/>
        </a:p>
      </dgm:t>
    </dgm:pt>
    <dgm:pt modelId="{E18A1AA7-3C35-4257-A412-6F947B32DE6C}" type="parTrans" cxnId="{60BE4DAB-32CF-47B2-BA13-0842E5A68022}">
      <dgm:prSet/>
      <dgm:spPr/>
      <dgm:t>
        <a:bodyPr/>
        <a:lstStyle/>
        <a:p>
          <a:endParaRPr lang="ru-RU"/>
        </a:p>
      </dgm:t>
    </dgm:pt>
    <dgm:pt modelId="{29BF6675-DE79-4E47-960C-908EB1E237D5}" type="sibTrans" cxnId="{60BE4DAB-32CF-47B2-BA13-0842E5A68022}">
      <dgm:prSet/>
      <dgm:spPr/>
      <dgm:t>
        <a:bodyPr/>
        <a:lstStyle/>
        <a:p>
          <a:endParaRPr lang="ru-RU"/>
        </a:p>
      </dgm:t>
    </dgm:pt>
    <dgm:pt modelId="{5CB12E04-6F32-4DD5-8B6D-927304B2C525}">
      <dgm:prSet phldrT="[Текст]"/>
      <dgm:spPr/>
      <dgm:t>
        <a:bodyPr/>
        <a:lstStyle/>
        <a:p>
          <a:r>
            <a:rPr lang="ru-RU" dirty="0" smtClean="0"/>
            <a:t>Разработана новая математическая модель, учитывающая нечеткую неопределенность и объективирующая процедуру оценивания компетенций. Спроектировано и разработано веб</a:t>
          </a:r>
          <a:r>
            <a:rPr lang="en-US" dirty="0" smtClean="0"/>
            <a:t>-</a:t>
          </a:r>
          <a:r>
            <a:rPr lang="ru-RU" dirty="0" smtClean="0"/>
            <a:t>приложение нечеткого оценивания компетенций</a:t>
          </a:r>
          <a:endParaRPr lang="ru-RU" dirty="0"/>
        </a:p>
      </dgm:t>
    </dgm:pt>
    <dgm:pt modelId="{A55CCC7D-652E-49BC-88B7-DAA7B131B19C}" type="parTrans" cxnId="{154E8B85-B23E-40B4-BE9E-A690771DB98E}">
      <dgm:prSet/>
      <dgm:spPr/>
      <dgm:t>
        <a:bodyPr/>
        <a:lstStyle/>
        <a:p>
          <a:endParaRPr lang="ru-RU"/>
        </a:p>
      </dgm:t>
    </dgm:pt>
    <dgm:pt modelId="{0A9F5F82-6F1E-4B2B-A3B0-477A359B7E59}" type="sibTrans" cxnId="{154E8B85-B23E-40B4-BE9E-A690771DB98E}">
      <dgm:prSet/>
      <dgm:spPr/>
      <dgm:t>
        <a:bodyPr/>
        <a:lstStyle/>
        <a:p>
          <a:endParaRPr lang="ru-RU"/>
        </a:p>
      </dgm:t>
    </dgm:pt>
    <dgm:pt modelId="{F8F27A07-C1ED-491C-9568-01A916184E9C}">
      <dgm:prSet phldrT="[Текст]"/>
      <dgm:spPr/>
      <dgm:t>
        <a:bodyPr/>
        <a:lstStyle/>
        <a:p>
          <a:r>
            <a:rPr lang="ru-RU" dirty="0" smtClean="0"/>
            <a:t>Нечеткий контроллер за счет применения мягких вычислений снижает чувствительность к вариации входных оценочных данных и субъективности экспертных суждений лиц, контролирующих испытание.</a:t>
          </a:r>
          <a:endParaRPr lang="ru-RU" dirty="0"/>
        </a:p>
      </dgm:t>
    </dgm:pt>
    <dgm:pt modelId="{F403B9CB-250C-4410-860D-8FC42AE63B15}" type="parTrans" cxnId="{401FB157-5C43-4D3D-857B-1C1F34BE042E}">
      <dgm:prSet/>
      <dgm:spPr/>
      <dgm:t>
        <a:bodyPr/>
        <a:lstStyle/>
        <a:p>
          <a:endParaRPr lang="ru-RU"/>
        </a:p>
      </dgm:t>
    </dgm:pt>
    <dgm:pt modelId="{7E7713F4-B42A-4468-A602-DEE0EDCF20C3}" type="sibTrans" cxnId="{401FB157-5C43-4D3D-857B-1C1F34BE042E}">
      <dgm:prSet/>
      <dgm:spPr/>
      <dgm:t>
        <a:bodyPr/>
        <a:lstStyle/>
        <a:p>
          <a:endParaRPr lang="ru-RU"/>
        </a:p>
      </dgm:t>
    </dgm:pt>
    <dgm:pt modelId="{5BDB7219-7988-41BB-AD16-FAF4CEAD5A5F}">
      <dgm:prSet/>
      <dgm:spPr/>
      <dgm:t>
        <a:bodyPr/>
        <a:lstStyle/>
        <a:p>
          <a:r>
            <a:rPr lang="ru-RU" dirty="0" smtClean="0"/>
            <a:t>Тем самым повышается объективность результатных оценок сформированности компетенций.</a:t>
          </a:r>
          <a:endParaRPr lang="ru-RU" dirty="0"/>
        </a:p>
      </dgm:t>
    </dgm:pt>
    <dgm:pt modelId="{C7EF50C6-4F9C-4122-A6C3-AE1589DAA22E}" type="parTrans" cxnId="{1324EDA7-58F2-4F12-9AD2-FD0507861433}">
      <dgm:prSet/>
      <dgm:spPr/>
      <dgm:t>
        <a:bodyPr/>
        <a:lstStyle/>
        <a:p>
          <a:endParaRPr lang="ru-RU"/>
        </a:p>
      </dgm:t>
    </dgm:pt>
    <dgm:pt modelId="{E7D5FD52-4F96-4E41-9EA8-AE7D601DFB51}" type="sibTrans" cxnId="{1324EDA7-58F2-4F12-9AD2-FD0507861433}">
      <dgm:prSet/>
      <dgm:spPr/>
      <dgm:t>
        <a:bodyPr/>
        <a:lstStyle/>
        <a:p>
          <a:endParaRPr lang="ru-RU"/>
        </a:p>
      </dgm:t>
    </dgm:pt>
    <dgm:pt modelId="{43EB6C08-7DD1-4DFE-8D7A-FC9684134B19}" type="pres">
      <dgm:prSet presAssocID="{1D04E7D0-27BC-4194-BC1A-07F8536420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98793-D93A-422F-B917-6C8362C081A1}" type="pres">
      <dgm:prSet presAssocID="{2B61C84C-5AA5-40A5-89C5-DE3C1629AC1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9F36F-28CD-458B-9A8F-959E2C1CE821}" type="pres">
      <dgm:prSet presAssocID="{29BF6675-DE79-4E47-960C-908EB1E237D5}" presName="spacer" presStyleCnt="0"/>
      <dgm:spPr/>
    </dgm:pt>
    <dgm:pt modelId="{038E3025-FF87-4907-AFD1-1650E5E47080}" type="pres">
      <dgm:prSet presAssocID="{5CB12E04-6F32-4DD5-8B6D-927304B2C5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64C00-162E-43AC-BF7C-E42D1D0B6E82}" type="pres">
      <dgm:prSet presAssocID="{0A9F5F82-6F1E-4B2B-A3B0-477A359B7E59}" presName="spacer" presStyleCnt="0"/>
      <dgm:spPr/>
    </dgm:pt>
    <dgm:pt modelId="{D6D82E93-8D00-432C-ACCB-97C3F562DD06}" type="pres">
      <dgm:prSet presAssocID="{F8F27A07-C1ED-491C-9568-01A916184E9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8EB06-5B3A-480D-A6AE-61DA4654AADA}" type="pres">
      <dgm:prSet presAssocID="{7E7713F4-B42A-4468-A602-DEE0EDCF20C3}" presName="spacer" presStyleCnt="0"/>
      <dgm:spPr/>
    </dgm:pt>
    <dgm:pt modelId="{5023EC8F-23A0-4E6A-BAC4-33618366DCE2}" type="pres">
      <dgm:prSet presAssocID="{5BDB7219-7988-41BB-AD16-FAF4CEAD5A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8B85-B23E-40B4-BE9E-A690771DB98E}" srcId="{1D04E7D0-27BC-4194-BC1A-07F853642055}" destId="{5CB12E04-6F32-4DD5-8B6D-927304B2C525}" srcOrd="1" destOrd="0" parTransId="{A55CCC7D-652E-49BC-88B7-DAA7B131B19C}" sibTransId="{0A9F5F82-6F1E-4B2B-A3B0-477A359B7E59}"/>
    <dgm:cxn modelId="{401FB157-5C43-4D3D-857B-1C1F34BE042E}" srcId="{1D04E7D0-27BC-4194-BC1A-07F853642055}" destId="{F8F27A07-C1ED-491C-9568-01A916184E9C}" srcOrd="2" destOrd="0" parTransId="{F403B9CB-250C-4410-860D-8FC42AE63B15}" sibTransId="{7E7713F4-B42A-4468-A602-DEE0EDCF20C3}"/>
    <dgm:cxn modelId="{ECAF54F5-B5CD-4F17-9028-F780F74DB12E}" type="presOf" srcId="{F8F27A07-C1ED-491C-9568-01A916184E9C}" destId="{D6D82E93-8D00-432C-ACCB-97C3F562DD06}" srcOrd="0" destOrd="0" presId="urn:microsoft.com/office/officeart/2005/8/layout/vList2"/>
    <dgm:cxn modelId="{D3B7998B-7659-4358-96F8-891FCCF9ADC9}" type="presOf" srcId="{2B61C84C-5AA5-40A5-89C5-DE3C1629AC13}" destId="{FB398793-D93A-422F-B917-6C8362C081A1}" srcOrd="0" destOrd="0" presId="urn:microsoft.com/office/officeart/2005/8/layout/vList2"/>
    <dgm:cxn modelId="{5A10B2D4-8D89-439B-9E64-553BBC5C6F15}" type="presOf" srcId="{5BDB7219-7988-41BB-AD16-FAF4CEAD5A5F}" destId="{5023EC8F-23A0-4E6A-BAC4-33618366DCE2}" srcOrd="0" destOrd="0" presId="urn:microsoft.com/office/officeart/2005/8/layout/vList2"/>
    <dgm:cxn modelId="{60BE4DAB-32CF-47B2-BA13-0842E5A68022}" srcId="{1D04E7D0-27BC-4194-BC1A-07F853642055}" destId="{2B61C84C-5AA5-40A5-89C5-DE3C1629AC13}" srcOrd="0" destOrd="0" parTransId="{E18A1AA7-3C35-4257-A412-6F947B32DE6C}" sibTransId="{29BF6675-DE79-4E47-960C-908EB1E237D5}"/>
    <dgm:cxn modelId="{13B6FB1D-8936-4B31-A5DE-BB09AC436DD6}" type="presOf" srcId="{5CB12E04-6F32-4DD5-8B6D-927304B2C525}" destId="{038E3025-FF87-4907-AFD1-1650E5E47080}" srcOrd="0" destOrd="0" presId="urn:microsoft.com/office/officeart/2005/8/layout/vList2"/>
    <dgm:cxn modelId="{1324EDA7-58F2-4F12-9AD2-FD0507861433}" srcId="{1D04E7D0-27BC-4194-BC1A-07F853642055}" destId="{5BDB7219-7988-41BB-AD16-FAF4CEAD5A5F}" srcOrd="3" destOrd="0" parTransId="{C7EF50C6-4F9C-4122-A6C3-AE1589DAA22E}" sibTransId="{E7D5FD52-4F96-4E41-9EA8-AE7D601DFB51}"/>
    <dgm:cxn modelId="{4015A751-0B95-4B57-AC5A-471EFC51998E}" type="presOf" srcId="{1D04E7D0-27BC-4194-BC1A-07F853642055}" destId="{43EB6C08-7DD1-4DFE-8D7A-FC9684134B19}" srcOrd="0" destOrd="0" presId="urn:microsoft.com/office/officeart/2005/8/layout/vList2"/>
    <dgm:cxn modelId="{0B64B536-BD4A-41DA-BF1C-FA8AEE202C5A}" type="presParOf" srcId="{43EB6C08-7DD1-4DFE-8D7A-FC9684134B19}" destId="{FB398793-D93A-422F-B917-6C8362C081A1}" srcOrd="0" destOrd="0" presId="urn:microsoft.com/office/officeart/2005/8/layout/vList2"/>
    <dgm:cxn modelId="{4CD0478C-0140-403A-A850-F644ED095BC1}" type="presParOf" srcId="{43EB6C08-7DD1-4DFE-8D7A-FC9684134B19}" destId="{BFE9F36F-28CD-458B-9A8F-959E2C1CE821}" srcOrd="1" destOrd="0" presId="urn:microsoft.com/office/officeart/2005/8/layout/vList2"/>
    <dgm:cxn modelId="{D7A29BAB-DBFF-4C8C-B025-3C01D1C06234}" type="presParOf" srcId="{43EB6C08-7DD1-4DFE-8D7A-FC9684134B19}" destId="{038E3025-FF87-4907-AFD1-1650E5E47080}" srcOrd="2" destOrd="0" presId="urn:microsoft.com/office/officeart/2005/8/layout/vList2"/>
    <dgm:cxn modelId="{6216A520-574B-49CA-8380-56A0C7937F78}" type="presParOf" srcId="{43EB6C08-7DD1-4DFE-8D7A-FC9684134B19}" destId="{CA264C00-162E-43AC-BF7C-E42D1D0B6E82}" srcOrd="3" destOrd="0" presId="urn:microsoft.com/office/officeart/2005/8/layout/vList2"/>
    <dgm:cxn modelId="{11BD72AC-09EA-49BB-A716-645301AF824B}" type="presParOf" srcId="{43EB6C08-7DD1-4DFE-8D7A-FC9684134B19}" destId="{D6D82E93-8D00-432C-ACCB-97C3F562DD06}" srcOrd="4" destOrd="0" presId="urn:microsoft.com/office/officeart/2005/8/layout/vList2"/>
    <dgm:cxn modelId="{B1799EE4-A885-48F7-BCB8-715C0C15DE16}" type="presParOf" srcId="{43EB6C08-7DD1-4DFE-8D7A-FC9684134B19}" destId="{5AB8EB06-5B3A-480D-A6AE-61DA4654AADA}" srcOrd="5" destOrd="0" presId="urn:microsoft.com/office/officeart/2005/8/layout/vList2"/>
    <dgm:cxn modelId="{5B3DF892-6BBD-4618-B06E-3C49A5F8ED95}" type="presParOf" srcId="{43EB6C08-7DD1-4DFE-8D7A-FC9684134B19}" destId="{5023EC8F-23A0-4E6A-BAC4-33618366DC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D84E-71E4-4D9A-89A8-49BFBC37E107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815F-F485-4090-9732-45DE9AC55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FE06-D635-401C-9C9A-2B9972CED595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3CC2-3BBE-409B-8278-E143C4002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741C-AB69-41A0-BC67-F4FFDB1A380E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14C1-C4E1-4111-8DF1-F068CE3A7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6F1C-874C-4FC5-8908-A9945A5C2144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8297-922B-4702-BF1C-8FE31C44B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9CDB-2049-465E-A033-98A88935F773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0DDF-72E8-424B-A53C-AC3542FC9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51E0-50FE-4E96-AC9E-9C2D1D8FEFBB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B032-02A9-41D5-B8E4-2EB244854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39AC-2A9B-458F-AC34-6554BF1B2B49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B690-052A-45D5-934B-F388F9714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450B-EA86-4A6D-8011-B9B7E655FDA3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7A92-B00A-48FA-B5E3-2655134D6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DC87-DF89-493B-8177-C5B43634C133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6200-C99D-4C03-9539-1393B0DAB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DC7A-B866-4BC2-B015-0BCD2004FB77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4812-1262-4594-9A04-60A41A7F6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957F9-0D45-4DCB-AE1A-1154A2FB7C8B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6AC9-3ACE-4140-831B-E80D9EC31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B70413-308D-41AC-9717-65CC8740351C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95722F-A482-43F7-8C8E-FD3A7EA9E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524000" y="1941513"/>
            <a:ext cx="9144000" cy="22161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1F4E79"/>
                </a:solidFill>
              </a:rPr>
              <a:t>Сибирский государственный университет телекоммуникаций и информатики</a:t>
            </a:r>
            <a:br>
              <a:rPr lang="ru-RU" sz="2400" b="1" smtClean="0">
                <a:solidFill>
                  <a:srgbClr val="1F4E79"/>
                </a:solidFill>
              </a:rPr>
            </a:br>
            <a:r>
              <a:rPr lang="ru-RU" sz="2400" b="1" smtClean="0">
                <a:solidFill>
                  <a:srgbClr val="1F4E79"/>
                </a:solidFill>
              </a:rPr>
              <a:t>(СибГУТИ)</a:t>
            </a:r>
            <a:r>
              <a:rPr lang="ru-RU" sz="2400" smtClean="0">
                <a:solidFill>
                  <a:srgbClr val="1F4E79"/>
                </a:solidFill>
              </a:rPr>
              <a:t/>
            </a:r>
            <a:br>
              <a:rPr lang="ru-RU" sz="2400" smtClean="0">
                <a:solidFill>
                  <a:srgbClr val="1F4E79"/>
                </a:solidFill>
              </a:rPr>
            </a:br>
            <a:r>
              <a:rPr lang="ru-RU" sz="4400" smtClean="0"/>
              <a:t> </a:t>
            </a:r>
            <a:br>
              <a:rPr lang="ru-RU" sz="4400" smtClean="0"/>
            </a:br>
            <a:r>
              <a:rPr lang="ru-RU" sz="4400" b="1" smtClean="0">
                <a:solidFill>
                  <a:srgbClr val="333F50"/>
                </a:solidFill>
              </a:rPr>
              <a:t>Технология реализации модели нечеткого оценивания </a:t>
            </a:r>
            <a:r>
              <a:rPr lang="en-US" sz="4400" b="1" smtClean="0">
                <a:solidFill>
                  <a:srgbClr val="333F50"/>
                </a:solidFill>
              </a:rPr>
              <a:t/>
            </a:r>
            <a:br>
              <a:rPr lang="en-US" sz="4400" b="1" smtClean="0">
                <a:solidFill>
                  <a:srgbClr val="333F50"/>
                </a:solidFill>
              </a:rPr>
            </a:br>
            <a:r>
              <a:rPr lang="ru-RU" sz="4400" b="1" smtClean="0">
                <a:solidFill>
                  <a:srgbClr val="333F50"/>
                </a:solidFill>
              </a:rPr>
              <a:t>сформированности компетенций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59300"/>
            <a:ext cx="12192000" cy="1655763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ru-RU" u="sng" smtClean="0">
                <a:solidFill>
                  <a:srgbClr val="1F4E79"/>
                </a:solidFill>
              </a:rPr>
              <a:t>Докладчик</a:t>
            </a:r>
            <a:r>
              <a:rPr lang="ru-RU" smtClean="0">
                <a:solidFill>
                  <a:srgbClr val="1F4E79"/>
                </a:solidFill>
              </a:rPr>
              <a:t>: начальник отдела дистанционного обучения СибГУТИ, старший преподаватель кафедры математического моделирования бизнес-процессов  </a:t>
            </a:r>
            <a:r>
              <a:rPr lang="ru-RU" b="1" smtClean="0">
                <a:solidFill>
                  <a:srgbClr val="1F4E79"/>
                </a:solidFill>
              </a:rPr>
              <a:t>Кунц Екатерина Юрьевна</a:t>
            </a:r>
          </a:p>
          <a:p>
            <a:pPr algn="l" eaLnBrk="1" hangingPunct="1">
              <a:lnSpc>
                <a:spcPct val="100000"/>
              </a:lnSpc>
            </a:pPr>
            <a:endParaRPr lang="ru-RU" b="1" smtClean="0">
              <a:solidFill>
                <a:srgbClr val="1F4E79"/>
              </a:solidFill>
            </a:endParaRPr>
          </a:p>
          <a:p>
            <a:pPr algn="l" eaLnBrk="1" hangingPunct="1">
              <a:lnSpc>
                <a:spcPct val="70000"/>
              </a:lnSpc>
              <a:spcBef>
                <a:spcPts val="1600"/>
              </a:spcBef>
            </a:pPr>
            <a:r>
              <a:rPr lang="ru-RU" u="sng" smtClean="0">
                <a:solidFill>
                  <a:srgbClr val="1F4E79"/>
                </a:solidFill>
              </a:rPr>
              <a:t>Научный руководитель</a:t>
            </a:r>
            <a:r>
              <a:rPr lang="ru-RU" smtClean="0">
                <a:solidFill>
                  <a:srgbClr val="1F4E79"/>
                </a:solidFill>
              </a:rPr>
              <a:t>: к.т.н., доцент, доцент кафедры математического моделирования</a:t>
            </a:r>
          </a:p>
          <a:p>
            <a:pPr algn="l" eaLnBrk="1" hangingPunct="1">
              <a:lnSpc>
                <a:spcPct val="70000"/>
              </a:lnSpc>
              <a:spcBef>
                <a:spcPts val="1600"/>
              </a:spcBef>
            </a:pPr>
            <a:r>
              <a:rPr lang="ru-RU" smtClean="0">
                <a:solidFill>
                  <a:srgbClr val="1F4E79"/>
                </a:solidFill>
              </a:rPr>
              <a:t>бизнес-процессов СибГУТИ  </a:t>
            </a:r>
            <a:r>
              <a:rPr lang="ru-RU" b="1" smtClean="0">
                <a:solidFill>
                  <a:srgbClr val="1F4E79"/>
                </a:solidFill>
              </a:rPr>
              <a:t>Полетайкин Алексей Николаевич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/>
          </p:cNvSpPr>
          <p:nvPr/>
        </p:nvSpPr>
        <p:spPr bwMode="auto">
          <a:xfrm>
            <a:off x="0" y="31750"/>
            <a:ext cx="12192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200">
                <a:solidFill>
                  <a:srgbClr val="1F4E79"/>
                </a:solidFill>
                <a:latin typeface="Calibri Light"/>
              </a:rPr>
              <a:t>Результаты нечеткого вывода в </a:t>
            </a:r>
            <a:r>
              <a:rPr lang="en-US" sz="3200">
                <a:solidFill>
                  <a:srgbClr val="1F4E79"/>
                </a:solidFill>
                <a:latin typeface="Calibri Light"/>
              </a:rPr>
              <a:t>MatLab</a:t>
            </a:r>
            <a:r>
              <a:rPr lang="ru-RU" sz="3200">
                <a:solidFill>
                  <a:srgbClr val="1F4E79"/>
                </a:solidFill>
                <a:latin typeface="Calibri Light"/>
              </a:rPr>
              <a:t/>
            </a:r>
            <a:br>
              <a:rPr lang="ru-RU" sz="3200">
                <a:solidFill>
                  <a:srgbClr val="1F4E79"/>
                </a:solidFill>
                <a:latin typeface="Calibri Light"/>
              </a:rPr>
            </a:br>
            <a:r>
              <a:rPr lang="ru-RU" sz="3200">
                <a:solidFill>
                  <a:srgbClr val="1F4E79"/>
                </a:solidFill>
                <a:latin typeface="Calibri Light"/>
              </a:rPr>
              <a:t>(агрегирование заключений методом max-дизъюнкции, дефаззификация – методом центра тяжести)</a:t>
            </a:r>
          </a:p>
        </p:txBody>
      </p:sp>
      <p:pic>
        <p:nvPicPr>
          <p:cNvPr id="24578" name="Picture 7" descr="дамаксцентроид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1335088"/>
            <a:ext cx="12192000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25E53694-1C30-4E32-A25D-C4847520C64D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10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12192000" cy="715963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1F4E79"/>
                </a:solidFill>
              </a:rPr>
              <a:t>Результаты нечеткого вывода в </a:t>
            </a:r>
            <a:r>
              <a:rPr lang="en-US" sz="3200" smtClean="0">
                <a:solidFill>
                  <a:srgbClr val="1F4E79"/>
                </a:solidFill>
              </a:rPr>
              <a:t>MatLab</a:t>
            </a:r>
            <a:r>
              <a:rPr lang="ru-RU" sz="3200" smtClean="0">
                <a:solidFill>
                  <a:srgbClr val="1F4E79"/>
                </a:solidFill>
              </a:rPr>
              <a:t> </a:t>
            </a:r>
            <a:r>
              <a:rPr lang="en-US" sz="3200" smtClean="0">
                <a:solidFill>
                  <a:srgbClr val="1F4E79"/>
                </a:solidFill>
              </a:rPr>
              <a:t/>
            </a:r>
            <a:br>
              <a:rPr lang="en-US" sz="3200" smtClean="0">
                <a:solidFill>
                  <a:srgbClr val="1F4E79"/>
                </a:solidFill>
              </a:rPr>
            </a:br>
            <a:r>
              <a:rPr lang="ru-RU" sz="3200" smtClean="0">
                <a:solidFill>
                  <a:srgbClr val="1F4E79"/>
                </a:solidFill>
              </a:rPr>
              <a:t>(агрегирование заключений методом граничной суммы, дефаззификация – методом среднего максимума)</a:t>
            </a:r>
          </a:p>
        </p:txBody>
      </p:sp>
      <p:pic>
        <p:nvPicPr>
          <p:cNvPr id="25602" name="Picture 5" descr="дасуммом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1312863"/>
            <a:ext cx="12192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ED760F77-5333-4B3B-BDFE-06A2D36257C3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11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Результаты оценивания  компетенции ОПК-3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47775"/>
            <a:ext cx="12192000" cy="5507038"/>
          </a:xfrm>
        </p:spPr>
      </p:pic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620713" y="5054600"/>
            <a:ext cx="11571287" cy="638175"/>
          </a:xfrm>
          <a:prstGeom prst="flowChartAlternateProcess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620713" y="6132513"/>
            <a:ext cx="11571287" cy="638175"/>
          </a:xfrm>
          <a:prstGeom prst="flowChartAlternateProcess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6F33D8A7-DAE2-4334-81AB-56BABBB87C20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12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447588" cy="650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Схема веб-приложения нечеткого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оценивания компетенций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" contrast="2000"/>
          </a:blip>
          <a:srcRect/>
          <a:stretch>
            <a:fillRect/>
          </a:stretch>
        </p:blipFill>
        <p:spPr>
          <a:xfrm rot="5400000">
            <a:off x="3248819" y="-1834356"/>
            <a:ext cx="5984875" cy="11431587"/>
          </a:xfrm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2E8623A2-332C-4F76-AFA2-751AFAAEB90D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13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6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Диаграмма деятельности процесса нечеткого оценивания сформированности компетенции</a:t>
            </a:r>
          </a:p>
        </p:txBody>
      </p:sp>
      <p:pic>
        <p:nvPicPr>
          <p:cNvPr id="28674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 b="674"/>
          <a:stretch>
            <a:fillRect/>
          </a:stretch>
        </p:blipFill>
        <p:spPr>
          <a:xfrm>
            <a:off x="681038" y="1019175"/>
            <a:ext cx="10672762" cy="5838825"/>
          </a:xfrm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2DD60F9C-9482-44C3-96DF-DD3E081AE421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14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F4E79"/>
                </a:solidFill>
              </a:rPr>
              <a:t>Окно ввода первичных оценочных данных: суждения экспертов</a:t>
            </a:r>
          </a:p>
        </p:txBody>
      </p:sp>
      <p:pic>
        <p:nvPicPr>
          <p:cNvPr id="29698" name="Picture 4" descr="screen3"/>
          <p:cNvPicPr>
            <a:picLocks noChangeAspect="1" noChangeArrowheads="1"/>
          </p:cNvPicPr>
          <p:nvPr/>
        </p:nvPicPr>
        <p:blipFill>
          <a:blip r:embed="rId2"/>
          <a:srcRect l="17680" t="-876" r="7956" b="48302"/>
          <a:stretch>
            <a:fillRect/>
          </a:stretch>
        </p:blipFill>
        <p:spPr bwMode="auto">
          <a:xfrm>
            <a:off x="0" y="1943100"/>
            <a:ext cx="121920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5FDF4553-7E10-4978-929F-AEC9830E40CC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15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Карта результатов обучения студента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22" name="Picture 5" descr="screen1"/>
          <p:cNvPicPr>
            <a:picLocks noChangeAspect="1" noChangeArrowheads="1"/>
          </p:cNvPicPr>
          <p:nvPr/>
        </p:nvPicPr>
        <p:blipFill>
          <a:blip r:embed="rId2"/>
          <a:srcRect b="40398"/>
          <a:stretch>
            <a:fillRect/>
          </a:stretch>
        </p:blipFill>
        <p:spPr bwMode="auto">
          <a:xfrm>
            <a:off x="0" y="1889125"/>
            <a:ext cx="12050713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91BF3CD8-2FF0-40B7-83AE-90F0FB8EF419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16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screen2"/>
          <p:cNvPicPr>
            <a:picLocks noChangeAspect="1" noChangeArrowheads="1"/>
          </p:cNvPicPr>
          <p:nvPr/>
        </p:nvPicPr>
        <p:blipFill>
          <a:blip r:embed="rId2"/>
          <a:srcRect t="2164"/>
          <a:stretch>
            <a:fillRect/>
          </a:stretch>
        </p:blipFill>
        <p:spPr bwMode="auto">
          <a:xfrm>
            <a:off x="0" y="1257300"/>
            <a:ext cx="121920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19075" y="166688"/>
            <a:ext cx="11972925" cy="892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1F4E79"/>
                </a:solidFill>
              </a:rPr>
              <a:t>   Карта результатов обучения студента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15C7C9C6-FB78-4D4B-AC40-227EA3625616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17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3" name="Rectangle 153"/>
          <p:cNvSpPr>
            <a:spLocks noChangeArrowheads="1"/>
          </p:cNvSpPr>
          <p:nvPr/>
        </p:nvSpPr>
        <p:spPr bwMode="auto">
          <a:xfrm>
            <a:off x="0" y="7938"/>
            <a:ext cx="1219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ctr">
              <a:defRPr/>
            </a:pPr>
            <a:r>
              <a:rPr lang="ru-RU" altLang="ru-RU"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Нечеткий контроллер в структуре гибридной модели оценивания сформированности компетенций</a:t>
            </a: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33099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0" y="3314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4925" y="5695950"/>
            <a:ext cx="12157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just" eaLnBrk="0" hangingPunct="0">
              <a:spcBef>
                <a:spcPct val="25000"/>
              </a:spcBef>
              <a:defRPr/>
            </a:pPr>
            <a:r>
              <a:rPr lang="ru-RU" alt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данной модели нечеткий контроллер снижает чувствительность к вариации входных оценочных данных и субъективности экспертных суждений преподавателей, что повышает достоверность и точность оценивания в на 12–15%, а также повышает объективность процедуры оценивания</a:t>
            </a: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11"/>
          <p:cNvPicPr>
            <a:picLocks noChangeAspect="1" noChangeArrowheads="1"/>
          </p:cNvPicPr>
          <p:nvPr/>
        </p:nvPicPr>
        <p:blipFill>
          <a:blip r:embed="rId2"/>
          <a:srcRect r="43425"/>
          <a:stretch>
            <a:fillRect/>
          </a:stretch>
        </p:blipFill>
        <p:spPr bwMode="auto">
          <a:xfrm>
            <a:off x="1036638" y="1228725"/>
            <a:ext cx="532765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12"/>
          <p:cNvSpPr>
            <a:spLocks noChangeArrowheads="1"/>
          </p:cNvSpPr>
          <p:nvPr/>
        </p:nvSpPr>
        <p:spPr bwMode="auto">
          <a:xfrm>
            <a:off x="795338" y="2174875"/>
            <a:ext cx="2462212" cy="21240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AutoShape 13"/>
          <p:cNvSpPr>
            <a:spLocks noChangeArrowheads="1"/>
          </p:cNvSpPr>
          <p:nvPr/>
        </p:nvSpPr>
        <p:spPr bwMode="auto">
          <a:xfrm>
            <a:off x="4019550" y="2217738"/>
            <a:ext cx="2424113" cy="33845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14"/>
          <p:cNvSpPr>
            <a:spLocks noChangeArrowheads="1"/>
          </p:cNvSpPr>
          <p:nvPr/>
        </p:nvSpPr>
        <p:spPr bwMode="auto">
          <a:xfrm>
            <a:off x="3308350" y="2271713"/>
            <a:ext cx="655638" cy="32956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1690688"/>
            <a:ext cx="38576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2A1F6FA2-CD25-47B7-8D23-E361E63E28E6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18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Выводы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41540" y="1094836"/>
          <a:ext cx="11950460" cy="549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BAB61117-358F-46B4-9779-9962B526885D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19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Цель исследования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Объективировать процедуру оценивания результатов обучения в вузе за счет создания новой математической модели на основе нечеткой логики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102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2217738" y="261938"/>
          <a:ext cx="7315200" cy="4114800"/>
        </p:xfrm>
        <a:graphic>
          <a:graphicData uri="http://schemas.openxmlformats.org/presentationml/2006/ole">
            <p:oleObj spid="_x0000_s4102" name="Acrobat Document" r:id="rId3" imgW="6192000" imgH="3474000" progId="AcroExch.Document.DC">
              <p:embed/>
            </p:oleObj>
          </a:graphicData>
        </a:graphic>
      </p:graphicFrame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A78F07B1-4D27-4D79-BD0C-3D1E06BB0406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2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5463"/>
            <a:ext cx="10515600" cy="56515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 исследования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4891" y="1293962"/>
          <a:ext cx="12097109" cy="556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6B403430-24A8-4E48-91DE-BB03C0F62510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3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595313"/>
            <a:ext cx="12192000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20000"/>
              </a:spcAft>
            </a:pPr>
            <a:r>
              <a:rPr lang="ru-RU"/>
              <a:t>В России данными исследованиями занимались:</a:t>
            </a: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ru-RU"/>
              <a:t>Беспалько В.П., Хуторской А.В., Канев В.С., Полетайкин А.Н. – оценивание сформированности компетенций на основе системного подхода, с учетом личностных качеств обучающихся и трудовых функций;</a:t>
            </a: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ru-RU"/>
              <a:t>Пустовой Н., Зима Е.А., Рудинский И.Д. – формирование компетенций современного инженера в условиях перехода на двухуровневую систему образования в ракурсе требований рынка труда;</a:t>
            </a: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ru-RU"/>
              <a:t>Белов В.М., Созоров Н.Г., Керб О.М. – концепция, удовлетворяющая фундаментальным принципам гуманизации образования в различных образовательных парадигмах;</a:t>
            </a: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ru-RU"/>
              <a:t>Менькова С.В., Пермяков О.Е. – методика, разработанная на основе интерполяции финского опыта оценки квалификации работников;</a:t>
            </a: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ru-RU"/>
              <a:t>Татур Ю.Г., Фокин Ю.Г. – формализация дескрипторов в виде таксономической таблица для оценивания компетенций с учетом их гностической, функциональной, профориентационной и ценностно-этической или методологической составляющих.</a:t>
            </a:r>
          </a:p>
        </p:txBody>
      </p:sp>
      <p:sp>
        <p:nvSpPr>
          <p:cNvPr id="17411" name="Заголовок 1"/>
          <p:cNvSpPr>
            <a:spLocks/>
          </p:cNvSpPr>
          <p:nvPr/>
        </p:nvSpPr>
        <p:spPr bwMode="auto">
          <a:xfrm>
            <a:off x="838200" y="95250"/>
            <a:ext cx="10515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>
                <a:solidFill>
                  <a:srgbClr val="1F4E79"/>
                </a:solidFill>
                <a:latin typeface="Calibri Light"/>
              </a:rPr>
              <a:t>Обзор подобных исследований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0" y="3924300"/>
            <a:ext cx="121920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20000"/>
              </a:spcAft>
            </a:pPr>
            <a:r>
              <a:rPr lang="ru-RU"/>
              <a:t>За рубежом:</a:t>
            </a: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ru-RU"/>
              <a:t>W.</a:t>
            </a:r>
            <a:r>
              <a:rPr lang="en-US"/>
              <a:t> </a:t>
            </a:r>
            <a:r>
              <a:rPr lang="ru-RU"/>
              <a:t>Hutmacher, </a:t>
            </a:r>
            <a:r>
              <a:rPr lang="en-US"/>
              <a:t>J</a:t>
            </a:r>
            <a:r>
              <a:rPr lang="ru-RU"/>
              <a:t>.</a:t>
            </a:r>
            <a:r>
              <a:rPr lang="en-US"/>
              <a:t> Wilkerson</a:t>
            </a:r>
            <a:r>
              <a:rPr lang="ru-RU"/>
              <a:t>, R. </a:t>
            </a:r>
            <a:r>
              <a:rPr lang="en-US"/>
              <a:t>Shavelson</a:t>
            </a:r>
            <a:r>
              <a:rPr lang="ru-RU"/>
              <a:t> – проектирование и измерение ключевых компетенций сообразно структуре профессиональной среды в рамках положений Болонской системы;</a:t>
            </a: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/>
              <a:t>Hartig, J., Klieme, E., Leutner, D.</a:t>
            </a:r>
            <a:r>
              <a:rPr lang="ru-RU"/>
              <a:t> – перспективные исследования оценивания компетенций в контексте индивидуализации обучения;</a:t>
            </a: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/>
              <a:t>Velde C.</a:t>
            </a:r>
            <a:r>
              <a:rPr lang="ru-RU"/>
              <a:t> – кибернетический подход к задаче системного оценивания сформированности компетенций;</a:t>
            </a: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ru-RU"/>
              <a:t>Abraham Varghese, Shajidmon Kolamban, </a:t>
            </a:r>
            <a:r>
              <a:rPr lang="sv-SE"/>
              <a:t>Sankara Nayaki</a:t>
            </a:r>
            <a:r>
              <a:rPr lang="ru-RU"/>
              <a:t>, Matej Jevšček – оценивание компетенций при помощи нечеткой логики, в частности посредством системы логического вывода Мамдани в </a:t>
            </a:r>
            <a:r>
              <a:rPr lang="en-US"/>
              <a:t>Matlab 2016a</a:t>
            </a:r>
            <a:r>
              <a:rPr lang="ru-RU"/>
              <a:t>.</a:t>
            </a: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endParaRPr lang="ru-RU"/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endParaRPr lang="ru-RU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F0EC1740-752C-48DF-9406-4FEC1651CCFA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4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6219825"/>
            <a:ext cx="1219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Данные  методики оценивания во многом утратили свою актуальность в связи с внедрением новых образова-тельных стандартов ФГОС ВО 3++, предполагающих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дескрипторные механизмы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оценивания 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компетенций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77788"/>
            <a:ext cx="12192000" cy="2027237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mtClean="0">
                <a:solidFill>
                  <a:srgbClr val="1F4E79"/>
                </a:solidFill>
              </a:rPr>
              <a:t>Универсальная формула дескриптора</a:t>
            </a:r>
            <a:br>
              <a:rPr lang="ru-RU" smtClean="0">
                <a:solidFill>
                  <a:srgbClr val="1F4E79"/>
                </a:solidFill>
              </a:rPr>
            </a:br>
            <a:r>
              <a:rPr lang="ru-RU" sz="3100" b="1" i="1" smtClean="0">
                <a:solidFill>
                  <a:srgbClr val="1F4E79"/>
                </a:solidFill>
              </a:rPr>
              <a:t>Дескриптор = Эпитет + Активность + Объект контроля</a:t>
            </a: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952500" y="2268538"/>
            <a:ext cx="10401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Пример: Фрагмент дескрипторной модели оценивания ИДК сформированности ОПК-3</a:t>
            </a:r>
          </a:p>
        </p:txBody>
      </p:sp>
      <p:pic>
        <p:nvPicPr>
          <p:cNvPr id="18435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450" y="2638425"/>
            <a:ext cx="12147550" cy="3560763"/>
          </a:xfrm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DE8CB049-5C74-4469-BB05-D31FDD653DC7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5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4114800"/>
            <a:ext cx="248443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6400" y="5086350"/>
            <a:ext cx="1457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9600" y="4887913"/>
            <a:ext cx="16764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34538" y="4900613"/>
            <a:ext cx="1619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63976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0" y="1925638"/>
            <a:ext cx="219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0" y="3905250"/>
            <a:ext cx="219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0" y="6380163"/>
            <a:ext cx="1198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ru-RU" sz="1200">
                <a:latin typeface="Calibri" pitchFamily="34" charset="0"/>
                <a:cs typeface="Times New Roman" pitchFamily="18" charset="0"/>
              </a:rPr>
              <a:t/>
            </a:r>
            <a:br>
              <a:rPr lang="ru-RU" sz="1200">
                <a:latin typeface="Calibri" pitchFamily="34" charset="0"/>
                <a:cs typeface="Times New Roman" pitchFamily="18" charset="0"/>
              </a:rPr>
            </a:b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1200" b="1">
                <a:latin typeface="Calibri" pitchFamily="34" charset="0"/>
              </a:rPr>
              <a:t>ОПК-3</a:t>
            </a:r>
            <a:r>
              <a:rPr lang="ru-RU" sz="1200">
                <a:latin typeface="Calibri" pitchFamily="34" charset="0"/>
              </a:rPr>
              <a:t>				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ОПК-3.1			ОПК-3.2			ОПК-3.3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35143" name="Group 327"/>
          <p:cNvGraphicFramePr>
            <a:graphicFrameLocks noGrp="1"/>
          </p:cNvGraphicFramePr>
          <p:nvPr/>
        </p:nvGraphicFramePr>
        <p:xfrm>
          <a:off x="0" y="1584325"/>
          <a:ext cx="12192000" cy="2620963"/>
        </p:xfrm>
        <a:graphic>
          <a:graphicData uri="http://schemas.openxmlformats.org/drawingml/2006/table">
            <a:tbl>
              <a:tblPr/>
              <a:tblGrid>
                <a:gridCol w="690563"/>
                <a:gridCol w="9955212"/>
                <a:gridCol w="154622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Формулировка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ЗУН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У-1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использовать базовые средства обеспечения информационной безопасности, формировать перечень мер и средств по защите информации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Образующий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Н-1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навыками оценки необходимости в информационной безопасности, использования базовых технологий защиты, использования знаний в области основ информационного законодательства и области стандартизации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Образующий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З-1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закономерности передачи информации в инфокоммуникационных системах, основные виды сигналов, используемых в телекоммуникационных системах, особенности передачи различных сигналов по каналам и трактам телекоммуникационных систем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З-2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принципы, основные алгоритмы и устройства цифровой обработки сигналов; принципы построения телекоммуникационных систем различных типов и способы распределения информации в сетях связи;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У-2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применять физические законы и математические методы для решения задач теоретического и прикладного характера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Н-2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навыками использования знаний физики и математики при решении практических задач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503" name="Заголовок 1"/>
          <p:cNvSpPr>
            <a:spLocks/>
          </p:cNvSpPr>
          <p:nvPr/>
        </p:nvSpPr>
        <p:spPr bwMode="auto">
          <a:xfrm>
            <a:off x="0" y="547688"/>
            <a:ext cx="12192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600" u="sng">
                <a:solidFill>
                  <a:srgbClr val="1F4E79"/>
                </a:solidFill>
                <a:latin typeface="Calibri Light"/>
              </a:rPr>
              <a:t>Состав и структура экспериментальной компетенции </a:t>
            </a:r>
            <a:r>
              <a:rPr lang="ru-RU" sz="2400">
                <a:solidFill>
                  <a:srgbClr val="1F4E79"/>
                </a:solidFill>
                <a:latin typeface="Calibri Light"/>
              </a:rPr>
              <a:t>ОПК-3 «Способен применять методы поиска, хранения обработки, анализа и представления в требуемом формате информации из различных источников и баз данных, соблюдая при этом основные требования информационной безопасности»</a:t>
            </a:r>
          </a:p>
        </p:txBody>
      </p:sp>
      <p:sp>
        <p:nvSpPr>
          <p:cNvPr id="19504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09CB6305-B484-4FF5-B31A-403254ADF9F8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6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0050" y="968375"/>
            <a:ext cx="717867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2328863"/>
            <a:ext cx="343693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803275" y="5735638"/>
            <a:ext cx="105854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ct val="3000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Подмодель построения нечетких дескрипторов продукционного типа.</a:t>
            </a:r>
          </a:p>
          <a:p>
            <a:pPr fontAlgn="auto">
              <a:spcBef>
                <a:spcPct val="3000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Подмодель нечеткой классификации ЗУН</a:t>
            </a:r>
            <a:r>
              <a:rPr lang="en-US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на основе нечеткой композиции.</a:t>
            </a:r>
          </a:p>
          <a:p>
            <a:pPr fontAlgn="auto">
              <a:spcBef>
                <a:spcPct val="3000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Подмодель нечеткого оценивания выраженности ИДК (нечеткий контроллер оценивания).</a:t>
            </a:r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5388" y="1658938"/>
            <a:ext cx="237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803275" y="946150"/>
            <a:ext cx="3173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/>
              <a:t>Композиция бинарных нечетких отношений</a:t>
            </a:r>
            <a:endParaRPr lang="ru-RU" altLang="ru-RU" sz="2000"/>
          </a:p>
        </p:txBody>
      </p:sp>
      <p:sp>
        <p:nvSpPr>
          <p:cNvPr id="20486" name="Line 12"/>
          <p:cNvSpPr>
            <a:spLocks noChangeShapeType="1"/>
          </p:cNvSpPr>
          <p:nvPr/>
        </p:nvSpPr>
        <p:spPr bwMode="auto">
          <a:xfrm flipV="1">
            <a:off x="2262188" y="5291138"/>
            <a:ext cx="2493962" cy="26670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0487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275" y="541338"/>
            <a:ext cx="71628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Line 17"/>
          <p:cNvSpPr>
            <a:spLocks noChangeShapeType="1"/>
          </p:cNvSpPr>
          <p:nvPr/>
        </p:nvSpPr>
        <p:spPr bwMode="auto">
          <a:xfrm>
            <a:off x="4775200" y="933450"/>
            <a:ext cx="315913" cy="64770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Line 18"/>
          <p:cNvSpPr>
            <a:spLocks noChangeShapeType="1"/>
          </p:cNvSpPr>
          <p:nvPr/>
        </p:nvSpPr>
        <p:spPr bwMode="auto">
          <a:xfrm flipV="1">
            <a:off x="854075" y="889000"/>
            <a:ext cx="7112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tIns="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Нечеткая дескрипторная модель,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сегментированная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три подмодели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>
            <a:off x="3546475" y="4351338"/>
            <a:ext cx="2832100" cy="131762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223A1A73-72B9-478F-992B-89DFD7190403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7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482600"/>
            <a:ext cx="64595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1481138" y="403225"/>
            <a:ext cx="9574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r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Функция принадлежности лингвистической переменной «Значение параметра по десятибалльной шкале»</a:t>
            </a:r>
            <a:r>
              <a:rPr lang="ru-RU" altLang="ru-RU" sz="1600">
                <a:latin typeface="+mn-lt"/>
                <a:cs typeface="+mn-cs"/>
              </a:rPr>
              <a:t> 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803275" y="46038"/>
            <a:ext cx="105854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Нечеткий контроллер для оценивания результатов обучения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34" name="Rectangle 11"/>
          <p:cNvSpPr>
            <a:spLocks noChangeArrowheads="1"/>
          </p:cNvSpPr>
          <p:nvPr/>
        </p:nvSpPr>
        <p:spPr bwMode="auto">
          <a:xfrm>
            <a:off x="803275" y="31257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803275" y="3017838"/>
          <a:ext cx="9966325" cy="339725"/>
        </p:xfrm>
        <a:graphic>
          <a:graphicData uri="http://schemas.openxmlformats.org/presentationml/2006/ole">
            <p:oleObj spid="_x0000_s5130" name="Формула" r:id="rId4" imgW="6985000" imgH="241300" progId="Equation.3">
              <p:embed/>
            </p:oleObj>
          </a:graphicData>
        </a:graphic>
      </p:graphicFrame>
      <p:pic>
        <p:nvPicPr>
          <p:cNvPr id="513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275" y="3535363"/>
            <a:ext cx="886460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Line 14"/>
          <p:cNvSpPr>
            <a:spLocks noChangeShapeType="1"/>
          </p:cNvSpPr>
          <p:nvPr/>
        </p:nvSpPr>
        <p:spPr bwMode="auto">
          <a:xfrm flipH="1">
            <a:off x="6999288" y="3375025"/>
            <a:ext cx="774700" cy="31750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15"/>
          <p:cNvSpPr>
            <a:spLocks noChangeShapeType="1"/>
          </p:cNvSpPr>
          <p:nvPr/>
        </p:nvSpPr>
        <p:spPr bwMode="auto">
          <a:xfrm>
            <a:off x="1454150" y="2476500"/>
            <a:ext cx="996950" cy="1243013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3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0450" y="952500"/>
            <a:ext cx="3978275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Text Box 18"/>
          <p:cNvSpPr txBox="1">
            <a:spLocks noChangeArrowheads="1"/>
          </p:cNvSpPr>
          <p:nvPr/>
        </p:nvSpPr>
        <p:spPr bwMode="auto">
          <a:xfrm>
            <a:off x="8232775" y="3665538"/>
            <a:ext cx="3155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marL="342900" indent="-342900"/>
            <a:r>
              <a:rPr lang="ru-RU" altLang="ru-RU" b="1"/>
              <a:t>Двухуровневая система нечеткого вывода. </a:t>
            </a:r>
          </a:p>
          <a:p>
            <a:pPr marL="342900" indent="-342900"/>
            <a:r>
              <a:rPr lang="ru-RU" altLang="ru-RU" b="1"/>
              <a:t>Для компетенции ОПК-</a:t>
            </a:r>
            <a:r>
              <a:rPr lang="en-US" altLang="ru-RU" b="1"/>
              <a:t>3</a:t>
            </a:r>
            <a:r>
              <a:rPr lang="ru-RU" altLang="ru-RU" b="1"/>
              <a:t>:</a:t>
            </a:r>
            <a:endParaRPr lang="ru-RU" altLang="ru-RU"/>
          </a:p>
          <a:p>
            <a:pPr marL="342900" indent="-342900">
              <a:buFont typeface="Wingdings" pitchFamily="2" charset="2"/>
              <a:buChar char="§"/>
            </a:pPr>
            <a:r>
              <a:rPr lang="ru-RU" altLang="ru-RU"/>
              <a:t>16 входных переменных;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altLang="ru-RU"/>
              <a:t>4 выходных переменных;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altLang="ru-RU"/>
              <a:t>88 нечетких продукций.</a:t>
            </a:r>
          </a:p>
        </p:txBody>
      </p:sp>
      <p:sp>
        <p:nvSpPr>
          <p:cNvPr id="5140" name="Line 19"/>
          <p:cNvSpPr>
            <a:spLocks noChangeShapeType="1"/>
          </p:cNvSpPr>
          <p:nvPr/>
        </p:nvSpPr>
        <p:spPr bwMode="auto">
          <a:xfrm flipH="1">
            <a:off x="6067425" y="3930650"/>
            <a:ext cx="2147888" cy="879475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1" name="Line 18"/>
          <p:cNvSpPr>
            <a:spLocks noChangeShapeType="1"/>
          </p:cNvSpPr>
          <p:nvPr/>
        </p:nvSpPr>
        <p:spPr bwMode="auto">
          <a:xfrm flipV="1">
            <a:off x="2270125" y="3330575"/>
            <a:ext cx="8429625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2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993AB84D-A101-4E3F-A42F-0F486407490E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8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/>
          <p:cNvPicPr>
            <a:picLocks noChangeAspect="1" noChangeArrowheads="1"/>
          </p:cNvPicPr>
          <p:nvPr/>
        </p:nvPicPr>
        <p:blipFill>
          <a:blip r:embed="rId2"/>
          <a:srcRect t="2" r="9193" b="12337"/>
          <a:stretch>
            <a:fillRect/>
          </a:stretch>
        </p:blipFill>
        <p:spPr bwMode="auto">
          <a:xfrm>
            <a:off x="173038" y="3524250"/>
            <a:ext cx="8486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0825" y="3905250"/>
          <a:ext cx="10618788" cy="29257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2404"/>
                <a:gridCol w="9150357"/>
                <a:gridCol w="686357"/>
              </a:tblGrid>
              <a:tr h="3453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R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L OR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 IS L OR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 IS L OR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 IS L OR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 IS L THEN </a:t>
                      </a:r>
                      <a:r>
                        <a:rPr lang="ru-RU" sz="1600" dirty="0">
                          <a:effectLst/>
                        </a:rPr>
                        <a:t>ω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L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</a:tr>
              <a:tr h="3453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R</a:t>
                      </a:r>
                      <a:r>
                        <a:rPr lang="ru-RU" sz="1600" baseline="-25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A OR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 IS A OR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 IS A OR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 IS A OR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 IS A THEN </a:t>
                      </a:r>
                      <a:r>
                        <a:rPr lang="ru-RU" sz="1600" dirty="0">
                          <a:effectLst/>
                        </a:rPr>
                        <a:t>ω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</a:tr>
              <a:tr h="3453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R</a:t>
                      </a:r>
                      <a:r>
                        <a:rPr lang="ru-RU" sz="1600" baseline="-25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H OR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 IS H OR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 IS H OR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 IS H OR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 IS H THEN </a:t>
                      </a:r>
                      <a:r>
                        <a:rPr lang="ru-RU" sz="1600" dirty="0">
                          <a:effectLst/>
                        </a:rPr>
                        <a:t>ω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H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0.</a:t>
                      </a:r>
                      <a:r>
                        <a:rPr lang="en-US" sz="16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</a:tr>
              <a:tr h="3453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R</a:t>
                      </a:r>
                      <a:r>
                        <a:rPr lang="ru-RU" sz="1600" baseline="-250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L AND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 IS L AND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 IS L AND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 IS L AND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 IS L THEN </a:t>
                      </a:r>
                      <a:r>
                        <a:rPr lang="ru-RU" sz="1600" dirty="0">
                          <a:effectLst/>
                        </a:rPr>
                        <a:t>ω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L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</a:tr>
              <a:tr h="3453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R</a:t>
                      </a:r>
                      <a:r>
                        <a:rPr lang="ru-RU" sz="1600" baseline="-250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A AND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 IS A AND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 IS A AND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 IS A AND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 IS A THEN </a:t>
                      </a:r>
                      <a:r>
                        <a:rPr lang="ru-RU" sz="1600" dirty="0">
                          <a:effectLst/>
                        </a:rPr>
                        <a:t>ω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</a:tr>
              <a:tr h="3453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R</a:t>
                      </a:r>
                      <a:r>
                        <a:rPr lang="ru-RU" sz="1600" baseline="-250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H AND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 IS H AND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 IS H AND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 IS H AND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 IS H THEN </a:t>
                      </a:r>
                      <a:r>
                        <a:rPr lang="ru-RU" sz="1600" dirty="0">
                          <a:effectLst/>
                        </a:rPr>
                        <a:t>ω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H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</a:tr>
              <a:tr h="3453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R</a:t>
                      </a:r>
                      <a:r>
                        <a:rPr lang="ru-RU" sz="1600" baseline="-250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L AND NOT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6  </a:t>
                      </a:r>
                      <a:r>
                        <a:rPr lang="en-US" sz="1600" dirty="0">
                          <a:effectLst/>
                        </a:rPr>
                        <a:t>IS L THEN </a:t>
                      </a:r>
                      <a:r>
                        <a:rPr lang="ru-RU" sz="1600" dirty="0">
                          <a:effectLst/>
                        </a:rPr>
                        <a:t>ω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</a:tr>
              <a:tr h="3453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R</a:t>
                      </a:r>
                      <a:r>
                        <a:rPr lang="ru-RU" sz="1600" baseline="-250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6</a:t>
                      </a:r>
                      <a:r>
                        <a:rPr lang="en-US" sz="1600" dirty="0">
                          <a:effectLst/>
                        </a:rPr>
                        <a:t> IS L AND NOT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 IS L AND NOT </a:t>
                      </a:r>
                      <a:r>
                        <a:rPr lang="ru-RU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 IS L THEN </a:t>
                      </a:r>
                      <a:r>
                        <a:rPr lang="ru-RU" sz="1600" dirty="0">
                          <a:effectLst/>
                        </a:rPr>
                        <a:t>ω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IS 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</a:tr>
            </a:tbl>
          </a:graphicData>
        </a:graphic>
      </p:graphicFrame>
      <p:sp>
        <p:nvSpPr>
          <p:cNvPr id="23592" name="Прямоугольник 14"/>
          <p:cNvSpPr>
            <a:spLocks noChangeArrowheads="1"/>
          </p:cNvSpPr>
          <p:nvPr/>
        </p:nvSpPr>
        <p:spPr bwMode="auto">
          <a:xfrm>
            <a:off x="8612188" y="3416300"/>
            <a:ext cx="1220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 u="sng">
                <a:solidFill>
                  <a:srgbClr val="008080"/>
                </a:solidFill>
                <a:latin typeface="Times New Roman" pitchFamily="18" charset="0"/>
                <a:cs typeface="Calibri" pitchFamily="34" charset="0"/>
              </a:rPr>
              <a:t>ОПК-3.1</a:t>
            </a:r>
            <a:endParaRPr lang="ru-RU" sz="240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966788"/>
          <a:ext cx="10618788" cy="24368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98928"/>
                <a:gridCol w="8475604"/>
                <a:gridCol w="1244587"/>
              </a:tblGrid>
              <a:tr h="338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Имя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Символическое имя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ИДК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1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β</a:t>
                      </a:r>
                      <a:r>
                        <a:rPr lang="ru-RU" sz="1600" u="sng" baseline="-250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Уверенность знаний видов </a:t>
                      </a:r>
                      <a:r>
                        <a:rPr lang="ru-RU" sz="1600" dirty="0">
                          <a:effectLst/>
                        </a:rPr>
                        <a:t>и параметров сигналов </a:t>
                      </a:r>
                      <a:r>
                        <a:rPr lang="ru-RU" sz="1600" u="sng" dirty="0">
                          <a:effectLst/>
                        </a:rPr>
                        <a:t>и знаний физики и математики при решении практических задач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ОПК -3.1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1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β</a:t>
                      </a:r>
                      <a:r>
                        <a:rPr lang="ru-RU" sz="1600" u="sng" baseline="-250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effectLst/>
                        </a:rPr>
                        <a:t>Детализированность</a:t>
                      </a:r>
                      <a:r>
                        <a:rPr lang="ru-RU" sz="1600" u="sng" dirty="0">
                          <a:effectLst/>
                        </a:rPr>
                        <a:t> знаний видов и параметров сигналов</a:t>
                      </a:r>
                      <a:r>
                        <a:rPr lang="ru-RU" sz="1600" dirty="0">
                          <a:effectLst/>
                        </a:rPr>
                        <a:t> и </a:t>
                      </a:r>
                      <a:r>
                        <a:rPr lang="ru-RU" sz="1600" u="sng" dirty="0">
                          <a:effectLst/>
                        </a:rPr>
                        <a:t>применения правил преобразования чисел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ОПК -3.1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β</a:t>
                      </a:r>
                      <a:r>
                        <a:rPr lang="ru-RU" sz="1600" u="sng" baseline="-25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Практичность применения знаний видов и параметров сигналов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ОПК -3.1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β</a:t>
                      </a:r>
                      <a:r>
                        <a:rPr lang="ru-RU" sz="1600" baseline="-250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Уместность применения знаний видов и параметров сигналов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ОПК -3.1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β</a:t>
                      </a:r>
                      <a:r>
                        <a:rPr lang="ru-RU" sz="1600" baseline="-250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Корректность применения правил преобразования чисел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ОПК-3.1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838200" y="112713"/>
            <a:ext cx="11353800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Фрагмент системы нечеткого вывода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624" name="Text Box 4"/>
          <p:cNvSpPr txBox="1">
            <a:spLocks noChangeArrowheads="1"/>
          </p:cNvSpPr>
          <p:nvPr/>
        </p:nvSpPr>
        <p:spPr bwMode="auto">
          <a:xfrm>
            <a:off x="11857038" y="655320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BB87069E-B539-4711-B49F-6EF2634E47AC}" type="slidenum">
              <a:rPr lang="ru-RU" altLang="ru-RU" sz="1400">
                <a:solidFill>
                  <a:srgbClr val="000000"/>
                </a:solidFill>
              </a:rPr>
              <a:pPr algn="ctr">
                <a:spcBef>
                  <a:spcPct val="50000"/>
                </a:spcBef>
              </a:pPr>
              <a:t>9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923</Words>
  <Application>Microsoft Office PowerPoint</Application>
  <PresentationFormat>Произвольный</PresentationFormat>
  <Paragraphs>139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 Light</vt:lpstr>
      <vt:lpstr>Calibri</vt:lpstr>
      <vt:lpstr>Times New Roman</vt:lpstr>
      <vt:lpstr>Wingdings</vt:lpstr>
      <vt:lpstr>Тема Office</vt:lpstr>
      <vt:lpstr>Acrobat Document</vt:lpstr>
      <vt:lpstr>Формула</vt:lpstr>
      <vt:lpstr>Сибирский государственный университет телекоммуникаций и информатики (СибГУТИ)   Технология реализации модели нечеткого оценивания  сформированности компетенций</vt:lpstr>
      <vt:lpstr>Слайд 2</vt:lpstr>
      <vt:lpstr>Задачи исследования</vt:lpstr>
      <vt:lpstr>Слайд 4</vt:lpstr>
      <vt:lpstr>Универсальная формула дескриптора Дескриптор = Эпитет + Активность + Объект контроля</vt:lpstr>
      <vt:lpstr>Слайд 6</vt:lpstr>
      <vt:lpstr>Слайд 7</vt:lpstr>
      <vt:lpstr>Слайд 8</vt:lpstr>
      <vt:lpstr>Фрагмент системы нечеткого вывода</vt:lpstr>
      <vt:lpstr>Слайд 10</vt:lpstr>
      <vt:lpstr>Результаты нечеткого вывода в MatLab  (агрегирование заключений методом граничной суммы, дефаззификация – методом среднего максимума)</vt:lpstr>
      <vt:lpstr>Результаты оценивания  компетенции ОПК-3</vt:lpstr>
      <vt:lpstr>Схема веб-приложения нечеткого оценивания компетенций </vt:lpstr>
      <vt:lpstr>Диаграмма деятельности процесса нечеткого оценивания сформированности компетенции</vt:lpstr>
      <vt:lpstr>Окно ввода первичных оценочных данных: суждения экспертов</vt:lpstr>
      <vt:lpstr>Карта результатов обучения студента</vt:lpstr>
      <vt:lpstr>   Карта результатов обучения студента</vt:lpstr>
      <vt:lpstr>Слайд 18</vt:lpstr>
      <vt:lpstr>Выводы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реализации модели нечеткого оценивания  сформированности компетенций</dc:title>
  <dc:creator>REBUS</dc:creator>
  <cp:lastModifiedBy>LEXUS</cp:lastModifiedBy>
  <cp:revision>57</cp:revision>
  <dcterms:created xsi:type="dcterms:W3CDTF">2020-05-18T09:23:39Z</dcterms:created>
  <dcterms:modified xsi:type="dcterms:W3CDTF">2020-05-20T18:20:01Z</dcterms:modified>
</cp:coreProperties>
</file>