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4" r:id="rId4"/>
    <p:sldId id="419" r:id="rId5"/>
    <p:sldId id="420" r:id="rId6"/>
    <p:sldId id="421" r:id="rId7"/>
    <p:sldId id="422" r:id="rId8"/>
    <p:sldId id="423" r:id="rId9"/>
    <p:sldId id="266" r:id="rId10"/>
    <p:sldId id="271" r:id="rId11"/>
    <p:sldId id="272" r:id="rId12"/>
    <p:sldId id="273" r:id="rId13"/>
    <p:sldId id="424" r:id="rId14"/>
    <p:sldId id="425" r:id="rId15"/>
    <p:sldId id="426" r:id="rId16"/>
    <p:sldId id="427" r:id="rId17"/>
    <p:sldId id="279" r:id="rId18"/>
    <p:sldId id="428" r:id="rId19"/>
    <p:sldId id="285" r:id="rId20"/>
    <p:sldId id="430" r:id="rId21"/>
    <p:sldId id="431" r:id="rId22"/>
    <p:sldId id="432" r:id="rId23"/>
    <p:sldId id="433" r:id="rId24"/>
  </p:sldIdLst>
  <p:sldSz cx="12192000" cy="6858000"/>
  <p:notesSz cx="6858000" cy="9144000"/>
  <p:embeddedFontLst>
    <p:embeddedFont>
      <p:font typeface="Calibri Light" panose="020F0302020204030204" pitchFamily="34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>
      <p:cViewPr varScale="1">
        <p:scale>
          <a:sx n="78" d="100"/>
          <a:sy n="78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&#1040;&#1082;&#1072;&#1076;&#1077;&#1084;&#1080;&#1103;%20&#1055;&#1040;\&#1055;&#1052;\_&#1057;&#1090;&#1072;&#1090;&#1100;&#1080;\&#1050;&#1086;&#1084;&#1087;&#1100;&#1102;&#1090;%20&#1080;&#1089;&#1089;&#1083;-&#1103;%20&#1080;%20&#1084;&#1086;&#1076;&#1077;&#1083;&#1080;&#1088;\&#1056;&#1077;&#1092;&#1083;&#1077;&#1082;&#1089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Пример3.1!$I$7</c:f>
              <c:strCache>
                <c:ptCount val="1"/>
                <c:pt idx="0">
                  <c:v>v2</c:v>
                </c:pt>
              </c:strCache>
            </c:strRef>
          </c:tx>
          <c:spPr>
            <a:ln w="2222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Пример3.1!$A$8:$A$15</c:f>
              <c:numCache>
                <c:formatCode>General</c:formatCode>
                <c:ptCount val="8"/>
                <c:pt idx="0">
                  <c:v>20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500</c:v>
                </c:pt>
                <c:pt idx="5">
                  <c:v>1000</c:v>
                </c:pt>
                <c:pt idx="6">
                  <c:v>1500</c:v>
                </c:pt>
                <c:pt idx="7">
                  <c:v>2000</c:v>
                </c:pt>
              </c:numCache>
            </c:numRef>
          </c:cat>
          <c:val>
            <c:numRef>
              <c:f>Пример3.1!$I$8:$I$15</c:f>
              <c:numCache>
                <c:formatCode>General</c:formatCode>
                <c:ptCount val="8"/>
                <c:pt idx="0">
                  <c:v>0.89177949668919032</c:v>
                </c:pt>
                <c:pt idx="1">
                  <c:v>0.88685027746099088</c:v>
                </c:pt>
                <c:pt idx="2">
                  <c:v>0.8828125</c:v>
                </c:pt>
                <c:pt idx="3">
                  <c:v>0.88095238095238093</c:v>
                </c:pt>
                <c:pt idx="4">
                  <c:v>0.88435055889362557</c:v>
                </c:pt>
                <c:pt idx="5">
                  <c:v>0.88953349660870873</c:v>
                </c:pt>
                <c:pt idx="6">
                  <c:v>0.89245915577451762</c:v>
                </c:pt>
                <c:pt idx="7">
                  <c:v>0.894265907897279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464-407E-94F9-BF8403774A47}"/>
            </c:ext>
          </c:extLst>
        </c:ser>
        <c:ser>
          <c:idx val="1"/>
          <c:order val="1"/>
          <c:tx>
            <c:strRef>
              <c:f>Пример3.1!$D$7</c:f>
              <c:strCache>
                <c:ptCount val="1"/>
                <c:pt idx="0">
                  <c:v>v1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Пример3.1!$D$8:$D$15</c:f>
              <c:numCache>
                <c:formatCode>General</c:formatCode>
                <c:ptCount val="8"/>
                <c:pt idx="0">
                  <c:v>0.7845738334526442</c:v>
                </c:pt>
                <c:pt idx="1">
                  <c:v>0.75965805007123954</c:v>
                </c:pt>
                <c:pt idx="2">
                  <c:v>0.73650510855367957</c:v>
                </c:pt>
                <c:pt idx="3">
                  <c:v>0.72451790633608815</c:v>
                </c:pt>
                <c:pt idx="4">
                  <c:v>0.75050194158002959</c:v>
                </c:pt>
                <c:pt idx="5">
                  <c:v>0.79270219509783946</c:v>
                </c:pt>
                <c:pt idx="6">
                  <c:v>0.81723787445358931</c:v>
                </c:pt>
                <c:pt idx="7">
                  <c:v>0.83257479464786033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464-407E-94F9-BF8403774A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264168"/>
        <c:axId val="369261424"/>
      </c:lineChart>
      <c:catAx>
        <c:axId val="369264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9261424"/>
        <c:crosses val="autoZero"/>
        <c:auto val="1"/>
        <c:lblAlgn val="ctr"/>
        <c:lblOffset val="100"/>
        <c:noMultiLvlLbl val="0"/>
      </c:catAx>
      <c:valAx>
        <c:axId val="369261424"/>
        <c:scaling>
          <c:orientation val="minMax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Вероятность прорыва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9264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71F2B3-2F48-4FED-B36B-436BABE4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C4937-0509-4DB6-8AC2-AAEDCE5BFE0D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5D01A4-507B-4BE6-95B1-CDEC4BF8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33048A-3DD3-4D64-B0DA-D1D190BB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C9C6A-6188-4A94-B658-4533B8B3A4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549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EB8670-7964-481C-8670-26864B10B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EAA8A-5BA5-4567-A04D-7FC652926B0C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A48F95-79A5-4C08-9839-8792FE615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207586-64C6-4847-8FAF-CFD3312CF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6B777-ACB3-4B41-A3DC-AF2263D059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19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A6EC47-E88D-4909-99DA-7FCB05D71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8CB57-3C53-44A0-8216-2C84F9404814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7FEE21-C2A0-434B-A42A-4E5CB2C0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18920B-5235-4402-8F30-9E8E929D7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3CF19-7B6D-4868-8C45-B879A3895F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853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3313B9-3DE3-44F2-852B-91CDE17C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9898B-0AC2-4A4F-AF83-83FD74CE0A05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C20366-F937-4EBE-ABC5-7BCC44800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83F7765-2948-4955-820C-6B3A84695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37826-80D4-4530-A2B8-7E4859A90B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409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0DC500-2BC8-43F3-823B-8EC6C9DC1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EDD93-3F49-471A-ABF7-997111CAB0C5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C074A3-3E29-45D0-84A8-3D1C44916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2C87D1-FE51-4739-A283-C86D48E73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31C4C-D398-4EFC-83EE-ADA5C784B9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930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0CA04A9C-153E-4C25-9F7E-BB9503B79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CA04-985A-4322-9D7A-C215CC45C24B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C928476E-FF5D-45DF-A074-63048D3F7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33C65379-35DD-4174-8193-8370CD427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22880-74F1-42AD-A931-09EFDC0A34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099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AE40020B-235B-444F-8F34-489FF164C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1BA10-18C1-4901-BD13-6C3BB4619DB8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ABEA5B27-96D6-4F32-8A59-DB5F0D16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2F8C3A4F-2B70-47ED-B291-28BAE9FD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E6785-78C5-46B1-BD0C-2AC02A89E5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058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116F6188-3984-4F45-A234-634ED318A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49CE3-0D55-40C2-9AA0-BA33FA467CE9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1E54B749-D6CA-4119-8350-DEB1CEDDC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5650092C-6422-47C7-98B9-4E552ECE7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66465-31A0-44BC-AD38-F645E59BFE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215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D454BA5E-2AD1-47D6-88E0-3288D31E7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0D62A-0C3B-4C6C-A502-01AC36316D25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6FBD0D37-9623-41BB-860F-B28583255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C657484B-1177-415A-AFB7-EF28ACF34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543F-F64F-4311-8437-FFD64E57C1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80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B8314989-BD33-4646-BDC2-E4F3B8108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9CD58-D8F5-4E80-8D0E-FE6F0FDE902B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16971D4B-5D5F-4962-8026-8EC36F737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0E1062AD-227D-45E3-9B9B-35E3AFE9B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F8E5F-F511-429D-9A4D-5BF98ADD0B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596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422A1B2E-3EDB-4FCB-A12E-D3781674C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9A78C-5939-467D-83E6-3E83F921018F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346BB512-CAF1-4BB4-A06A-DCC861D2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ED116232-F660-46F6-80B3-ABA2932E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B80F8-284A-4DF5-8296-E12644C93C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762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1F182687-FD60-4CE7-A4F9-0CF594175C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04312833-9DA0-48E2-8C78-6C65555D63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39DE07-A4D6-479D-86B9-238FD5443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3D4CFD-64C8-4E29-8D5A-D7D96AD26FFA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D36551-5A6A-45C1-B67C-98B45CD582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847953-2788-45AE-AE19-983427E70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3B47177-1D17-4D71-AE51-DF9B3E6CE0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xmlns="" id="{B3BCA208-415B-4F10-A213-5A3F05AF570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1489869"/>
            <a:ext cx="9144000" cy="2379662"/>
          </a:xfrm>
        </p:spPr>
        <p:txBody>
          <a:bodyPr/>
          <a:lstStyle/>
          <a:p>
            <a:pPr eaLnBrk="1" hangingPunct="1"/>
            <a:r>
              <a:rPr lang="ru-RU" altLang="ru-RU" sz="4800" dirty="0">
                <a:latin typeface="Arial" panose="020B0604020202020204" pitchFamily="34" charset="0"/>
                <a:cs typeface="Arial" panose="020B0604020202020204" pitchFamily="34" charset="0"/>
              </a:rPr>
              <a:t>Теоретико-игровые и рефлексивные модели боевых действий</a:t>
            </a:r>
          </a:p>
        </p:txBody>
      </p:sp>
      <p:sp>
        <p:nvSpPr>
          <p:cNvPr id="2051" name="Подзаголовок 2">
            <a:extLst>
              <a:ext uri="{FF2B5EF4-FFF2-40B4-BE49-F238E27FC236}">
                <a16:creationId xmlns:a16="http://schemas.microsoft.com/office/drawing/2014/main" xmlns="" id="{E057A8A2-ED66-4DCA-BB87-E62C1617A21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4200525"/>
            <a:ext cx="9144000" cy="1317625"/>
          </a:xfrm>
        </p:spPr>
        <p:txBody>
          <a:bodyPr/>
          <a:lstStyle/>
          <a:p>
            <a:pPr eaLnBrk="1" hangingPunct="1"/>
            <a:r>
              <a:rPr lang="ru-RU" altLang="ru-RU" dirty="0"/>
              <a:t>Корепанов Всеволод Олегович, к.т.н.,</a:t>
            </a:r>
          </a:p>
          <a:p>
            <a:pPr eaLnBrk="1" hangingPunct="1"/>
            <a:r>
              <a:rPr lang="ru-RU" altLang="ru-RU" dirty="0"/>
              <a:t>Чхартишвили Александр </a:t>
            </a:r>
            <a:r>
              <a:rPr lang="ru-RU" altLang="ru-RU" dirty="0" err="1"/>
              <a:t>Гедеванович</a:t>
            </a:r>
            <a:r>
              <a:rPr lang="ru-RU" altLang="ru-RU" dirty="0"/>
              <a:t>, д.ф.-м.н.,</a:t>
            </a:r>
          </a:p>
          <a:p>
            <a:pPr eaLnBrk="1" hangingPunct="1"/>
            <a:r>
              <a:rPr lang="ru-RU" altLang="ru-RU" dirty="0"/>
              <a:t>Шумов Владислав Вячеславович, д.т.н.</a:t>
            </a:r>
          </a:p>
        </p:txBody>
      </p:sp>
      <p:sp>
        <p:nvSpPr>
          <p:cNvPr id="2052" name="Подзаголовок 2">
            <a:extLst>
              <a:ext uri="{FF2B5EF4-FFF2-40B4-BE49-F238E27FC236}">
                <a16:creationId xmlns:a16="http://schemas.microsoft.com/office/drawing/2014/main" xmlns="" id="{06DD9A4C-D2C6-458F-B2A2-E470C7A13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15963"/>
            <a:ext cx="9144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dirty="0"/>
              <a:t>Компьютерные исследования и моделирование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xmlns="" id="{1C332C0E-683C-4B86-AC11-CF2CF6129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71447"/>
            <a:ext cx="10515600" cy="728663"/>
          </a:xfrm>
        </p:spPr>
        <p:txBody>
          <a:bodyPr/>
          <a:lstStyle/>
          <a:p>
            <a:pPr algn="ctr" eaLnBrk="1" hangingPunct="1"/>
            <a:r>
              <a:rPr lang="ru-RU" altLang="ru-RU" sz="3600" b="1" dirty="0"/>
              <a:t>Теоретико-игровая модель. Постановка задачи</a:t>
            </a:r>
          </a:p>
        </p:txBody>
      </p:sp>
      <p:sp>
        <p:nvSpPr>
          <p:cNvPr id="14339" name="Прямоугольник 2">
            <a:extLst>
              <a:ext uri="{FF2B5EF4-FFF2-40B4-BE49-F238E27FC236}">
                <a16:creationId xmlns:a16="http://schemas.microsoft.com/office/drawing/2014/main" xmlns="" id="{675B778D-869A-413B-8943-B226A1C98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725402"/>
            <a:ext cx="106616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cs typeface="Times New Roman" panose="02020603050405020304" pitchFamily="18" charset="0"/>
              </a:rPr>
              <a:t>Пусть имеется </a:t>
            </a:r>
            <a:r>
              <a:rPr lang="en-US" altLang="ru-RU" sz="1800" i="1" dirty="0">
                <a:cs typeface="Times New Roman" panose="02020603050405020304" pitchFamily="18" charset="0"/>
              </a:rPr>
              <a:t>n</a:t>
            </a:r>
            <a:r>
              <a:rPr lang="en-US" altLang="ru-RU" sz="1800" dirty="0"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cs typeface="Times New Roman" panose="02020603050405020304" pitchFamily="18" charset="0"/>
              </a:rPr>
              <a:t>обороняемых </a:t>
            </a:r>
            <a:r>
              <a:rPr lang="ru-RU" altLang="ru-RU" sz="1800" b="1" dirty="0">
                <a:cs typeface="Times New Roman" panose="02020603050405020304" pitchFamily="18" charset="0"/>
              </a:rPr>
              <a:t>пунктов</a:t>
            </a:r>
            <a:r>
              <a:rPr lang="ru-RU" altLang="ru-RU" sz="1800" dirty="0">
                <a:cs typeface="Times New Roman" panose="02020603050405020304" pitchFamily="18" charset="0"/>
              </a:rPr>
              <a:t> (районов, участков, полос) с номерами </a:t>
            </a:r>
            <a:r>
              <a:rPr lang="en-US" altLang="ru-RU" sz="1800" i="1" dirty="0" err="1">
                <a:cs typeface="Times New Roman" panose="02020603050405020304" pitchFamily="18" charset="0"/>
              </a:rPr>
              <a:t>i</a:t>
            </a:r>
            <a:r>
              <a:rPr lang="en-US" altLang="ru-RU" sz="1800" dirty="0">
                <a:cs typeface="Times New Roman" panose="02020603050405020304" pitchFamily="18" charset="0"/>
              </a:rPr>
              <a:t> </a:t>
            </a:r>
            <a:r>
              <a:rPr lang="ru-RU" altLang="ru-RU" sz="1800" dirty="0">
                <a:cs typeface="Times New Roman" panose="02020603050405020304" pitchFamily="18" charset="0"/>
              </a:rPr>
              <a:t>=</a:t>
            </a:r>
            <a:r>
              <a:rPr lang="en-US" altLang="ru-RU" sz="1800" dirty="0">
                <a:cs typeface="Times New Roman" panose="02020603050405020304" pitchFamily="18" charset="0"/>
              </a:rPr>
              <a:t> </a:t>
            </a:r>
            <a:r>
              <a:rPr lang="ru-RU" altLang="ru-RU" sz="1800" dirty="0">
                <a:cs typeface="Times New Roman" panose="02020603050405020304" pitchFamily="18" charset="0"/>
              </a:rPr>
              <a:t>1,</a:t>
            </a:r>
            <a:r>
              <a:rPr lang="en-US" altLang="ru-RU" sz="1800" dirty="0">
                <a:cs typeface="Times New Roman" panose="02020603050405020304" pitchFamily="18" charset="0"/>
              </a:rPr>
              <a:t> </a:t>
            </a:r>
            <a:r>
              <a:rPr lang="ru-RU" altLang="ru-RU" sz="1800" dirty="0">
                <a:cs typeface="Times New Roman" panose="02020603050405020304" pitchFamily="18" charset="0"/>
              </a:rPr>
              <a:t>…, </a:t>
            </a:r>
            <a:r>
              <a:rPr lang="en-US" altLang="ru-RU" sz="1800" i="1" dirty="0">
                <a:cs typeface="Times New Roman" panose="02020603050405020304" pitchFamily="18" charset="0"/>
              </a:rPr>
              <a:t>n</a:t>
            </a:r>
            <a:r>
              <a:rPr lang="ru-RU" altLang="ru-RU" sz="1800" dirty="0">
                <a:cs typeface="Times New Roman" panose="02020603050405020304" pitchFamily="18" charset="0"/>
              </a:rPr>
              <a:t>, где возможен прорыв средствами наступающих. </a:t>
            </a:r>
            <a:r>
              <a:rPr lang="ru-RU" altLang="ru-RU" sz="1800" dirty="0"/>
              <a:t>Наступающая сторона состоит из боевых единиц, предназначенных для решения </a:t>
            </a:r>
            <a:r>
              <a:rPr lang="ru-RU" altLang="ru-RU" sz="1800" b="1" dirty="0"/>
              <a:t>ближайшей</a:t>
            </a:r>
            <a:r>
              <a:rPr lang="ru-RU" altLang="ru-RU" sz="1800" dirty="0"/>
              <a:t> (прорыва обороны противника) и </a:t>
            </a:r>
            <a:r>
              <a:rPr lang="ru-RU" altLang="ru-RU" sz="1800" b="1" dirty="0"/>
              <a:t>последующей</a:t>
            </a:r>
            <a:r>
              <a:rPr lang="ru-RU" altLang="ru-RU" sz="1800" dirty="0"/>
              <a:t> (отражения контратаки резервов противника, занятия рубежа или объекта в глубине обороны) задачи. Вектор средств наступающих:</a:t>
            </a:r>
            <a:r>
              <a:rPr lang="ru-RU" altLang="ru-RU" sz="1800" dirty="0">
                <a:cs typeface="Times New Roman" panose="02020603050405020304" pitchFamily="18" charset="0"/>
              </a:rPr>
              <a:t> </a:t>
            </a:r>
            <a:endParaRPr lang="ru-RU" altLang="ru-RU" sz="1800" dirty="0"/>
          </a:p>
        </p:txBody>
      </p:sp>
      <p:graphicFrame>
        <p:nvGraphicFramePr>
          <p:cNvPr id="14340" name="Объект 4">
            <a:extLst>
              <a:ext uri="{FF2B5EF4-FFF2-40B4-BE49-F238E27FC236}">
                <a16:creationId xmlns:a16="http://schemas.microsoft.com/office/drawing/2014/main" xmlns="" id="{619DD955-88B9-4A02-A0E5-C816C6C563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142666"/>
              </p:ext>
            </p:extLst>
          </p:nvPr>
        </p:nvGraphicFramePr>
        <p:xfrm>
          <a:off x="2133600" y="1907382"/>
          <a:ext cx="79248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3" imgW="7924800" imgH="838200" progId="Equation.DSMT4">
                  <p:embed/>
                </p:oleObj>
              </mc:Choice>
              <mc:Fallback>
                <p:oleObj name="Equation" r:id="rId3" imgW="7924800" imgH="838200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07382"/>
                        <a:ext cx="79248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7926BDD-03EA-4A12-97ED-E888CD44E670}"/>
              </a:ext>
            </a:extLst>
          </p:cNvPr>
          <p:cNvSpPr/>
          <p:nvPr/>
        </p:nvSpPr>
        <p:spPr>
          <a:xfrm>
            <a:off x="6659563" y="2933003"/>
            <a:ext cx="48402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где: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 </a:t>
            </a:r>
            <a:r>
              <a:rPr lang="ru-RU" dirty="0"/>
              <a:t>≥ 0 – количество средств решения ближайшей задачи (первого эшелона), действующих на пункте </a:t>
            </a:r>
            <a:r>
              <a:rPr lang="en-US" i="1" dirty="0" err="1"/>
              <a:t>i</a:t>
            </a:r>
            <a:r>
              <a:rPr lang="ru-RU" dirty="0"/>
              <a:t>; </a:t>
            </a:r>
            <a:r>
              <a:rPr lang="en-US" i="1" dirty="0" err="1"/>
              <a:t>r</a:t>
            </a:r>
            <a:r>
              <a:rPr lang="en-US" i="1" baseline="-25000" dirty="0" err="1"/>
              <a:t>x</a:t>
            </a:r>
            <a:r>
              <a:rPr lang="en-US" dirty="0"/>
              <a:t> </a:t>
            </a:r>
            <a:r>
              <a:rPr lang="ru-RU" dirty="0"/>
              <a:t>– суммарное количество средств решения ближайшей задачи; </a:t>
            </a:r>
            <a:r>
              <a:rPr lang="en-US" i="1" dirty="0"/>
              <a:t>u</a:t>
            </a:r>
            <a:r>
              <a:rPr lang="en-US" dirty="0"/>
              <a:t> </a:t>
            </a:r>
            <a:r>
              <a:rPr lang="ru-RU" dirty="0"/>
              <a:t>&gt; 0 – количество средств решения последующей задачи (второго эшелона). </a:t>
            </a:r>
            <a:r>
              <a:rPr lang="ru-RU" altLang="ru-RU" sz="1800" dirty="0">
                <a:cs typeface="Times New Roman" panose="02020603050405020304" pitchFamily="18" charset="0"/>
              </a:rPr>
              <a:t>Обозначим </a:t>
            </a:r>
            <a:r>
              <a:rPr lang="en-US" altLang="ru-RU" sz="1800" i="1" dirty="0">
                <a:cs typeface="Times New Roman" panose="02020603050405020304" pitchFamily="18" charset="0"/>
              </a:rPr>
              <a:t>R</a:t>
            </a:r>
            <a:r>
              <a:rPr lang="en-US" altLang="ru-RU" sz="1800" i="1" baseline="-25000" dirty="0">
                <a:cs typeface="Times New Roman" panose="02020603050405020304" pitchFamily="18" charset="0"/>
              </a:rPr>
              <a:t>x</a:t>
            </a:r>
            <a:r>
              <a:rPr lang="en-US" altLang="ru-RU" sz="1800" dirty="0"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cs typeface="Times New Roman" panose="02020603050405020304" pitchFamily="18" charset="0"/>
              </a:rPr>
              <a:t>и </a:t>
            </a:r>
            <a:r>
              <a:rPr lang="en-US" altLang="ru-RU" sz="1800" i="1" dirty="0">
                <a:cs typeface="Times New Roman" panose="02020603050405020304" pitchFamily="18" charset="0"/>
              </a:rPr>
              <a:t>R</a:t>
            </a:r>
            <a:r>
              <a:rPr lang="en-US" altLang="ru-RU" sz="1800" i="1" baseline="-25000" dirty="0">
                <a:cs typeface="Times New Roman" panose="02020603050405020304" pitchFamily="18" charset="0"/>
              </a:rPr>
              <a:t>y</a:t>
            </a:r>
            <a:r>
              <a:rPr lang="en-US" altLang="ru-RU" sz="1800" dirty="0"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cs typeface="Times New Roman" panose="02020603050405020304" pitchFamily="18" charset="0"/>
              </a:rPr>
              <a:t>– количества боевых средств в распоряжении наступающих и обороняющихся.</a:t>
            </a:r>
            <a:endParaRPr lang="ru-RU" dirty="0">
              <a:latin typeface="+mn-lt"/>
            </a:endParaRPr>
          </a:p>
        </p:txBody>
      </p:sp>
      <p:pic>
        <p:nvPicPr>
          <p:cNvPr id="14352" name="Picture 16">
            <a:extLst>
              <a:ext uri="{FF2B5EF4-FFF2-40B4-BE49-F238E27FC236}">
                <a16:creationId xmlns:a16="http://schemas.microsoft.com/office/drawing/2014/main" xmlns="" id="{24E45BC3-D771-482A-BA82-0C79C89F2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4" y="2700341"/>
            <a:ext cx="5820359" cy="398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xmlns="" id="{D2F19581-7732-413B-BDED-C4A2A152B0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32556"/>
            <a:ext cx="10515600" cy="728663"/>
          </a:xfrm>
        </p:spPr>
        <p:txBody>
          <a:bodyPr/>
          <a:lstStyle/>
          <a:p>
            <a:pPr algn="ctr" eaLnBrk="1" hangingPunct="1"/>
            <a:r>
              <a:rPr lang="ru-RU" altLang="ru-RU" sz="3600" b="1" dirty="0"/>
              <a:t>Теоретико-игровая модель. Постановка задачи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E863328-3E32-4893-A9C9-7ECC9628F382}"/>
              </a:ext>
            </a:extLst>
          </p:cNvPr>
          <p:cNvSpPr/>
          <p:nvPr/>
        </p:nvSpPr>
        <p:spPr>
          <a:xfrm>
            <a:off x="4629150" y="1937563"/>
            <a:ext cx="6870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Обороняющаяся сторона состоит из войск первого эшелона и резерва (или второго эшелона). Задача первого эшелона заключается в недопущении прорыва пунктов обороны, задача резерва (второго эшелона) – в нанесении контрудара в случае прорыва обороны или удержании второй линии обороны. Вектор средств обороны:</a:t>
            </a:r>
            <a:endParaRPr lang="ru-RU" dirty="0">
              <a:latin typeface="+mn-lt"/>
            </a:endParaRPr>
          </a:p>
        </p:txBody>
      </p:sp>
      <p:graphicFrame>
        <p:nvGraphicFramePr>
          <p:cNvPr id="15364" name="Объект 4">
            <a:extLst>
              <a:ext uri="{FF2B5EF4-FFF2-40B4-BE49-F238E27FC236}">
                <a16:creationId xmlns:a16="http://schemas.microsoft.com/office/drawing/2014/main" xmlns="" id="{02AD1FFF-4EE1-4E58-ACD8-25394B5489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364112"/>
              </p:ext>
            </p:extLst>
          </p:nvPr>
        </p:nvGraphicFramePr>
        <p:xfrm>
          <a:off x="2006600" y="883048"/>
          <a:ext cx="81788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3" imgW="8178800" imgH="838200" progId="Equation.DSMT4">
                  <p:embed/>
                </p:oleObj>
              </mc:Choice>
              <mc:Fallback>
                <p:oleObj name="Equation" r:id="rId3" imgW="8178800" imgH="838200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883048"/>
                        <a:ext cx="81788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FBA5D65-38FC-4233-97EE-ACE3A39CCBD7}"/>
              </a:ext>
            </a:extLst>
          </p:cNvPr>
          <p:cNvSpPr/>
          <p:nvPr/>
        </p:nvSpPr>
        <p:spPr>
          <a:xfrm>
            <a:off x="4629150" y="4258469"/>
            <a:ext cx="62579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где: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</a:t>
            </a:r>
            <a:r>
              <a:rPr lang="ru-RU" dirty="0"/>
              <a:t>≥ 0 – количество средств первого эшелона, имеющих задачу обороны пункта </a:t>
            </a:r>
            <a:r>
              <a:rPr lang="en-US" i="1" dirty="0" err="1"/>
              <a:t>i</a:t>
            </a:r>
            <a:r>
              <a:rPr lang="ru-RU" dirty="0"/>
              <a:t>; </a:t>
            </a:r>
          </a:p>
          <a:p>
            <a:pPr>
              <a:defRPr/>
            </a:pPr>
            <a:r>
              <a:rPr lang="en-US" i="1" dirty="0" err="1"/>
              <a:t>r</a:t>
            </a:r>
            <a:r>
              <a:rPr lang="en-US" i="1" baseline="-25000" dirty="0" err="1"/>
              <a:t>y</a:t>
            </a:r>
            <a:r>
              <a:rPr lang="en-US" dirty="0"/>
              <a:t> </a:t>
            </a:r>
            <a:r>
              <a:rPr lang="ru-RU" dirty="0"/>
              <a:t>– суммарное количество средств решения первой задачи (удержания пунктов обороны); </a:t>
            </a:r>
          </a:p>
          <a:p>
            <a:pPr>
              <a:defRPr/>
            </a:pPr>
            <a:r>
              <a:rPr lang="en-US" i="1" dirty="0"/>
              <a:t>w</a:t>
            </a:r>
            <a:r>
              <a:rPr lang="en-US" dirty="0"/>
              <a:t> </a:t>
            </a:r>
            <a:r>
              <a:rPr lang="ru-RU" dirty="0"/>
              <a:t>&gt; 0 – количество средств резерва, предназначенных для нанесения контрудара в случае прорыва пункта </a:t>
            </a:r>
            <a:r>
              <a:rPr lang="en-US" i="1" dirty="0" err="1"/>
              <a:t>i</a:t>
            </a:r>
            <a:r>
              <a:rPr lang="ru-RU" dirty="0"/>
              <a:t> (вторая задача).</a:t>
            </a:r>
            <a:endParaRPr lang="ru-RU" dirty="0">
              <a:latin typeface="+mn-lt"/>
            </a:endParaRPr>
          </a:p>
        </p:txBody>
      </p:sp>
      <p:pic>
        <p:nvPicPr>
          <p:cNvPr id="15376" name="Picture 16">
            <a:extLst>
              <a:ext uri="{FF2B5EF4-FFF2-40B4-BE49-F238E27FC236}">
                <a16:creationId xmlns:a16="http://schemas.microsoft.com/office/drawing/2014/main" xmlns="" id="{CECF1BF8-E445-4336-8CC2-07BA74536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791494"/>
            <a:ext cx="398145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xmlns="" id="{F6995C64-7FD7-4266-9A9D-34EC53203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57175"/>
            <a:ext cx="10515600" cy="728663"/>
          </a:xfrm>
        </p:spPr>
        <p:txBody>
          <a:bodyPr/>
          <a:lstStyle/>
          <a:p>
            <a:pPr algn="ctr" eaLnBrk="1" hangingPunct="1"/>
            <a:r>
              <a:rPr lang="ru-RU" altLang="ru-RU" sz="3600" b="1" dirty="0"/>
              <a:t>Ближайшая задача (прорыв пунктов обороны)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50E1E45-F8FE-48FA-BE59-A06B07170328}"/>
              </a:ext>
            </a:extLst>
          </p:cNvPr>
          <p:cNvSpPr/>
          <p:nvPr/>
        </p:nvSpPr>
        <p:spPr>
          <a:xfrm>
            <a:off x="838200" y="985838"/>
            <a:ext cx="1066165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/>
              <a:t>Критерий – прорыв слабейшего пункта обороны</a:t>
            </a:r>
            <a:r>
              <a:rPr lang="ru-RU" sz="2000" dirty="0"/>
              <a:t>.</a:t>
            </a:r>
          </a:p>
          <a:p>
            <a:pPr>
              <a:defRPr/>
            </a:pPr>
            <a:r>
              <a:rPr lang="ru-RU" sz="2000" dirty="0"/>
              <a:t>Учитывая принципы боя («решительное сосредоточение усилий на главном направлении в решающий момент»), положения военной науки (направление главного удара выбирается на уязвимом направлении) и исследования операций (свертка частных критериев в форме максимизации), вероятность решения наступающими ближайшей задачи определим в виде (тактический уровень, </a:t>
            </a:r>
            <a:r>
              <a:rPr lang="en-US" sz="2000" i="1" dirty="0"/>
              <a:t>m</a:t>
            </a:r>
            <a:r>
              <a:rPr lang="en-US" sz="2000" dirty="0"/>
              <a:t> = 1):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16388" name="Объект 4">
            <a:extLst>
              <a:ext uri="{FF2B5EF4-FFF2-40B4-BE49-F238E27FC236}">
                <a16:creationId xmlns:a16="http://schemas.microsoft.com/office/drawing/2014/main" xmlns="" id="{FBC3108E-A3E4-4427-A12C-F053CDB3E4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72664"/>
              </p:ext>
            </p:extLst>
          </p:nvPr>
        </p:nvGraphicFramePr>
        <p:xfrm>
          <a:off x="2560638" y="3049588"/>
          <a:ext cx="66548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3" imgW="6654600" imgH="825480" progId="Equation.DSMT4">
                  <p:embed/>
                </p:oleObj>
              </mc:Choice>
              <mc:Fallback>
                <p:oleObj name="Equation" r:id="rId3" imgW="6654600" imgH="825480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638" y="3049588"/>
                        <a:ext cx="665480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0745A50-7E84-48C1-BFE3-62072DCC4922}"/>
              </a:ext>
            </a:extLst>
          </p:cNvPr>
          <p:cNvSpPr/>
          <p:nvPr/>
        </p:nvSpPr>
        <p:spPr>
          <a:xfrm>
            <a:off x="765175" y="4206875"/>
            <a:ext cx="1066165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</a:rPr>
              <a:t>(нанесение удара по слабейшему пункту обороны противника), где </a:t>
            </a:r>
            <a:r>
              <a:rPr lang="en-US" sz="2000" i="1" dirty="0">
                <a:latin typeface="+mn-lt"/>
                <a:sym typeface="Symbol" panose="05050102010706020507" pitchFamily="18" charset="2"/>
              </a:rPr>
              <a:t></a:t>
            </a:r>
            <a:r>
              <a:rPr lang="en-US" sz="2000" i="1" baseline="-25000" dirty="0" err="1">
                <a:latin typeface="+mn-lt"/>
              </a:rPr>
              <a:t>i</a:t>
            </a:r>
            <a:r>
              <a:rPr lang="en-US" sz="2000" dirty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– параметр боевого превосходства наступающих на пункте </a:t>
            </a:r>
            <a:r>
              <a:rPr lang="en-US" sz="2000" i="1" dirty="0" err="1">
                <a:latin typeface="+mn-lt"/>
              </a:rPr>
              <a:t>i</a:t>
            </a:r>
            <a:r>
              <a:rPr lang="en-US" sz="2000" dirty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(зависит от боевых возможностей сторон и степени оборудования местности на пункте). </a:t>
            </a:r>
          </a:p>
          <a:p>
            <a:pPr>
              <a:defRPr/>
            </a:pPr>
            <a:r>
              <a:rPr lang="ru-RU" sz="2000" dirty="0">
                <a:effectLst/>
                <a:latin typeface="+mn-lt"/>
                <a:ea typeface="Times New Roman" panose="02020603050405020304" pitchFamily="18" charset="0"/>
              </a:rPr>
              <a:t>Цель обороняющихся – не допустить прорыва на этом пункте, целевая функция: 1 – </a:t>
            </a:r>
            <a:r>
              <a:rPr lang="en-US" sz="2000" i="1" dirty="0">
                <a:effectLst/>
                <a:latin typeface="+mn-lt"/>
                <a:ea typeface="Times New Roman" panose="02020603050405020304" pitchFamily="18" charset="0"/>
              </a:rPr>
              <a:t>f</a:t>
            </a:r>
            <a:r>
              <a:rPr lang="ru-RU" sz="2000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en-US" sz="2000" i="1" dirty="0">
                <a:effectLst/>
                <a:latin typeface="+mn-lt"/>
                <a:ea typeface="Times New Roman" panose="02020603050405020304" pitchFamily="18" charset="0"/>
              </a:rPr>
              <a:t>x</a:t>
            </a:r>
            <a:r>
              <a:rPr lang="ru-RU" sz="2000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000" i="1" dirty="0">
                <a:effectLst/>
                <a:latin typeface="+mn-lt"/>
                <a:ea typeface="Times New Roman" panose="02020603050405020304" pitchFamily="18" charset="0"/>
              </a:rPr>
              <a:t>y</a:t>
            </a:r>
            <a:r>
              <a:rPr lang="ru-RU" sz="2000" dirty="0">
                <a:effectLst/>
                <a:latin typeface="+mn-lt"/>
                <a:ea typeface="Times New Roman" panose="02020603050405020304" pitchFamily="18" charset="0"/>
              </a:rPr>
              <a:t>). 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xmlns="" id="{F6995C64-7FD7-4266-9A9D-34EC53203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57175"/>
            <a:ext cx="10515600" cy="728663"/>
          </a:xfrm>
        </p:spPr>
        <p:txBody>
          <a:bodyPr/>
          <a:lstStyle/>
          <a:p>
            <a:pPr algn="ctr" eaLnBrk="1" hangingPunct="1"/>
            <a:r>
              <a:rPr lang="ru-RU" altLang="ru-RU" sz="3600" b="1" dirty="0"/>
              <a:t>Ближайшая задача (прорыв пунктов обороны)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50E1E45-F8FE-48FA-BE59-A06B07170328}"/>
              </a:ext>
            </a:extLst>
          </p:cNvPr>
          <p:cNvSpPr/>
          <p:nvPr/>
        </p:nvSpPr>
        <p:spPr>
          <a:xfrm>
            <a:off x="838200" y="985838"/>
            <a:ext cx="1066165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/>
              <a:t>Критерий – прорыв слабейшего пункта обороны</a:t>
            </a:r>
            <a:r>
              <a:rPr lang="ru-RU" sz="2000" dirty="0"/>
              <a:t>.</a:t>
            </a:r>
          </a:p>
          <a:p>
            <a:pPr>
              <a:defRPr/>
            </a:pPr>
            <a:r>
              <a:rPr lang="ru-RU" sz="2000" dirty="0">
                <a:effectLst/>
                <a:latin typeface="+mn-lt"/>
                <a:ea typeface="Times New Roman" panose="02020603050405020304" pitchFamily="18" charset="0"/>
              </a:rPr>
              <a:t>Доказано, что оптимальная стратегия обороняющихся (распределение ресурса по пунктам обороны) равна (чистая стратегия):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16388" name="Объект 4">
            <a:extLst>
              <a:ext uri="{FF2B5EF4-FFF2-40B4-BE49-F238E27FC236}">
                <a16:creationId xmlns:a16="http://schemas.microsoft.com/office/drawing/2014/main" xmlns="" id="{FBC3108E-A3E4-4427-A12C-F053CDB3E4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695130"/>
              </p:ext>
            </p:extLst>
          </p:nvPr>
        </p:nvGraphicFramePr>
        <p:xfrm>
          <a:off x="3486151" y="1986111"/>
          <a:ext cx="45466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3" name="Equation" r:id="rId3" imgW="4546440" imgH="825480" progId="Equation.DSMT4">
                  <p:embed/>
                </p:oleObj>
              </mc:Choice>
              <mc:Fallback>
                <p:oleObj name="Equation" r:id="rId3" imgW="4546440" imgH="825480" progId="Equation.DSMT4">
                  <p:embed/>
                  <p:pic>
                    <p:nvPicPr>
                      <p:cNvPr id="16388" name="Объект 4">
                        <a:extLst>
                          <a:ext uri="{FF2B5EF4-FFF2-40B4-BE49-F238E27FC236}">
                            <a16:creationId xmlns:a16="http://schemas.microsoft.com/office/drawing/2014/main" xmlns="" id="{FBC3108E-A3E4-4427-A12C-F053CDB3E4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1" y="1986111"/>
                        <a:ext cx="454660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0745A50-7E84-48C1-BFE3-62072DCC4922}"/>
              </a:ext>
            </a:extLst>
          </p:cNvPr>
          <p:cNvSpPr/>
          <p:nvPr/>
        </p:nvSpPr>
        <p:spPr>
          <a:xfrm>
            <a:off x="765175" y="2806242"/>
            <a:ext cx="106616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effectLst/>
                <a:latin typeface="+mn-lt"/>
                <a:ea typeface="Times New Roman" panose="02020603050405020304" pitchFamily="18" charset="0"/>
              </a:rPr>
              <a:t>а наступающие используют смешанную стратегию, распределяя весь ресурс на один из пунктов с вероятностями (смешанная стратегия)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6" name="Объект 4">
            <a:extLst>
              <a:ext uri="{FF2B5EF4-FFF2-40B4-BE49-F238E27FC236}">
                <a16:creationId xmlns:a16="http://schemas.microsoft.com/office/drawing/2014/main" xmlns="" id="{458EC351-A966-46E9-9F5B-4F1773878F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242023"/>
              </p:ext>
            </p:extLst>
          </p:nvPr>
        </p:nvGraphicFramePr>
        <p:xfrm>
          <a:off x="4895850" y="3385540"/>
          <a:ext cx="240030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4" name="Equation" r:id="rId5" imgW="2400120" imgH="723600" progId="Equation.DSMT4">
                  <p:embed/>
                </p:oleObj>
              </mc:Choice>
              <mc:Fallback>
                <p:oleObj name="Equation" r:id="rId5" imgW="2400120" imgH="723600" progId="Equation.DSMT4">
                  <p:embed/>
                  <p:pic>
                    <p:nvPicPr>
                      <p:cNvPr id="16388" name="Объект 4">
                        <a:extLst>
                          <a:ext uri="{FF2B5EF4-FFF2-40B4-BE49-F238E27FC236}">
                            <a16:creationId xmlns:a16="http://schemas.microsoft.com/office/drawing/2014/main" xmlns="" id="{FBC3108E-A3E4-4427-A12C-F053CDB3E4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3385540"/>
                        <a:ext cx="2400300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8FE5D0E-30E8-4EDE-819C-9B77900A7157}"/>
              </a:ext>
            </a:extLst>
          </p:cNvPr>
          <p:cNvSpPr/>
          <p:nvPr/>
        </p:nvSpPr>
        <p:spPr>
          <a:xfrm>
            <a:off x="692150" y="4101502"/>
            <a:ext cx="1066165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effectLst/>
                <a:latin typeface="+mn-lt"/>
                <a:ea typeface="Times New Roman" panose="02020603050405020304" pitchFamily="18" charset="0"/>
              </a:rPr>
              <a:t>При этом значение игры (вероятность прорыва слабейшего пункта обороны) равно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9" name="Объект 4">
            <a:extLst>
              <a:ext uri="{FF2B5EF4-FFF2-40B4-BE49-F238E27FC236}">
                <a16:creationId xmlns:a16="http://schemas.microsoft.com/office/drawing/2014/main" xmlns="" id="{B8F36094-DFD1-4AB0-B9CF-DB3B1A673F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26806"/>
              </p:ext>
            </p:extLst>
          </p:nvPr>
        </p:nvGraphicFramePr>
        <p:xfrm>
          <a:off x="4954588" y="4580949"/>
          <a:ext cx="14986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" name="Equation" r:id="rId7" imgW="1498320" imgH="838080" progId="Equation.DSMT4">
                  <p:embed/>
                </p:oleObj>
              </mc:Choice>
              <mc:Fallback>
                <p:oleObj name="Equation" r:id="rId7" imgW="1498320" imgH="838080" progId="Equation.DSMT4">
                  <p:embed/>
                  <p:pic>
                    <p:nvPicPr>
                      <p:cNvPr id="6" name="Объект 4">
                        <a:extLst>
                          <a:ext uri="{FF2B5EF4-FFF2-40B4-BE49-F238E27FC236}">
                            <a16:creationId xmlns:a16="http://schemas.microsoft.com/office/drawing/2014/main" xmlns="" id="{458EC351-A966-46E9-9F5B-4F1773878F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588" y="4580949"/>
                        <a:ext cx="149860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4DD8845-5BA8-48A9-8D62-81E766664302}"/>
              </a:ext>
            </a:extLst>
          </p:cNvPr>
          <p:cNvSpPr/>
          <p:nvPr/>
        </p:nvSpPr>
        <p:spPr>
          <a:xfrm>
            <a:off x="765175" y="5434548"/>
            <a:ext cx="1066165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 err="1">
                <a:effectLst/>
                <a:latin typeface="+mn-lt"/>
                <a:ea typeface="Times New Roman" panose="02020603050405020304" pitchFamily="18" charset="0"/>
              </a:rPr>
              <a:t>Вынужденность</a:t>
            </a:r>
            <a:r>
              <a:rPr lang="ru-RU" sz="2000" dirty="0">
                <a:effectLst/>
                <a:latin typeface="+mn-lt"/>
                <a:ea typeface="Times New Roman" panose="02020603050405020304" pitchFamily="18" charset="0"/>
              </a:rPr>
              <a:t> обороны непосредственно следует из последнего выражения – с ростом числа объектов обороны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(</a:t>
            </a:r>
            <a:r>
              <a:rPr lang="ru-RU" sz="2000" dirty="0">
                <a:effectLst/>
                <a:latin typeface="+mn-lt"/>
                <a:ea typeface="Times New Roman" panose="02020603050405020304" pitchFamily="18" charset="0"/>
              </a:rPr>
              <a:t>а, следовательно, и значения параметра </a:t>
            </a:r>
            <a:r>
              <a:rPr lang="en-US" sz="2000" i="1" dirty="0">
                <a:effectLst/>
                <a:latin typeface="+mn-lt"/>
                <a:ea typeface="Times New Roman" panose="02020603050405020304" pitchFamily="18" charset="0"/>
              </a:rPr>
              <a:t>B</a:t>
            </a:r>
            <a:r>
              <a:rPr lang="ru-RU" sz="2000" dirty="0">
                <a:effectLst/>
                <a:latin typeface="+mn-lt"/>
                <a:ea typeface="Times New Roman" panose="02020603050405020304" pitchFamily="18" charset="0"/>
              </a:rPr>
              <a:t>) эффективность наступления существенно возрастает.</a:t>
            </a: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9353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xmlns="" id="{F6995C64-7FD7-4266-9A9D-34EC53203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57175"/>
            <a:ext cx="10515600" cy="728663"/>
          </a:xfrm>
        </p:spPr>
        <p:txBody>
          <a:bodyPr/>
          <a:lstStyle/>
          <a:p>
            <a:pPr algn="ctr" eaLnBrk="1" hangingPunct="1"/>
            <a:r>
              <a:rPr lang="ru-RU" altLang="ru-RU" sz="3600" b="1" dirty="0"/>
              <a:t>Ближайшая задача (прорыв пунктов обороны)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50E1E45-F8FE-48FA-BE59-A06B07170328}"/>
              </a:ext>
            </a:extLst>
          </p:cNvPr>
          <p:cNvSpPr/>
          <p:nvPr/>
        </p:nvSpPr>
        <p:spPr>
          <a:xfrm>
            <a:off x="838200" y="985838"/>
            <a:ext cx="1066165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/>
              <a:t>Критерий – прорыв хотя бы одного пункта обороны</a:t>
            </a:r>
            <a:r>
              <a:rPr lang="ru-RU" sz="2000" dirty="0"/>
              <a:t>.</a:t>
            </a:r>
          </a:p>
          <a:p>
            <a:pPr>
              <a:defRPr/>
            </a:pPr>
            <a:r>
              <a:rPr lang="ru-RU" sz="2000" dirty="0"/>
              <a:t>Целевую функцию определим в виде (тактический уровень, </a:t>
            </a:r>
            <a:r>
              <a:rPr lang="en-US" sz="2000" i="1" dirty="0"/>
              <a:t>m</a:t>
            </a:r>
            <a:r>
              <a:rPr lang="en-US" sz="2000" dirty="0"/>
              <a:t> = 1):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16388" name="Объект 4">
            <a:extLst>
              <a:ext uri="{FF2B5EF4-FFF2-40B4-BE49-F238E27FC236}">
                <a16:creationId xmlns:a16="http://schemas.microsoft.com/office/drawing/2014/main" xmlns="" id="{FBC3108E-A3E4-4427-A12C-F053CDB3E4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94814"/>
              </p:ext>
            </p:extLst>
          </p:nvPr>
        </p:nvGraphicFramePr>
        <p:xfrm>
          <a:off x="952500" y="1755279"/>
          <a:ext cx="9880600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name="Equation" r:id="rId3" imgW="9880560" imgH="914400" progId="Equation.DSMT4">
                  <p:embed/>
                </p:oleObj>
              </mc:Choice>
              <mc:Fallback>
                <p:oleObj name="Equation" r:id="rId3" imgW="9880560" imgH="914400" progId="Equation.DSMT4">
                  <p:embed/>
                  <p:pic>
                    <p:nvPicPr>
                      <p:cNvPr id="16388" name="Объект 4">
                        <a:extLst>
                          <a:ext uri="{FF2B5EF4-FFF2-40B4-BE49-F238E27FC236}">
                            <a16:creationId xmlns:a16="http://schemas.microsoft.com/office/drawing/2014/main" xmlns="" id="{FBC3108E-A3E4-4427-A12C-F053CDB3E4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1755279"/>
                        <a:ext cx="9880600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0745A50-7E84-48C1-BFE3-62072DCC4922}"/>
              </a:ext>
            </a:extLst>
          </p:cNvPr>
          <p:cNvSpPr/>
          <p:nvPr/>
        </p:nvSpPr>
        <p:spPr>
          <a:xfrm>
            <a:off x="765175" y="2874906"/>
            <a:ext cx="106616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</a:rPr>
              <a:t>Доказано, что стороны применяют оптимальные смешанные стратегии, распределяя ресурсы между пунктами:</a:t>
            </a:r>
          </a:p>
        </p:txBody>
      </p:sp>
      <p:graphicFrame>
        <p:nvGraphicFramePr>
          <p:cNvPr id="6" name="Объект 4">
            <a:extLst>
              <a:ext uri="{FF2B5EF4-FFF2-40B4-BE49-F238E27FC236}">
                <a16:creationId xmlns:a16="http://schemas.microsoft.com/office/drawing/2014/main" xmlns="" id="{7E14FFD9-E3A8-44CA-AC2E-11673ADB24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446114"/>
              </p:ext>
            </p:extLst>
          </p:nvPr>
        </p:nvGraphicFramePr>
        <p:xfrm>
          <a:off x="1847850" y="3797300"/>
          <a:ext cx="78613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name="Equation" r:id="rId5" imgW="7860960" imgH="876240" progId="Equation.DSMT4">
                  <p:embed/>
                </p:oleObj>
              </mc:Choice>
              <mc:Fallback>
                <p:oleObj name="Equation" r:id="rId5" imgW="7860960" imgH="876240" progId="Equation.DSMT4">
                  <p:embed/>
                  <p:pic>
                    <p:nvPicPr>
                      <p:cNvPr id="16388" name="Объект 4">
                        <a:extLst>
                          <a:ext uri="{FF2B5EF4-FFF2-40B4-BE49-F238E27FC236}">
                            <a16:creationId xmlns:a16="http://schemas.microsoft.com/office/drawing/2014/main" xmlns="" id="{FBC3108E-A3E4-4427-A12C-F053CDB3E4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3797300"/>
                        <a:ext cx="78613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D463A1C-82F9-4CBF-9E2C-F77CF98F6377}"/>
              </a:ext>
            </a:extLst>
          </p:cNvPr>
          <p:cNvSpPr/>
          <p:nvPr/>
        </p:nvSpPr>
        <p:spPr>
          <a:xfrm>
            <a:off x="838200" y="4876996"/>
            <a:ext cx="1066165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</a:rPr>
              <a:t>Значение игры (вероятность прорыва хотя бы одного пункта обороны):</a:t>
            </a:r>
          </a:p>
        </p:txBody>
      </p:sp>
      <p:graphicFrame>
        <p:nvGraphicFramePr>
          <p:cNvPr id="9" name="Объект 4">
            <a:extLst>
              <a:ext uri="{FF2B5EF4-FFF2-40B4-BE49-F238E27FC236}">
                <a16:creationId xmlns:a16="http://schemas.microsoft.com/office/drawing/2014/main" xmlns="" id="{BD1F378C-C2B7-4B1C-95BB-BCB5794A7C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366117"/>
              </p:ext>
            </p:extLst>
          </p:nvPr>
        </p:nvGraphicFramePr>
        <p:xfrm>
          <a:off x="4622800" y="5347689"/>
          <a:ext cx="23114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9" name="Equation" r:id="rId7" imgW="2311200" imgH="876240" progId="Equation.DSMT4">
                  <p:embed/>
                </p:oleObj>
              </mc:Choice>
              <mc:Fallback>
                <p:oleObj name="Equation" r:id="rId7" imgW="2311200" imgH="876240" progId="Equation.DSMT4">
                  <p:embed/>
                  <p:pic>
                    <p:nvPicPr>
                      <p:cNvPr id="6" name="Объект 4">
                        <a:extLst>
                          <a:ext uri="{FF2B5EF4-FFF2-40B4-BE49-F238E27FC236}">
                            <a16:creationId xmlns:a16="http://schemas.microsoft.com/office/drawing/2014/main" xmlns="" id="{7E14FFD9-E3A8-44CA-AC2E-11673ADB24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5347689"/>
                        <a:ext cx="23114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3799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xmlns="" id="{F6995C64-7FD7-4266-9A9D-34EC53203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57175"/>
            <a:ext cx="10515600" cy="728663"/>
          </a:xfrm>
        </p:spPr>
        <p:txBody>
          <a:bodyPr/>
          <a:lstStyle/>
          <a:p>
            <a:pPr algn="ctr" eaLnBrk="1" hangingPunct="1"/>
            <a:r>
              <a:rPr lang="ru-RU" altLang="ru-RU" sz="3600" b="1" dirty="0"/>
              <a:t>Ближайшая задача (прорыв пунктов обороны)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50E1E45-F8FE-48FA-BE59-A06B07170328}"/>
              </a:ext>
            </a:extLst>
          </p:cNvPr>
          <p:cNvSpPr/>
          <p:nvPr/>
        </p:nvSpPr>
        <p:spPr>
          <a:xfrm>
            <a:off x="838200" y="985838"/>
            <a:ext cx="1066165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/>
              <a:t>Критерий – средневзвешенная вероятность прорыва</a:t>
            </a:r>
            <a:r>
              <a:rPr lang="ru-RU" sz="2000" dirty="0"/>
              <a:t>.</a:t>
            </a:r>
          </a:p>
          <a:p>
            <a:pPr>
              <a:defRPr/>
            </a:pPr>
            <a:r>
              <a:rPr lang="ru-RU" sz="2000" dirty="0">
                <a:effectLst/>
                <a:latin typeface="+mn-lt"/>
                <a:ea typeface="Times New Roman" panose="02020603050405020304" pitchFamily="18" charset="0"/>
              </a:rPr>
              <a:t>Пусть пункты обороны характеризуются ценностями </a:t>
            </a:r>
            <a:r>
              <a:rPr lang="en-US" sz="2000" i="1" dirty="0">
                <a:effectLst/>
                <a:latin typeface="+mn-lt"/>
                <a:ea typeface="Times New Roman" panose="02020603050405020304" pitchFamily="18" charset="0"/>
              </a:rPr>
              <a:t>V</a:t>
            </a:r>
            <a:r>
              <a:rPr lang="en-US" sz="2000" i="1" baseline="-25000" dirty="0">
                <a:effectLst/>
                <a:latin typeface="+mn-lt"/>
                <a:ea typeface="Times New Roman" panose="02020603050405020304" pitchFamily="18" charset="0"/>
              </a:rPr>
              <a:t>i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 </a:t>
            </a:r>
            <a:r>
              <a:rPr lang="ru-RU" sz="2000" dirty="0">
                <a:effectLst/>
                <a:latin typeface="+mn-lt"/>
                <a:ea typeface="Times New Roman" panose="02020603050405020304" pitchFamily="18" charset="0"/>
              </a:rPr>
              <a:t>&gt;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 </a:t>
            </a:r>
            <a:r>
              <a:rPr lang="ru-RU" sz="2000" dirty="0">
                <a:effectLst/>
                <a:latin typeface="+mn-lt"/>
                <a:ea typeface="Times New Roman" panose="02020603050405020304" pitchFamily="18" charset="0"/>
              </a:rPr>
              <a:t>0, </a:t>
            </a:r>
            <a:r>
              <a:rPr lang="en-US" sz="2000" i="1" dirty="0" err="1">
                <a:effectLst/>
                <a:latin typeface="+mn-lt"/>
                <a:ea typeface="Times New Roman" panose="02020603050405020304" pitchFamily="18" charset="0"/>
              </a:rPr>
              <a:t>i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 </a:t>
            </a:r>
            <a:r>
              <a:rPr lang="ru-RU" sz="2000" dirty="0">
                <a:effectLst/>
                <a:latin typeface="+mn-lt"/>
                <a:ea typeface="Times New Roman" panose="02020603050405020304" pitchFamily="18" charset="0"/>
              </a:rPr>
              <a:t>=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 </a:t>
            </a:r>
            <a:r>
              <a:rPr lang="ru-RU" sz="2000" dirty="0">
                <a:effectLst/>
                <a:latin typeface="+mn-lt"/>
                <a:ea typeface="Times New Roman" panose="02020603050405020304" pitchFamily="18" charset="0"/>
              </a:rPr>
              <a:t>1,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 </a:t>
            </a:r>
            <a:r>
              <a:rPr lang="ru-RU" sz="2000" dirty="0">
                <a:effectLst/>
                <a:latin typeface="+mn-lt"/>
                <a:ea typeface="Times New Roman" panose="02020603050405020304" pitchFamily="18" charset="0"/>
              </a:rPr>
              <a:t>…, </a:t>
            </a:r>
            <a:r>
              <a:rPr lang="en-US" sz="2000" i="1" dirty="0">
                <a:effectLst/>
                <a:latin typeface="+mn-lt"/>
                <a:ea typeface="Times New Roman" panose="02020603050405020304" pitchFamily="18" charset="0"/>
              </a:rPr>
              <a:t>n</a:t>
            </a:r>
            <a:r>
              <a:rPr lang="ru-RU" sz="2000" dirty="0">
                <a:effectLst/>
                <a:latin typeface="+mn-lt"/>
                <a:ea typeface="Times New Roman" panose="02020603050405020304" pitchFamily="18" charset="0"/>
              </a:rPr>
              <a:t>, тогда функции сторон на тактическом уровне (</a:t>
            </a:r>
            <a:r>
              <a:rPr lang="en-US" sz="2000" i="1" dirty="0">
                <a:effectLst/>
                <a:latin typeface="+mn-lt"/>
                <a:ea typeface="Times New Roman" panose="02020603050405020304" pitchFamily="18" charset="0"/>
              </a:rPr>
              <a:t>m</a:t>
            </a:r>
            <a:r>
              <a:rPr lang="ru-RU" sz="2000" dirty="0">
                <a:effectLst/>
                <a:latin typeface="+mn-lt"/>
                <a:ea typeface="Times New Roman" panose="02020603050405020304" pitchFamily="18" charset="0"/>
              </a:rPr>
              <a:t> = 1) будут иметь вид 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16388" name="Объект 4">
            <a:extLst>
              <a:ext uri="{FF2B5EF4-FFF2-40B4-BE49-F238E27FC236}">
                <a16:creationId xmlns:a16="http://schemas.microsoft.com/office/drawing/2014/main" xmlns="" id="{FBC3108E-A3E4-4427-A12C-F053CDB3E4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118901"/>
              </p:ext>
            </p:extLst>
          </p:nvPr>
        </p:nvGraphicFramePr>
        <p:xfrm>
          <a:off x="1109667" y="2097088"/>
          <a:ext cx="98806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3" name="Equation" r:id="rId3" imgW="9880560" imgH="825480" progId="Equation.DSMT4">
                  <p:embed/>
                </p:oleObj>
              </mc:Choice>
              <mc:Fallback>
                <p:oleObj name="Equation" r:id="rId3" imgW="9880560" imgH="825480" progId="Equation.DSMT4">
                  <p:embed/>
                  <p:pic>
                    <p:nvPicPr>
                      <p:cNvPr id="16388" name="Объект 4">
                        <a:extLst>
                          <a:ext uri="{FF2B5EF4-FFF2-40B4-BE49-F238E27FC236}">
                            <a16:creationId xmlns:a16="http://schemas.microsoft.com/office/drawing/2014/main" xmlns="" id="{FBC3108E-A3E4-4427-A12C-F053CDB3E4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7" y="2097088"/>
                        <a:ext cx="988060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0745A50-7E84-48C1-BFE3-62072DCC4922}"/>
              </a:ext>
            </a:extLst>
          </p:cNvPr>
          <p:cNvSpPr/>
          <p:nvPr/>
        </p:nvSpPr>
        <p:spPr>
          <a:xfrm>
            <a:off x="765175" y="2982160"/>
            <a:ext cx="106616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</a:rPr>
              <a:t>Доказано, что стороны применяют оптимальные смешанные стратегии, распределяя ресурсы между пунктами:</a:t>
            </a:r>
          </a:p>
        </p:txBody>
      </p:sp>
      <p:graphicFrame>
        <p:nvGraphicFramePr>
          <p:cNvPr id="6" name="Объект 4">
            <a:extLst>
              <a:ext uri="{FF2B5EF4-FFF2-40B4-BE49-F238E27FC236}">
                <a16:creationId xmlns:a16="http://schemas.microsoft.com/office/drawing/2014/main" xmlns="" id="{7E14FFD9-E3A8-44CA-AC2E-11673ADB24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306051"/>
              </p:ext>
            </p:extLst>
          </p:nvPr>
        </p:nvGraphicFramePr>
        <p:xfrm>
          <a:off x="1568450" y="3797300"/>
          <a:ext cx="84201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4" name="Equation" r:id="rId5" imgW="8420040" imgH="876240" progId="Equation.DSMT4">
                  <p:embed/>
                </p:oleObj>
              </mc:Choice>
              <mc:Fallback>
                <p:oleObj name="Equation" r:id="rId5" imgW="8420040" imgH="876240" progId="Equation.DSMT4">
                  <p:embed/>
                  <p:pic>
                    <p:nvPicPr>
                      <p:cNvPr id="6" name="Объект 4">
                        <a:extLst>
                          <a:ext uri="{FF2B5EF4-FFF2-40B4-BE49-F238E27FC236}">
                            <a16:creationId xmlns:a16="http://schemas.microsoft.com/office/drawing/2014/main" xmlns="" id="{7E14FFD9-E3A8-44CA-AC2E-11673ADB24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3797300"/>
                        <a:ext cx="84201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D463A1C-82F9-4CBF-9E2C-F77CF98F6377}"/>
              </a:ext>
            </a:extLst>
          </p:cNvPr>
          <p:cNvSpPr/>
          <p:nvPr/>
        </p:nvSpPr>
        <p:spPr>
          <a:xfrm>
            <a:off x="838200" y="4876996"/>
            <a:ext cx="1066165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</a:rPr>
              <a:t>Значение игры (средневзвешенная вероятность прорыва):</a:t>
            </a:r>
          </a:p>
        </p:txBody>
      </p:sp>
      <p:graphicFrame>
        <p:nvGraphicFramePr>
          <p:cNvPr id="9" name="Объект 4">
            <a:extLst>
              <a:ext uri="{FF2B5EF4-FFF2-40B4-BE49-F238E27FC236}">
                <a16:creationId xmlns:a16="http://schemas.microsoft.com/office/drawing/2014/main" xmlns="" id="{BD1F378C-C2B7-4B1C-95BB-BCB5794A7C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946484"/>
              </p:ext>
            </p:extLst>
          </p:nvPr>
        </p:nvGraphicFramePr>
        <p:xfrm>
          <a:off x="2495550" y="5524500"/>
          <a:ext cx="65659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5" name="Equation" r:id="rId7" imgW="6565680" imgH="876240" progId="Equation.DSMT4">
                  <p:embed/>
                </p:oleObj>
              </mc:Choice>
              <mc:Fallback>
                <p:oleObj name="Equation" r:id="rId7" imgW="6565680" imgH="876240" progId="Equation.DSMT4">
                  <p:embed/>
                  <p:pic>
                    <p:nvPicPr>
                      <p:cNvPr id="9" name="Объект 4">
                        <a:extLst>
                          <a:ext uri="{FF2B5EF4-FFF2-40B4-BE49-F238E27FC236}">
                            <a16:creationId xmlns:a16="http://schemas.microsoft.com/office/drawing/2014/main" xmlns="" id="{BD1F378C-C2B7-4B1C-95BB-BCB5794A7C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5524500"/>
                        <a:ext cx="65659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3160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xmlns="" id="{F6995C64-7FD7-4266-9A9D-34EC53203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57175"/>
            <a:ext cx="10515600" cy="728663"/>
          </a:xfrm>
        </p:spPr>
        <p:txBody>
          <a:bodyPr/>
          <a:lstStyle/>
          <a:p>
            <a:pPr algn="ctr" eaLnBrk="1" hangingPunct="1"/>
            <a:r>
              <a:rPr lang="ru-RU" altLang="ru-RU" sz="3600" b="1" dirty="0"/>
              <a:t>Ближайшая задача (прорыв пунктов обороны)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50E1E45-F8FE-48FA-BE59-A06B07170328}"/>
              </a:ext>
            </a:extLst>
          </p:cNvPr>
          <p:cNvSpPr/>
          <p:nvPr/>
        </p:nvSpPr>
        <p:spPr>
          <a:xfrm>
            <a:off x="838200" y="985838"/>
            <a:ext cx="106616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Пусть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200,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100,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1,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0.5,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0.5,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1/3,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3. Найти оптимальные решения сторон и значения игры по трем критериям прорыва пунктов обороны.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072672D0-B60D-4760-A65C-F7D31DF6A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510103"/>
              </p:ext>
            </p:extLst>
          </p:nvPr>
        </p:nvGraphicFramePr>
        <p:xfrm>
          <a:off x="1000125" y="1714500"/>
          <a:ext cx="9929814" cy="4168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3955">
                  <a:extLst>
                    <a:ext uri="{9D8B030D-6E8A-4147-A177-3AD203B41FA5}">
                      <a16:colId xmlns:a16="http://schemas.microsoft.com/office/drawing/2014/main" xmlns="" val="70631607"/>
                    </a:ext>
                  </a:extLst>
                </a:gridCol>
                <a:gridCol w="2759363">
                  <a:extLst>
                    <a:ext uri="{9D8B030D-6E8A-4147-A177-3AD203B41FA5}">
                      <a16:colId xmlns:a16="http://schemas.microsoft.com/office/drawing/2014/main" xmlns="" val="3733142375"/>
                    </a:ext>
                  </a:extLst>
                </a:gridCol>
                <a:gridCol w="2341835">
                  <a:extLst>
                    <a:ext uri="{9D8B030D-6E8A-4147-A177-3AD203B41FA5}">
                      <a16:colId xmlns:a16="http://schemas.microsoft.com/office/drawing/2014/main" xmlns="" val="1350139257"/>
                    </a:ext>
                  </a:extLst>
                </a:gridCol>
                <a:gridCol w="2564661">
                  <a:extLst>
                    <a:ext uri="{9D8B030D-6E8A-4147-A177-3AD203B41FA5}">
                      <a16:colId xmlns:a16="http://schemas.microsoft.com/office/drawing/2014/main" xmlns="" val="4210665097"/>
                    </a:ext>
                  </a:extLst>
                </a:gridCol>
              </a:tblGrid>
              <a:tr h="1103709"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Показатели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Прорыв слабейшего пункта обороны (1)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Прорыв хотя бы одного пункта обороны (2)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Средневзвешенная вероятность прорыва (3)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80583071"/>
                  </a:ext>
                </a:extLst>
              </a:tr>
              <a:tr h="1353741"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Оптимальная стратегия наступающих (игрок Н)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Вероятности выбора пункта для удара всеми силами:</a:t>
                      </a:r>
                    </a:p>
                    <a:p>
                      <a:pPr algn="ctr"/>
                      <a:r>
                        <a:rPr lang="ru-RU" sz="2000">
                          <a:effectLst/>
                        </a:rPr>
                        <a:t>0.5; 0.25; 0.25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Распределение единиц по пунктам:</a:t>
                      </a:r>
                    </a:p>
                    <a:p>
                      <a:pPr algn="ctr"/>
                      <a:r>
                        <a:rPr lang="ru-RU" sz="2000">
                          <a:effectLst/>
                        </a:rPr>
                        <a:t>80; 60; 60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Распределение единиц по пунктам:</a:t>
                      </a:r>
                    </a:p>
                    <a:p>
                      <a:pPr algn="ctr"/>
                      <a:r>
                        <a:rPr lang="ru-RU" sz="2000">
                          <a:effectLst/>
                        </a:rPr>
                        <a:t>61.5; 69.2; 69.2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29362183"/>
                  </a:ext>
                </a:extLst>
              </a:tr>
              <a:tr h="1343025"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Оптимальная стратегия обороняющихся (игрок О)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Распределение единиц по пунктам:</a:t>
                      </a:r>
                    </a:p>
                    <a:p>
                      <a:pPr algn="ctr"/>
                      <a:r>
                        <a:rPr lang="ru-RU" sz="2000">
                          <a:effectLst/>
                        </a:rPr>
                        <a:t>50; 25; 25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Распределение единиц по пунктам:</a:t>
                      </a:r>
                    </a:p>
                    <a:p>
                      <a:pPr algn="ctr"/>
                      <a:r>
                        <a:rPr lang="ru-RU" sz="2000">
                          <a:effectLst/>
                        </a:rPr>
                        <a:t>40; 30; 30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Распределение единиц по пунктам:</a:t>
                      </a:r>
                    </a:p>
                    <a:p>
                      <a:pPr algn="ctr"/>
                      <a:r>
                        <a:rPr lang="ru-RU" sz="2000" dirty="0">
                          <a:effectLst/>
                        </a:rPr>
                        <a:t>30.8; 34.6; 34.6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54795653"/>
                  </a:ext>
                </a:extLst>
              </a:tr>
              <a:tr h="367903"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Значение игры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0.8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0.92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0.56; 0.44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5048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489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xmlns="" id="{72A7AB54-6369-4302-9BAA-60C9A6E5C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57175"/>
            <a:ext cx="10515600" cy="728663"/>
          </a:xfrm>
        </p:spPr>
        <p:txBody>
          <a:bodyPr/>
          <a:lstStyle/>
          <a:p>
            <a:pPr algn="ctr" eaLnBrk="1" hangingPunct="1"/>
            <a:r>
              <a:rPr lang="ru-RU" altLang="ru-RU" sz="3600" b="1" dirty="0"/>
              <a:t>Распределение сил и средств между задачами (1)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10CA5B9-8655-41A3-9A57-F084F694C6CF}"/>
              </a:ext>
            </a:extLst>
          </p:cNvPr>
          <p:cNvSpPr/>
          <p:nvPr/>
        </p:nvSpPr>
        <p:spPr>
          <a:xfrm>
            <a:off x="838200" y="985838"/>
            <a:ext cx="1083151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Критерий наступающих в модели «наступление-оборона» можно сформулировать так: максимизация вероятности прорыва пунктов обороны (ближайшая задача) и захвата объекта в глубине обороны (разгрома резервов противника – последующая задача). Данному критерию соответствует целевая функция (</a:t>
            </a:r>
            <a:r>
              <a:rPr lang="en-US" i="1" dirty="0"/>
              <a:t>m</a:t>
            </a:r>
            <a:r>
              <a:rPr lang="ru-RU" dirty="0"/>
              <a:t> = 1, тактический уровень):</a:t>
            </a:r>
            <a:endParaRPr lang="ru-RU" dirty="0">
              <a:latin typeface="+mn-lt"/>
            </a:endParaRPr>
          </a:p>
        </p:txBody>
      </p:sp>
      <p:graphicFrame>
        <p:nvGraphicFramePr>
          <p:cNvPr id="22532" name="Объект 4">
            <a:extLst>
              <a:ext uri="{FF2B5EF4-FFF2-40B4-BE49-F238E27FC236}">
                <a16:creationId xmlns:a16="http://schemas.microsoft.com/office/drawing/2014/main" xmlns="" id="{757C502E-9181-4063-B192-CC105423AE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292789"/>
              </p:ext>
            </p:extLst>
          </p:nvPr>
        </p:nvGraphicFramePr>
        <p:xfrm>
          <a:off x="3305175" y="2057683"/>
          <a:ext cx="57277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Equation" r:id="rId3" imgW="5727600" imgH="838080" progId="Equation.DSMT4">
                  <p:embed/>
                </p:oleObj>
              </mc:Choice>
              <mc:Fallback>
                <p:oleObj name="Equation" r:id="rId3" imgW="5727600" imgH="838080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175" y="2057683"/>
                        <a:ext cx="57277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6FCD6A-69C7-4F80-9642-EE818AFDA42D}"/>
              </a:ext>
            </a:extLst>
          </p:cNvPr>
          <p:cNvSpPr/>
          <p:nvPr/>
        </p:nvSpPr>
        <p:spPr>
          <a:xfrm>
            <a:off x="838200" y="2889448"/>
            <a:ext cx="106616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где </a:t>
            </a:r>
            <a:r>
              <a:rPr lang="en-US" i="1" dirty="0">
                <a:sym typeface="Symbol" panose="05050102010706020507" pitchFamily="18" charset="2"/>
              </a:rPr>
              <a:t></a:t>
            </a:r>
            <a:r>
              <a:rPr lang="en-US" dirty="0"/>
              <a:t> </a:t>
            </a:r>
            <a:r>
              <a:rPr lang="ru-RU" dirty="0"/>
              <a:t>– параметр боевого превосходства наступающих при решении ими последующей задачи. Первый сомножитель отражает решение ближайшей задачи, второй – последующей.</a:t>
            </a:r>
          </a:p>
          <a:p>
            <a:pPr>
              <a:defRPr/>
            </a:pPr>
            <a:r>
              <a:rPr lang="ru-RU" dirty="0"/>
              <a:t>Оптимальные ресурсы, выделяемые сторонами для решения последующих задач равны</a:t>
            </a:r>
            <a:r>
              <a:rPr lang="en-US" dirty="0"/>
              <a:t> (</a:t>
            </a:r>
            <a:r>
              <a:rPr lang="ru-RU" dirty="0"/>
              <a:t>чистые стратегии):</a:t>
            </a:r>
            <a:endParaRPr lang="ru-RU" dirty="0">
              <a:latin typeface="+mn-lt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58055D4C-5CFA-4134-B5FD-296FD13EFB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8349"/>
              </p:ext>
            </p:extLst>
          </p:nvPr>
        </p:nvGraphicFramePr>
        <p:xfrm>
          <a:off x="3305175" y="3900591"/>
          <a:ext cx="53721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Equation" r:id="rId5" imgW="5372100" imgH="876300" progId="Equation.DSMT4">
                  <p:embed/>
                </p:oleObj>
              </mc:Choice>
              <mc:Fallback>
                <p:oleObj name="Equation" r:id="rId5" imgW="5372100" imgH="876300" progId="Equation.DSMT4">
                  <p:embed/>
                  <p:pic>
                    <p:nvPicPr>
                      <p:cNvPr id="23558" name="Объект 5">
                        <a:extLst>
                          <a:ext uri="{FF2B5EF4-FFF2-40B4-BE49-F238E27FC236}">
                            <a16:creationId xmlns:a16="http://schemas.microsoft.com/office/drawing/2014/main" xmlns="" id="{F118241C-2946-4F58-B4E6-3E41C65100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175" y="3900591"/>
                        <a:ext cx="53721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A502D8D-4C3E-4126-BCC4-BA954F8FCAA4}"/>
              </a:ext>
            </a:extLst>
          </p:cNvPr>
          <p:cNvSpPr/>
          <p:nvPr/>
        </p:nvSpPr>
        <p:spPr>
          <a:xfrm>
            <a:off x="838200" y="4793058"/>
            <a:ext cx="10661650" cy="10002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Содержательно значение параметра </a:t>
            </a:r>
            <a:r>
              <a:rPr lang="en-US" i="1" dirty="0">
                <a:latin typeface="+mn-lt"/>
              </a:rPr>
              <a:t>D</a:t>
            </a:r>
            <a:r>
              <a:rPr lang="en-US" dirty="0">
                <a:latin typeface="+mn-lt"/>
              </a:rPr>
              <a:t> </a:t>
            </a:r>
            <a:r>
              <a:rPr lang="ru-RU" dirty="0">
                <a:latin typeface="+mn-lt"/>
              </a:rPr>
              <a:t>есть доля войск, выделенных во второй эшелон (резерв). Эта доля растет с увеличением параметра </a:t>
            </a:r>
            <a:r>
              <a:rPr lang="en-US" i="1" dirty="0">
                <a:latin typeface="+mn-lt"/>
              </a:rPr>
              <a:t>B</a:t>
            </a:r>
            <a:r>
              <a:rPr lang="en-US" dirty="0">
                <a:latin typeface="+mn-lt"/>
              </a:rPr>
              <a:t> </a:t>
            </a:r>
            <a:r>
              <a:rPr lang="ru-RU" dirty="0">
                <a:latin typeface="+mn-lt"/>
              </a:rPr>
              <a:t>и уменьшается с увеличением параметра </a:t>
            </a:r>
            <a:r>
              <a:rPr lang="ru-RU" i="1" dirty="0">
                <a:latin typeface="+mn-lt"/>
                <a:sym typeface="Symbol" panose="05050102010706020507" pitchFamily="18" charset="2"/>
              </a:rPr>
              <a:t></a:t>
            </a:r>
            <a:r>
              <a:rPr lang="ru-RU" dirty="0">
                <a:latin typeface="+mn-lt"/>
              </a:rPr>
              <a:t>.</a:t>
            </a:r>
          </a:p>
          <a:p>
            <a:pPr>
              <a:spcBef>
                <a:spcPts val="600"/>
              </a:spcBef>
              <a:defRPr/>
            </a:pPr>
            <a:r>
              <a:rPr lang="ru-RU" i="1" dirty="0">
                <a:latin typeface="+mn-lt"/>
              </a:rPr>
              <a:t>Позиционная и мобильная оборона, малая зависимость решения от численности противника</a:t>
            </a:r>
            <a:r>
              <a:rPr lang="ru-RU" dirty="0"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xmlns="" id="{72A7AB54-6369-4302-9BAA-60C9A6E5C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57175"/>
            <a:ext cx="10515600" cy="728663"/>
          </a:xfrm>
        </p:spPr>
        <p:txBody>
          <a:bodyPr/>
          <a:lstStyle/>
          <a:p>
            <a:pPr algn="ctr" eaLnBrk="1" hangingPunct="1"/>
            <a:r>
              <a:rPr lang="ru-RU" altLang="ru-RU" sz="3600" b="1" dirty="0"/>
              <a:t>Распределение сил и средств между задачами (2)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10CA5B9-8655-41A3-9A57-F084F694C6CF}"/>
              </a:ext>
            </a:extLst>
          </p:cNvPr>
          <p:cNvSpPr/>
          <p:nvPr/>
        </p:nvSpPr>
        <p:spPr>
          <a:xfrm>
            <a:off x="838200" y="985838"/>
            <a:ext cx="1083151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При распределении средств между задачами, стороны могут руководствоваться критерием гарантированного результата:</a:t>
            </a:r>
            <a:endParaRPr lang="ru-RU" dirty="0">
              <a:latin typeface="+mn-lt"/>
            </a:endParaRPr>
          </a:p>
        </p:txBody>
      </p:sp>
      <p:graphicFrame>
        <p:nvGraphicFramePr>
          <p:cNvPr id="22532" name="Объект 4">
            <a:extLst>
              <a:ext uri="{FF2B5EF4-FFF2-40B4-BE49-F238E27FC236}">
                <a16:creationId xmlns:a16="http://schemas.microsoft.com/office/drawing/2014/main" xmlns="" id="{757C502E-9181-4063-B192-CC105423AE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69434"/>
              </p:ext>
            </p:extLst>
          </p:nvPr>
        </p:nvGraphicFramePr>
        <p:xfrm>
          <a:off x="2949575" y="1433294"/>
          <a:ext cx="643890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3" name="Equation" r:id="rId3" imgW="6438600" imgH="965160" progId="Equation.DSMT4">
                  <p:embed/>
                </p:oleObj>
              </mc:Choice>
              <mc:Fallback>
                <p:oleObj name="Equation" r:id="rId3" imgW="6438600" imgH="965160" progId="Equation.DSMT4">
                  <p:embed/>
                  <p:pic>
                    <p:nvPicPr>
                      <p:cNvPr id="22532" name="Объект 4">
                        <a:extLst>
                          <a:ext uri="{FF2B5EF4-FFF2-40B4-BE49-F238E27FC236}">
                            <a16:creationId xmlns:a16="http://schemas.microsoft.com/office/drawing/2014/main" xmlns="" id="{757C502E-9181-4063-B192-CC105423AE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75" y="1433294"/>
                        <a:ext cx="6438900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6FCD6A-69C7-4F80-9642-EE818AFDA42D}"/>
              </a:ext>
            </a:extLst>
          </p:cNvPr>
          <p:cNvSpPr/>
          <p:nvPr/>
        </p:nvSpPr>
        <p:spPr>
          <a:xfrm>
            <a:off x="765175" y="2387381"/>
            <a:ext cx="106616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/>
                <a:latin typeface="+mn-lt"/>
                <a:ea typeface="Times New Roman" panose="02020603050405020304" pitchFamily="18" charset="0"/>
              </a:rPr>
              <a:t>(наступающие оценивают вероятность прорыва слабейшего пункта обороны и вероятность выполнения последующей задачи и принимают в качестве критерия минимальное значение, подлежащее максимизации). Соответственно, цель обороняющихся может быть оценена критерием 1 –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 </a:t>
            </a:r>
            <a:r>
              <a:rPr lang="en-US" i="1" dirty="0">
                <a:effectLst/>
                <a:latin typeface="+mn-lt"/>
                <a:ea typeface="Times New Roman" panose="02020603050405020304" pitchFamily="18" charset="0"/>
              </a:rPr>
              <a:t>F</a:t>
            </a:r>
            <a:r>
              <a:rPr lang="ru-RU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en-US" i="1" dirty="0">
                <a:effectLst/>
                <a:latin typeface="+mn-lt"/>
                <a:ea typeface="Times New Roman" panose="02020603050405020304" pitchFamily="18" charset="0"/>
              </a:rPr>
              <a:t>u</a:t>
            </a:r>
            <a:r>
              <a:rPr lang="ru-RU" dirty="0">
                <a:effectLst/>
                <a:latin typeface="+mn-lt"/>
                <a:ea typeface="Times New Roman" panose="02020603050405020304" pitchFamily="18" charset="0"/>
              </a:rPr>
              <a:t>,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 </a:t>
            </a:r>
            <a:r>
              <a:rPr lang="en-US" i="1" dirty="0">
                <a:effectLst/>
                <a:latin typeface="+mn-lt"/>
                <a:ea typeface="Times New Roman" panose="02020603050405020304" pitchFamily="18" charset="0"/>
              </a:rPr>
              <a:t>w</a:t>
            </a:r>
            <a:r>
              <a:rPr lang="ru-RU" dirty="0">
                <a:effectLst/>
                <a:latin typeface="+mn-lt"/>
                <a:ea typeface="Times New Roman" panose="02020603050405020304" pitchFamily="18" charset="0"/>
              </a:rPr>
              <a:t>).</a:t>
            </a:r>
            <a:endParaRPr lang="ru-RU" dirty="0"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76C4811-A238-4977-A0EF-894582A11EB9}"/>
              </a:ext>
            </a:extLst>
          </p:cNvPr>
          <p:cNvSpPr/>
          <p:nvPr/>
        </p:nvSpPr>
        <p:spPr>
          <a:xfrm>
            <a:off x="765175" y="3260931"/>
            <a:ext cx="106616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Оптимальное количество сил и средств, выделяемое наступающими для решения последующей задачи равно (чистая стратегия):</a:t>
            </a:r>
            <a:endParaRPr lang="ru-RU" dirty="0">
              <a:latin typeface="+mn-lt"/>
            </a:endParaRPr>
          </a:p>
        </p:txBody>
      </p:sp>
      <p:graphicFrame>
        <p:nvGraphicFramePr>
          <p:cNvPr id="8" name="Объект 4">
            <a:extLst>
              <a:ext uri="{FF2B5EF4-FFF2-40B4-BE49-F238E27FC236}">
                <a16:creationId xmlns:a16="http://schemas.microsoft.com/office/drawing/2014/main" xmlns="" id="{98D3996F-D441-40EF-8B5A-1167C554A7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735063"/>
              </p:ext>
            </p:extLst>
          </p:nvPr>
        </p:nvGraphicFramePr>
        <p:xfrm>
          <a:off x="4541839" y="3606430"/>
          <a:ext cx="14478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4" name="Equation" r:id="rId5" imgW="1447560" imgH="609480" progId="Equation.DSMT4">
                  <p:embed/>
                </p:oleObj>
              </mc:Choice>
              <mc:Fallback>
                <p:oleObj name="Equation" r:id="rId5" imgW="1447560" imgH="609480" progId="Equation.DSMT4">
                  <p:embed/>
                  <p:pic>
                    <p:nvPicPr>
                      <p:cNvPr id="6" name="Объект 4">
                        <a:extLst>
                          <a:ext uri="{FF2B5EF4-FFF2-40B4-BE49-F238E27FC236}">
                            <a16:creationId xmlns:a16="http://schemas.microsoft.com/office/drawing/2014/main" xmlns="" id="{AEFA5277-A8F7-49C4-893C-50C35416B7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9" y="3606430"/>
                        <a:ext cx="1447800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C54EA38-8F14-45E3-87E1-C2C63EEBA1BC}"/>
              </a:ext>
            </a:extLst>
          </p:cNvPr>
          <p:cNvSpPr/>
          <p:nvPr/>
        </p:nvSpPr>
        <p:spPr>
          <a:xfrm>
            <a:off x="765175" y="4202981"/>
            <a:ext cx="6292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Обороняющиеся с вероятностью (смешанная стратегия)</a:t>
            </a:r>
            <a:endParaRPr lang="ru-RU" dirty="0">
              <a:latin typeface="+mn-lt"/>
            </a:endParaRPr>
          </a:p>
        </p:txBody>
      </p:sp>
      <p:graphicFrame>
        <p:nvGraphicFramePr>
          <p:cNvPr id="10" name="Объект 4">
            <a:extLst>
              <a:ext uri="{FF2B5EF4-FFF2-40B4-BE49-F238E27FC236}">
                <a16:creationId xmlns:a16="http://schemas.microsoft.com/office/drawing/2014/main" xmlns="" id="{3F762492-DB0F-4513-BACE-17890DF109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566082"/>
              </p:ext>
            </p:extLst>
          </p:nvPr>
        </p:nvGraphicFramePr>
        <p:xfrm>
          <a:off x="6957218" y="4139592"/>
          <a:ext cx="6350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5" name="Equation" r:id="rId7" imgW="634680" imgH="609480" progId="Equation.DSMT4">
                  <p:embed/>
                </p:oleObj>
              </mc:Choice>
              <mc:Fallback>
                <p:oleObj name="Equation" r:id="rId7" imgW="634680" imgH="609480" progId="Equation.DSMT4">
                  <p:embed/>
                  <p:pic>
                    <p:nvPicPr>
                      <p:cNvPr id="9" name="Объект 4">
                        <a:extLst>
                          <a:ext uri="{FF2B5EF4-FFF2-40B4-BE49-F238E27FC236}">
                            <a16:creationId xmlns:a16="http://schemas.microsoft.com/office/drawing/2014/main" xmlns="" id="{366B1EFA-2477-4493-B72C-16A61A9C56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7218" y="4139592"/>
                        <a:ext cx="635000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86771DE-3F5E-4F9A-8596-7A7BA7A0C84A}"/>
              </a:ext>
            </a:extLst>
          </p:cNvPr>
          <p:cNvSpPr/>
          <p:nvPr/>
        </p:nvSpPr>
        <p:spPr>
          <a:xfrm>
            <a:off x="765175" y="4804643"/>
            <a:ext cx="8021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effectLst/>
                <a:latin typeface="+mn-lt"/>
                <a:ea typeface="Times New Roman" panose="02020603050405020304" pitchFamily="18" charset="0"/>
              </a:rPr>
              <a:t>распределяют все силы и средства на второй линии обороны, а с вероятностью</a:t>
            </a:r>
          </a:p>
          <a:p>
            <a:pPr>
              <a:defRPr/>
            </a:pPr>
            <a:r>
              <a:rPr lang="ru-RU" dirty="0">
                <a:latin typeface="+mn-lt"/>
              </a:rPr>
              <a:t>- на первой. При этом значение игры равно:</a:t>
            </a:r>
          </a:p>
        </p:txBody>
      </p:sp>
      <p:graphicFrame>
        <p:nvGraphicFramePr>
          <p:cNvPr id="12" name="Объект 4">
            <a:extLst>
              <a:ext uri="{FF2B5EF4-FFF2-40B4-BE49-F238E27FC236}">
                <a16:creationId xmlns:a16="http://schemas.microsoft.com/office/drawing/2014/main" xmlns="" id="{B61EA9A1-CE0B-448B-9BF0-6C50963760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79203"/>
              </p:ext>
            </p:extLst>
          </p:nvPr>
        </p:nvGraphicFramePr>
        <p:xfrm>
          <a:off x="8786813" y="4780812"/>
          <a:ext cx="6350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name="Equation" r:id="rId9" imgW="634680" imgH="609480" progId="Equation.DSMT4">
                  <p:embed/>
                </p:oleObj>
              </mc:Choice>
              <mc:Fallback>
                <p:oleObj name="Equation" r:id="rId9" imgW="634680" imgH="609480" progId="Equation.DSMT4">
                  <p:embed/>
                  <p:pic>
                    <p:nvPicPr>
                      <p:cNvPr id="11" name="Объект 4">
                        <a:extLst>
                          <a:ext uri="{FF2B5EF4-FFF2-40B4-BE49-F238E27FC236}">
                            <a16:creationId xmlns:a16="http://schemas.microsoft.com/office/drawing/2014/main" xmlns="" id="{70FCCFE3-D29A-420C-A319-3154CC9B38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6813" y="4780812"/>
                        <a:ext cx="635000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4">
            <a:extLst>
              <a:ext uri="{FF2B5EF4-FFF2-40B4-BE49-F238E27FC236}">
                <a16:creationId xmlns:a16="http://schemas.microsoft.com/office/drawing/2014/main" xmlns="" id="{D5311CFD-8425-4FB6-8E3F-8131142A24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611492"/>
              </p:ext>
            </p:extLst>
          </p:nvPr>
        </p:nvGraphicFramePr>
        <p:xfrm>
          <a:off x="4018756" y="5633980"/>
          <a:ext cx="22352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7" name="Equation" r:id="rId11" imgW="2234880" imgH="723600" progId="Equation.DSMT4">
                  <p:embed/>
                </p:oleObj>
              </mc:Choice>
              <mc:Fallback>
                <p:oleObj name="Equation" r:id="rId11" imgW="2234880" imgH="723600" progId="Equation.DSMT4">
                  <p:embed/>
                  <p:pic>
                    <p:nvPicPr>
                      <p:cNvPr id="13" name="Объект 4">
                        <a:extLst>
                          <a:ext uri="{FF2B5EF4-FFF2-40B4-BE49-F238E27FC236}">
                            <a16:creationId xmlns:a16="http://schemas.microsoft.com/office/drawing/2014/main" xmlns="" id="{99928AE2-A59E-4334-A6AB-5B3942005B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8756" y="5633980"/>
                        <a:ext cx="22352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917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xmlns="" id="{626F95CE-0BB1-4BE2-BB75-FBCDA7C88E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57175"/>
            <a:ext cx="10515600" cy="728663"/>
          </a:xfrm>
        </p:spPr>
        <p:txBody>
          <a:bodyPr/>
          <a:lstStyle/>
          <a:p>
            <a:pPr algn="ctr" eaLnBrk="1" hangingPunct="1"/>
            <a:r>
              <a:rPr lang="ru-RU" altLang="ru-RU" sz="3200" b="1" dirty="0"/>
              <a:t>Распределение сил и средств между задачами (2)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9377B60-5580-4F17-B9AF-6043CB4CBB83}"/>
              </a:ext>
            </a:extLst>
          </p:cNvPr>
          <p:cNvSpPr/>
          <p:nvPr/>
        </p:nvSpPr>
        <p:spPr>
          <a:xfrm>
            <a:off x="838200" y="928686"/>
            <a:ext cx="10831513" cy="58477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700" dirty="0"/>
              <a:t>Рассуждая об итогах </a:t>
            </a:r>
            <a:r>
              <a:rPr lang="ru-RU" sz="1700" dirty="0" err="1"/>
              <a:t>Варшавско-Познаньской</a:t>
            </a:r>
            <a:r>
              <a:rPr lang="ru-RU" sz="1700" dirty="0"/>
              <a:t> операции войск 1-го Белорусского фронта, Г.К. Жуков отмечал, что противник способен определить время и направление главного удара, и не было полной гарантии о достижении оперативно-тактической внезапности, поэтому он, как командующий, шел на худшее и расчет строил также на худшее. «Что противник мог сделать, когда бы он разгадал наш замысел? Он мог оставить в первом эшелоне обороны, т. е. на своем переднем крае, усиленное прикрытие, станковые пулеметы, ручное автоматическое оружие, отдельные пушки и даже поставить танки. Любую разведку, которую бы мы вели, он отбрасывал бы и этим создавал впечатление, что он здесь сидит крепко. В глубине обороны противник мог расставить макеты, иметь дежурные средства, маневрируя которыми по траншеям мог создать впечатление, что непосредственные позиции, прилегающие к переднему краю на глубину 2-3 км, живут и не только живут, но и стреляют. Главные же силы он мог держать в 5-6 км от переднего края. Потеряв, наконец, от нашего первого удара 5-6 км территории и заставив нас расстрелять </a:t>
            </a:r>
            <a:r>
              <a:rPr lang="ru-RU" sz="1700" dirty="0" err="1"/>
              <a:t>артзапасы</a:t>
            </a:r>
            <a:r>
              <a:rPr lang="ru-RU" sz="1700" dirty="0"/>
              <a:t>, он достиг бы срыва нашей операции»</a:t>
            </a:r>
            <a:r>
              <a:rPr lang="en-US" sz="1700" dirty="0"/>
              <a:t>.</a:t>
            </a:r>
            <a:endParaRPr lang="ru-RU" sz="1700" dirty="0"/>
          </a:p>
          <a:p>
            <a:pPr>
              <a:defRPr/>
            </a:pPr>
            <a:r>
              <a:rPr lang="ru-RU" sz="1700" dirty="0"/>
              <a:t>Для достижения успеха операции Г.К. Жуков предложил и реализовал план ложной атаки: «Значит, сила артудара, сила атаки не должны вызвать какое-либо подозрение у противника, и если окажется, что противник будет захвачен врасплох, дрогнет и не выдержит этого удара, мы используем этот успех, немедленно перейдем в атаку всеми силами и будем осуществлять свой генеральный план, т. е будем вести генеральную атаку. Допустим, что противник пошел все же на обман и очистил бы территорию на 3–5 км, дал возможность нашему первому эшелону атаки приблизиться к истинному переднему краю, а там бы его остановил и атака бы захлебнулась. В этом случае максимум через 1-1,5 часа после передачи соответствующих команд и распоряжений мы могли перейти к плану осуществления артподготовки генеральной атаки. </a:t>
            </a:r>
            <a:r>
              <a:rPr lang="ru-RU" sz="1700" dirty="0" err="1"/>
              <a:t>Артсредства</a:t>
            </a:r>
            <a:r>
              <a:rPr lang="ru-RU" sz="1700" dirty="0"/>
              <a:t> с основных позиции, не делая никаких перемещений, потому что артиллерия настолько близко была поставлена к переднему краю (дивизионная артиллерия располагалась в 700-1000 метров от переднего края), могли выполнить задачи артподготовки</a:t>
            </a:r>
            <a:r>
              <a:rPr lang="en-US" sz="1700" dirty="0"/>
              <a:t>.</a:t>
            </a:r>
            <a:endParaRPr lang="ru-RU" sz="17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xmlns="" id="{3BBCAE97-00FB-4E51-960D-993D44087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1688" y="129379"/>
            <a:ext cx="10925175" cy="728663"/>
          </a:xfrm>
        </p:spPr>
        <p:txBody>
          <a:bodyPr/>
          <a:lstStyle/>
          <a:p>
            <a:pPr eaLnBrk="1" hangingPunct="1"/>
            <a:r>
              <a:rPr lang="ru-RU" altLang="ru-RU" sz="3400" dirty="0"/>
              <a:t>Классификация моделей по фазам управления войсками</a:t>
            </a:r>
          </a:p>
        </p:txBody>
      </p:sp>
      <p:sp>
        <p:nvSpPr>
          <p:cNvPr id="3076" name="Rectangle 1">
            <a:extLst>
              <a:ext uri="{FF2B5EF4-FFF2-40B4-BE49-F238E27FC236}">
                <a16:creationId xmlns:a16="http://schemas.microsoft.com/office/drawing/2014/main" xmlns="" id="{F65C921A-7F57-4295-95FC-C4528F170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8" y="5592383"/>
            <a:ext cx="100314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n-lt"/>
                <a:cs typeface="Times New Roman" panose="02020603050405020304" pitchFamily="18" charset="0"/>
              </a:rPr>
              <a:t>Исследуется этап подготовки боевых действий, когда известны возможности (боевой состав, вооружение) своих войск, район ведения боевых действий, характер местности. Присутствует неопределенность в оценке численности войск противника.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grpSp>
        <p:nvGrpSpPr>
          <p:cNvPr id="25" name="Group 2">
            <a:extLst>
              <a:ext uri="{FF2B5EF4-FFF2-40B4-BE49-F238E27FC236}">
                <a16:creationId xmlns:a16="http://schemas.microsoft.com/office/drawing/2014/main" xmlns="" id="{3BC170FB-DD35-4463-9A0C-79D029EF7F16}"/>
              </a:ext>
            </a:extLst>
          </p:cNvPr>
          <p:cNvGrpSpPr>
            <a:grpSpLocks/>
          </p:cNvGrpSpPr>
          <p:nvPr/>
        </p:nvGrpSpPr>
        <p:grpSpPr bwMode="auto">
          <a:xfrm>
            <a:off x="2285999" y="1093787"/>
            <a:ext cx="7858125" cy="4249737"/>
            <a:chOff x="1729" y="9716"/>
            <a:chExt cx="7211" cy="3487"/>
          </a:xfrm>
        </p:grpSpPr>
        <p:sp>
          <p:nvSpPr>
            <p:cNvPr id="26" name="Text Box 3">
              <a:extLst>
                <a:ext uri="{FF2B5EF4-FFF2-40B4-BE49-F238E27FC236}">
                  <a16:creationId xmlns:a16="http://schemas.microsoft.com/office/drawing/2014/main" xmlns="" id="{CBA9505D-39E5-4EF8-9CC9-58198A8310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9" y="9716"/>
              <a:ext cx="3016" cy="372"/>
            </a:xfrm>
            <a:prstGeom prst="rect">
              <a:avLst/>
            </a:prstGeom>
            <a:solidFill>
              <a:srgbClr val="FFFFFF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36000" tIns="18000" rIns="36000" bIns="18000" anchor="t" anchorCtr="0" upright="1">
              <a:noAutofit/>
            </a:bodyPr>
            <a:lstStyle/>
            <a:p>
              <a:pPr algn="ctr"/>
              <a:r>
                <a:rPr lang="ru-RU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Подготовка боевых действий</a:t>
              </a:r>
            </a:p>
          </p:txBody>
        </p:sp>
        <p:sp>
          <p:nvSpPr>
            <p:cNvPr id="27" name="Text Box 4">
              <a:extLst>
                <a:ext uri="{FF2B5EF4-FFF2-40B4-BE49-F238E27FC236}">
                  <a16:creationId xmlns:a16="http://schemas.microsoft.com/office/drawing/2014/main" xmlns="" id="{AE51793E-7805-4E18-8977-4964A9DD03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6" y="9716"/>
              <a:ext cx="3614" cy="3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36000" tIns="18000" rIns="36000" bIns="18000" anchor="t" anchorCtr="0" upright="1">
              <a:noAutofit/>
            </a:bodyPr>
            <a:lstStyle/>
            <a:p>
              <a:pPr algn="ctr"/>
              <a:r>
                <a:rPr lang="ru-RU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Ведение боевых действий</a:t>
              </a:r>
            </a:p>
          </p:txBody>
        </p:sp>
        <p:sp>
          <p:nvSpPr>
            <p:cNvPr id="28" name="Text Box 5">
              <a:extLst>
                <a:ext uri="{FF2B5EF4-FFF2-40B4-BE49-F238E27FC236}">
                  <a16:creationId xmlns:a16="http://schemas.microsoft.com/office/drawing/2014/main" xmlns="" id="{45DBED3E-E222-4FBB-BCE8-FDB62A3407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0671"/>
              <a:ext cx="657" cy="2532"/>
            </a:xfrm>
            <a:prstGeom prst="rect">
              <a:avLst/>
            </a:prstGeom>
            <a:solidFill>
              <a:srgbClr val="FFFF00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vert270" wrap="square" lIns="36000" tIns="18000" rIns="36000" bIns="18000" anchor="t" anchorCtr="0" upright="1">
              <a:noAutofit/>
            </a:bodyPr>
            <a:lstStyle/>
            <a:p>
              <a:pPr algn="ctr"/>
              <a:r>
                <a:rPr lang="ru-RU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Функции победы (индикаторные, вероятностные)</a:t>
              </a:r>
            </a:p>
          </p:txBody>
        </p:sp>
        <p:sp>
          <p:nvSpPr>
            <p:cNvPr id="29" name="Text Box 6">
              <a:extLst>
                <a:ext uri="{FF2B5EF4-FFF2-40B4-BE49-F238E27FC236}">
                  <a16:creationId xmlns:a16="http://schemas.microsoft.com/office/drawing/2014/main" xmlns="" id="{97C4AD93-452E-4599-9A02-EBA29A3ACF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9" y="10671"/>
              <a:ext cx="621" cy="25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vert270" wrap="square" lIns="36000" tIns="18000" rIns="36000" bIns="18000" anchor="t" anchorCtr="0" upright="1">
              <a:noAutofit/>
            </a:bodyPr>
            <a:lstStyle/>
            <a:p>
              <a:pPr algn="ctr"/>
              <a:r>
                <a:rPr lang="ru-RU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Боевые характеристики </a:t>
              </a:r>
              <a:br>
                <a:rPr lang="ru-RU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</a:br>
              <a:r>
                <a:rPr lang="ru-RU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образцов ВВТ</a:t>
              </a:r>
            </a:p>
          </p:txBody>
        </p:sp>
        <p:sp>
          <p:nvSpPr>
            <p:cNvPr id="30" name="Text Box 7">
              <a:extLst>
                <a:ext uri="{FF2B5EF4-FFF2-40B4-BE49-F238E27FC236}">
                  <a16:creationId xmlns:a16="http://schemas.microsoft.com/office/drawing/2014/main" xmlns="" id="{237F36FC-E1FB-4EE2-9425-214796A460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7" y="10671"/>
              <a:ext cx="881" cy="2532"/>
            </a:xfrm>
            <a:prstGeom prst="rect">
              <a:avLst/>
            </a:prstGeom>
            <a:solidFill>
              <a:srgbClr val="FFFF00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vert270" wrap="square" lIns="36000" tIns="18000" rIns="36000" bIns="18000" anchor="t" anchorCtr="0" upright="1">
              <a:noAutofit/>
            </a:bodyPr>
            <a:lstStyle/>
            <a:p>
              <a:pPr algn="ctr"/>
              <a:r>
                <a:rPr lang="ru-RU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Модели принятия решений (теоретико-игровые, многокритериальные)</a:t>
              </a:r>
            </a:p>
          </p:txBody>
        </p:sp>
        <p:sp>
          <p:nvSpPr>
            <p:cNvPr id="31" name="Text Box 8">
              <a:extLst>
                <a:ext uri="{FF2B5EF4-FFF2-40B4-BE49-F238E27FC236}">
                  <a16:creationId xmlns:a16="http://schemas.microsoft.com/office/drawing/2014/main" xmlns="" id="{6AB8C81C-8F30-4C69-8802-6D671E70CE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0" y="10671"/>
              <a:ext cx="645" cy="25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vert270" wrap="square" lIns="36000" tIns="18000" rIns="36000" bIns="18000" anchor="t" anchorCtr="0" upright="1">
              <a:noAutofit/>
            </a:bodyPr>
            <a:lstStyle/>
            <a:p>
              <a:pPr algn="ctr"/>
              <a:r>
                <a:rPr lang="ru-RU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Военные игры, учения, </a:t>
              </a:r>
              <a:br>
                <a:rPr lang="ru-RU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</a:br>
              <a:r>
                <a:rPr lang="ru-RU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тренировки</a:t>
              </a:r>
            </a:p>
          </p:txBody>
        </p:sp>
        <p:sp>
          <p:nvSpPr>
            <p:cNvPr id="32" name="Text Box 9">
              <a:extLst>
                <a:ext uri="{FF2B5EF4-FFF2-40B4-BE49-F238E27FC236}">
                  <a16:creationId xmlns:a16="http://schemas.microsoft.com/office/drawing/2014/main" xmlns="" id="{91456F1D-0FA3-4739-8ADA-0F0DBC2DE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2" y="10671"/>
              <a:ext cx="471" cy="25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vert270" wrap="square" lIns="36000" tIns="18000" rIns="36000" bIns="18000" anchor="t" anchorCtr="0" upright="1">
              <a:noAutofit/>
            </a:bodyPr>
            <a:lstStyle/>
            <a:p>
              <a:pPr algn="ctr"/>
              <a:r>
                <a:rPr lang="ru-RU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Экспертные модели</a:t>
              </a:r>
            </a:p>
          </p:txBody>
        </p:sp>
        <p:sp>
          <p:nvSpPr>
            <p:cNvPr id="33" name="Text Box 10">
              <a:extLst>
                <a:ext uri="{FF2B5EF4-FFF2-40B4-BE49-F238E27FC236}">
                  <a16:creationId xmlns:a16="http://schemas.microsoft.com/office/drawing/2014/main" xmlns="" id="{38A8A4FD-3A1B-4970-AD88-13547DB1A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9" y="10671"/>
              <a:ext cx="409" cy="25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vert270" wrap="square" lIns="36000" tIns="18000" rIns="36000" bIns="18000" anchor="t" anchorCtr="0" upright="1">
              <a:noAutofit/>
            </a:bodyPr>
            <a:lstStyle/>
            <a:p>
              <a:pPr algn="ctr"/>
              <a:r>
                <a:rPr lang="ru-RU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Оптимизационные модели</a:t>
              </a:r>
            </a:p>
          </p:txBody>
        </p:sp>
        <p:sp>
          <p:nvSpPr>
            <p:cNvPr id="34" name="Text Box 11">
              <a:extLst>
                <a:ext uri="{FF2B5EF4-FFF2-40B4-BE49-F238E27FC236}">
                  <a16:creationId xmlns:a16="http://schemas.microsoft.com/office/drawing/2014/main" xmlns="" id="{9337D9F7-BEBD-4281-B94B-0AC819467A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8" y="10671"/>
              <a:ext cx="861" cy="25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vert270" wrap="square" lIns="36000" tIns="18000" rIns="36000" bIns="18000" anchor="t" anchorCtr="0" upright="1">
              <a:noAutofit/>
            </a:bodyPr>
            <a:lstStyle/>
            <a:p>
              <a:pPr algn="ctr"/>
              <a:r>
                <a:rPr lang="ru-RU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Имитационные модели (марковские цепи, дифференциальные уравнения)</a:t>
              </a:r>
            </a:p>
          </p:txBody>
        </p:sp>
        <p:sp>
          <p:nvSpPr>
            <p:cNvPr id="35" name="Text Box 12">
              <a:extLst>
                <a:ext uri="{FF2B5EF4-FFF2-40B4-BE49-F238E27FC236}">
                  <a16:creationId xmlns:a16="http://schemas.microsoft.com/office/drawing/2014/main" xmlns="" id="{E2D0BCFF-A161-4DF3-8508-6763CBA7D7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5" y="10671"/>
              <a:ext cx="645" cy="25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vert270" wrap="square" lIns="36000" tIns="18000" rIns="36000" bIns="18000" anchor="t" anchorCtr="0" upright="1">
              <a:noAutofit/>
            </a:bodyPr>
            <a:lstStyle/>
            <a:p>
              <a:pPr algn="ctr"/>
              <a:r>
                <a:rPr lang="ru-RU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Искусственный интеллект и коллективное поведение</a:t>
              </a:r>
            </a:p>
          </p:txBody>
        </p:sp>
        <p:cxnSp>
          <p:nvCxnSpPr>
            <p:cNvPr id="36" name="AutoShape 13">
              <a:extLst>
                <a:ext uri="{FF2B5EF4-FFF2-40B4-BE49-F238E27FC236}">
                  <a16:creationId xmlns:a16="http://schemas.microsoft.com/office/drawing/2014/main" xmlns="" id="{CC156B2C-86A2-4A46-AD30-76405D1CE5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2" y="10150"/>
              <a:ext cx="0" cy="4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14">
              <a:extLst>
                <a:ext uri="{FF2B5EF4-FFF2-40B4-BE49-F238E27FC236}">
                  <a16:creationId xmlns:a16="http://schemas.microsoft.com/office/drawing/2014/main" xmlns="" id="{C161EF43-B9E6-48B6-BC49-8951E19076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10" y="10150"/>
              <a:ext cx="0" cy="4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15">
              <a:extLst>
                <a:ext uri="{FF2B5EF4-FFF2-40B4-BE49-F238E27FC236}">
                  <a16:creationId xmlns:a16="http://schemas.microsoft.com/office/drawing/2014/main" xmlns="" id="{0D3EDF8A-36FB-46D5-85C9-6183C00FB4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17" y="10150"/>
              <a:ext cx="0" cy="4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16">
              <a:extLst>
                <a:ext uri="{FF2B5EF4-FFF2-40B4-BE49-F238E27FC236}">
                  <a16:creationId xmlns:a16="http://schemas.microsoft.com/office/drawing/2014/main" xmlns="" id="{E6CDEC32-15CA-4603-A9AD-5AA8B61BB7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311" y="10150"/>
              <a:ext cx="0" cy="4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17">
              <a:extLst>
                <a:ext uri="{FF2B5EF4-FFF2-40B4-BE49-F238E27FC236}">
                  <a16:creationId xmlns:a16="http://schemas.microsoft.com/office/drawing/2014/main" xmlns="" id="{21FC0BA9-D83C-42B2-BF84-190D146BAA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18" y="10150"/>
              <a:ext cx="0" cy="4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18">
              <a:extLst>
                <a:ext uri="{FF2B5EF4-FFF2-40B4-BE49-F238E27FC236}">
                  <a16:creationId xmlns:a16="http://schemas.microsoft.com/office/drawing/2014/main" xmlns="" id="{18167CDA-F394-42EF-B201-0322024A4C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241" y="10150"/>
              <a:ext cx="0" cy="4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19">
              <a:extLst>
                <a:ext uri="{FF2B5EF4-FFF2-40B4-BE49-F238E27FC236}">
                  <a16:creationId xmlns:a16="http://schemas.microsoft.com/office/drawing/2014/main" xmlns="" id="{372E7CB2-177F-45E3-92D3-F264922CD9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58" y="10150"/>
              <a:ext cx="0" cy="4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20">
              <a:extLst>
                <a:ext uri="{FF2B5EF4-FFF2-40B4-BE49-F238E27FC236}">
                  <a16:creationId xmlns:a16="http://schemas.microsoft.com/office/drawing/2014/main" xmlns="" id="{9EF1716C-463F-4389-B87D-C6E320FA08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877" y="10150"/>
              <a:ext cx="0" cy="4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Text Box 21">
              <a:extLst>
                <a:ext uri="{FF2B5EF4-FFF2-40B4-BE49-F238E27FC236}">
                  <a16:creationId xmlns:a16="http://schemas.microsoft.com/office/drawing/2014/main" xmlns="" id="{B9AF7E25-A663-4799-834E-25A3734510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3" y="10671"/>
              <a:ext cx="645" cy="25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vert270" wrap="square" lIns="36000" tIns="18000" rIns="36000" bIns="18000" anchor="t" anchorCtr="0" upright="1">
              <a:noAutofit/>
            </a:bodyPr>
            <a:lstStyle/>
            <a:p>
              <a:pPr algn="ctr"/>
              <a:r>
                <a:rPr lang="ru-RU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Рефлексивные, многошаговые и «другие» игры</a:t>
              </a:r>
            </a:p>
          </p:txBody>
        </p:sp>
        <p:cxnSp>
          <p:nvCxnSpPr>
            <p:cNvPr id="45" name="AutoShape 22">
              <a:extLst>
                <a:ext uri="{FF2B5EF4-FFF2-40B4-BE49-F238E27FC236}">
                  <a16:creationId xmlns:a16="http://schemas.microsoft.com/office/drawing/2014/main" xmlns="" id="{6368AAE6-1D75-49C2-8AEA-2267C584C7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73" y="10150"/>
              <a:ext cx="0" cy="4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xmlns="" id="{62691550-CBF2-48BD-B3EA-2EA144946F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57175"/>
            <a:ext cx="10515600" cy="728663"/>
          </a:xfrm>
        </p:spPr>
        <p:txBody>
          <a:bodyPr/>
          <a:lstStyle/>
          <a:p>
            <a:pPr algn="ctr" eaLnBrk="1" hangingPunct="1"/>
            <a:r>
              <a:rPr lang="ru-RU" altLang="ru-RU" sz="3200" b="1" dirty="0"/>
              <a:t>Рефлексия и информационное управление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71B0177-7852-45E5-898A-F39917B7A5C7}"/>
              </a:ext>
            </a:extLst>
          </p:cNvPr>
          <p:cNvSpPr/>
          <p:nvPr/>
        </p:nvSpPr>
        <p:spPr>
          <a:xfrm>
            <a:off x="838200" y="933442"/>
            <a:ext cx="10831513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/>
              <a:t>Рефлексия и информационное управление могут применяться в задачах маскировки, введения противника в заблуждение, в информационно-психологических операциях и т.д.</a:t>
            </a:r>
          </a:p>
          <a:p>
            <a:pPr indent="357188">
              <a:defRPr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Рассмотрим пример рефлексивной игры прорыва пунктов обороны на тактическом уровне с критерием прорыва хотя бы одного пункта, в которой неопределенным параметром является суммарное количество средств нападающей стороны. Пусть сторона обороны – игрок О – считает, что этот параметр принимает значение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en-US" sz="20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 то время как истинным значением является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и все это известно стороне нападения – игроку Н. Такая структура информированности может быть представлена в виде графа с тремя вершинами (см. рис. ниже), на котором через ОН обозначен игрок Н с точки зрения игрока О, а стрелки обозначают адекватную информированность игроков друг о друге. Игрок ОН является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фантомным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т.е. он существует лишь в сознании игрока О и не совпадает с реальным игроком Н (игрок ОН считает значением неопределенного параметра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en-US" sz="20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r>
              <a:rPr lang="ru-RU" sz="2000" dirty="0"/>
              <a:t> </a:t>
            </a:r>
            <a:endParaRPr lang="ru-RU" sz="2000" dirty="0">
              <a:latin typeface="+mn-lt"/>
            </a:endParaRPr>
          </a:p>
        </p:txBody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xmlns="" id="{71907E9E-62E5-49D8-912F-644F733C9C41}"/>
              </a:ext>
            </a:extLst>
          </p:cNvPr>
          <p:cNvGrpSpPr>
            <a:grpSpLocks/>
          </p:cNvGrpSpPr>
          <p:nvPr/>
        </p:nvGrpSpPr>
        <p:grpSpPr bwMode="auto">
          <a:xfrm>
            <a:off x="4790122" y="4859337"/>
            <a:ext cx="3210878" cy="712788"/>
            <a:chOff x="5026" y="9115"/>
            <a:chExt cx="3303" cy="625"/>
          </a:xfrm>
        </p:grpSpPr>
        <p:sp>
          <p:nvSpPr>
            <p:cNvPr id="5" name="Oval 23">
              <a:extLst>
                <a:ext uri="{FF2B5EF4-FFF2-40B4-BE49-F238E27FC236}">
                  <a16:creationId xmlns:a16="http://schemas.microsoft.com/office/drawing/2014/main" xmlns="" id="{C4683B37-7FB4-4A00-9907-D939A652D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" y="9115"/>
              <a:ext cx="816" cy="6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ru-RU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</a:t>
              </a:r>
            </a:p>
          </p:txBody>
        </p:sp>
        <p:sp>
          <p:nvSpPr>
            <p:cNvPr id="6" name="Oval 24">
              <a:extLst>
                <a:ext uri="{FF2B5EF4-FFF2-40B4-BE49-F238E27FC236}">
                  <a16:creationId xmlns:a16="http://schemas.microsoft.com/office/drawing/2014/main" xmlns="" id="{5E38FFCF-68CC-4DAD-853F-0CC6DCC01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2" y="9115"/>
              <a:ext cx="816" cy="6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ru-RU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</a:t>
              </a:r>
            </a:p>
          </p:txBody>
        </p:sp>
        <p:sp>
          <p:nvSpPr>
            <p:cNvPr id="7" name="Oval 25">
              <a:extLst>
                <a:ext uri="{FF2B5EF4-FFF2-40B4-BE49-F238E27FC236}">
                  <a16:creationId xmlns:a16="http://schemas.microsoft.com/office/drawing/2014/main" xmlns="" id="{53CFDD4B-FDDA-41A1-99C6-81C167F00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3" y="9115"/>
              <a:ext cx="816" cy="6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ru-RU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ОН</a:t>
              </a:r>
            </a:p>
          </p:txBody>
        </p:sp>
        <p:cxnSp>
          <p:nvCxnSpPr>
            <p:cNvPr id="8" name="AutoShape 26">
              <a:extLst>
                <a:ext uri="{FF2B5EF4-FFF2-40B4-BE49-F238E27FC236}">
                  <a16:creationId xmlns:a16="http://schemas.microsoft.com/office/drawing/2014/main" xmlns="" id="{596EB401-7FC5-4CA8-BF48-EEEFCC373B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842" y="9414"/>
              <a:ext cx="420" cy="1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27">
              <a:extLst>
                <a:ext uri="{FF2B5EF4-FFF2-40B4-BE49-F238E27FC236}">
                  <a16:creationId xmlns:a16="http://schemas.microsoft.com/office/drawing/2014/main" xmlns="" id="{49F661CE-C707-4B94-AD5B-FB4F917576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078" y="9428"/>
              <a:ext cx="420" cy="1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72067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xmlns="" id="{62691550-CBF2-48BD-B3EA-2EA144946F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57175"/>
            <a:ext cx="10515600" cy="728663"/>
          </a:xfrm>
        </p:spPr>
        <p:txBody>
          <a:bodyPr/>
          <a:lstStyle/>
          <a:p>
            <a:pPr algn="ctr" eaLnBrk="1" hangingPunct="1"/>
            <a:r>
              <a:rPr lang="ru-RU" altLang="ru-RU" sz="3200" b="1" dirty="0"/>
              <a:t>Рефлексия и информационное управление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71B0177-7852-45E5-898A-F39917B7A5C7}"/>
              </a:ext>
            </a:extLst>
          </p:cNvPr>
          <p:cNvSpPr/>
          <p:nvPr/>
        </p:nvSpPr>
        <p:spPr>
          <a:xfrm>
            <a:off x="838200" y="933442"/>
            <a:ext cx="10831513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/>
              <a:t>Пример.</a:t>
            </a:r>
          </a:p>
          <a:p>
            <a:pPr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рисунке показан график зависимости вероятности прорыва пунктов при значениях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20 до 2000 и для двух условий обороны (значений вектора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)).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7276E2F4-5D39-4C06-BE1B-E4598D2182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031306"/>
              </p:ext>
            </p:extLst>
          </p:nvPr>
        </p:nvGraphicFramePr>
        <p:xfrm>
          <a:off x="2776537" y="1918327"/>
          <a:ext cx="6053138" cy="3533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8834F8B-301E-4B0B-A151-D31EAD30BE6D}"/>
              </a:ext>
            </a:extLst>
          </p:cNvPr>
          <p:cNvSpPr txBox="1"/>
          <p:nvPr/>
        </p:nvSpPr>
        <p:spPr>
          <a:xfrm>
            <a:off x="838200" y="5180647"/>
            <a:ext cx="10218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График вероятности прорыва пунктов обороны в зависимости от представлений обороняющихся о численности наступающих: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при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= 1,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=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= 0.05;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при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= 1,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= 0.5,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= 0.2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792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xmlns="" id="{62691550-CBF2-48BD-B3EA-2EA144946F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57175"/>
            <a:ext cx="10515600" cy="728663"/>
          </a:xfrm>
        </p:spPr>
        <p:txBody>
          <a:bodyPr/>
          <a:lstStyle/>
          <a:p>
            <a:pPr algn="ctr" eaLnBrk="1" hangingPunct="1"/>
            <a:r>
              <a:rPr lang="ru-RU" altLang="ru-RU" sz="3200" b="1" dirty="0"/>
              <a:t>Антагонистические и неантагонистические задачи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71B0177-7852-45E5-898A-F39917B7A5C7}"/>
              </a:ext>
            </a:extLst>
          </p:cNvPr>
          <p:cNvSpPr/>
          <p:nvPr/>
        </p:nvSpPr>
        <p:spPr>
          <a:xfrm>
            <a:off x="838200" y="933442"/>
            <a:ext cx="1083151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Решения антагонистических игр (прорыв пунктов обороны, тактический уровень)</a:t>
            </a:r>
            <a:endParaRPr lang="ru-RU" sz="2000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8834F8B-301E-4B0B-A151-D31EAD30BE6D}"/>
              </a:ext>
            </a:extLst>
          </p:cNvPr>
          <p:cNvSpPr txBox="1"/>
          <p:nvPr/>
        </p:nvSpPr>
        <p:spPr>
          <a:xfrm>
            <a:off x="1053207" y="3998134"/>
            <a:ext cx="98195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Перспективным направлением исследований является решение неантагонистических игр (задачи 12, 13, 21, 23, 31 и 32), в которых стороны используют несовпадающие способы прорыва (удержания) пунктов обороны, а также нахождение сторонами оптимальных способов действий и соответствующих им решений игры.</a:t>
            </a:r>
            <a:endParaRPr lang="ru-RU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4F469A85-98A6-4116-9929-9DCA4D3FB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218969"/>
              </p:ext>
            </p:extLst>
          </p:nvPr>
        </p:nvGraphicFramePr>
        <p:xfrm>
          <a:off x="1514474" y="1416014"/>
          <a:ext cx="9358312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9578">
                  <a:extLst>
                    <a:ext uri="{9D8B030D-6E8A-4147-A177-3AD203B41FA5}">
                      <a16:colId xmlns:a16="http://schemas.microsoft.com/office/drawing/2014/main" xmlns="" val="2506085996"/>
                    </a:ext>
                  </a:extLst>
                </a:gridCol>
                <a:gridCol w="2339578">
                  <a:extLst>
                    <a:ext uri="{9D8B030D-6E8A-4147-A177-3AD203B41FA5}">
                      <a16:colId xmlns:a16="http://schemas.microsoft.com/office/drawing/2014/main" xmlns="" val="2995361220"/>
                    </a:ext>
                  </a:extLst>
                </a:gridCol>
                <a:gridCol w="2339578">
                  <a:extLst>
                    <a:ext uri="{9D8B030D-6E8A-4147-A177-3AD203B41FA5}">
                      <a16:colId xmlns:a16="http://schemas.microsoft.com/office/drawing/2014/main" xmlns="" val="276665233"/>
                    </a:ext>
                  </a:extLst>
                </a:gridCol>
                <a:gridCol w="2339578">
                  <a:extLst>
                    <a:ext uri="{9D8B030D-6E8A-4147-A177-3AD203B41FA5}">
                      <a16:colId xmlns:a16="http://schemas.microsoft.com/office/drawing/2014/main" xmlns="" val="1245217491"/>
                    </a:ext>
                  </a:extLst>
                </a:gridCol>
              </a:tblGrid>
              <a:tr h="223665">
                <a:tc rowSpan="2"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Наступающие (Н)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Обороняющиеся (О)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6765331"/>
                  </a:ext>
                </a:extLst>
              </a:tr>
              <a:tr h="447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Прорыв слабейшего пункта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Прорыв хотя бы одного пункта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Средневзвешенная вероятность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72693075"/>
                  </a:ext>
                </a:extLst>
              </a:tr>
              <a:tr h="447330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Прорыв слабейшего пункта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(11)</a:t>
                      </a:r>
                    </a:p>
                    <a:p>
                      <a:pPr algn="ctr"/>
                      <a:r>
                        <a:rPr lang="ru-RU" sz="1800" b="1" dirty="0">
                          <a:effectLst/>
                        </a:rPr>
                        <a:t>Н – </a:t>
                      </a:r>
                      <a:r>
                        <a:rPr lang="ru-RU" sz="1800" b="1" dirty="0" err="1">
                          <a:effectLst/>
                        </a:rPr>
                        <a:t>смеш</a:t>
                      </a:r>
                      <a:r>
                        <a:rPr lang="ru-RU" sz="1800" b="1" dirty="0">
                          <a:effectLst/>
                        </a:rPr>
                        <a:t>., О – чист.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(12)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(13)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36674270"/>
                  </a:ext>
                </a:extLst>
              </a:tr>
              <a:tr h="447330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Прорыв хотя бы одного пункта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(21)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(22)</a:t>
                      </a:r>
                    </a:p>
                    <a:p>
                      <a:pPr algn="ctr"/>
                      <a:r>
                        <a:rPr lang="ru-RU" sz="1800" b="1" dirty="0">
                          <a:effectLst/>
                        </a:rPr>
                        <a:t>Н и О – чист.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(23)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38519870"/>
                  </a:ext>
                </a:extLst>
              </a:tr>
              <a:tr h="447330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Средневзвешенная вероятность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(31)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(32)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(33)</a:t>
                      </a:r>
                    </a:p>
                    <a:p>
                      <a:pPr algn="ctr"/>
                      <a:r>
                        <a:rPr lang="ru-RU" sz="1800" b="1" dirty="0">
                          <a:effectLst/>
                        </a:rPr>
                        <a:t>Н и О – чист.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03976284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E36E8E2-3DFA-4965-91C9-EF7AF5449842}"/>
              </a:ext>
            </a:extLst>
          </p:cNvPr>
          <p:cNvSpPr/>
          <p:nvPr/>
        </p:nvSpPr>
        <p:spPr>
          <a:xfrm>
            <a:off x="1053207" y="5310151"/>
            <a:ext cx="98195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учесть два способа распределения сил и средств между задачами (эшелонами), то получим 18 задач нахождения равновесия Нэша.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Также можно сформулировать еще 18 задач иерархических игр (равновесие Штакельберга).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305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: вверх 12">
            <a:extLst>
              <a:ext uri="{FF2B5EF4-FFF2-40B4-BE49-F238E27FC236}">
                <a16:creationId xmlns:a16="http://schemas.microsoft.com/office/drawing/2014/main" xmlns="" id="{F24AF244-B7BF-4FAE-BF90-F8DEBA90679E}"/>
              </a:ext>
            </a:extLst>
          </p:cNvPr>
          <p:cNvSpPr/>
          <p:nvPr/>
        </p:nvSpPr>
        <p:spPr>
          <a:xfrm>
            <a:off x="6557974" y="2010708"/>
            <a:ext cx="857250" cy="2462834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верх 4">
            <a:extLst>
              <a:ext uri="{FF2B5EF4-FFF2-40B4-BE49-F238E27FC236}">
                <a16:creationId xmlns:a16="http://schemas.microsoft.com/office/drawing/2014/main" xmlns="" id="{3F23C44F-4C76-4045-8B28-F0764710928C}"/>
              </a:ext>
            </a:extLst>
          </p:cNvPr>
          <p:cNvSpPr/>
          <p:nvPr/>
        </p:nvSpPr>
        <p:spPr>
          <a:xfrm>
            <a:off x="4757752" y="2029849"/>
            <a:ext cx="857250" cy="246283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xmlns="" id="{62691550-CBF2-48BD-B3EA-2EA144946F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57175"/>
            <a:ext cx="10515600" cy="728663"/>
          </a:xfrm>
        </p:spPr>
        <p:txBody>
          <a:bodyPr/>
          <a:lstStyle/>
          <a:p>
            <a:pPr algn="ctr" eaLnBrk="1" hangingPunct="1"/>
            <a:r>
              <a:rPr lang="ru-RU" altLang="ru-RU" sz="3200" b="1" dirty="0"/>
              <a:t>Перспективы, комплексирование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8DC5F6-91A7-4D05-B187-9B1495B6B9F2}"/>
              </a:ext>
            </a:extLst>
          </p:cNvPr>
          <p:cNvSpPr txBox="1"/>
          <p:nvPr/>
        </p:nvSpPr>
        <p:spPr>
          <a:xfrm>
            <a:off x="4171950" y="2248683"/>
            <a:ext cx="377189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Войны, военные действия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7796DA8-8B1E-4AB5-9275-D6F466FAF0EE}"/>
              </a:ext>
            </a:extLst>
          </p:cNvPr>
          <p:cNvSpPr txBox="1"/>
          <p:nvPr/>
        </p:nvSpPr>
        <p:spPr>
          <a:xfrm>
            <a:off x="4171949" y="2965111"/>
            <a:ext cx="377189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Боевые действия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D7CE24B-977F-492D-BC20-25324AF14A4A}"/>
              </a:ext>
            </a:extLst>
          </p:cNvPr>
          <p:cNvSpPr txBox="1"/>
          <p:nvPr/>
        </p:nvSpPr>
        <p:spPr>
          <a:xfrm>
            <a:off x="4171948" y="3689666"/>
            <a:ext cx="377189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Специальные действия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A8D0A04-4DC4-4B97-A9C5-06CB19B2E1C3}"/>
              </a:ext>
            </a:extLst>
          </p:cNvPr>
          <p:cNvSpPr txBox="1"/>
          <p:nvPr/>
        </p:nvSpPr>
        <p:spPr>
          <a:xfrm>
            <a:off x="4171947" y="4452083"/>
            <a:ext cx="1785941" cy="400110"/>
          </a:xfrm>
          <a:prstGeom prst="rect">
            <a:avLst/>
          </a:prstGeom>
          <a:solidFill>
            <a:srgbClr val="FFFF0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Подготовка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4889D57-6223-41F8-88B9-3CB46C425557}"/>
              </a:ext>
            </a:extLst>
          </p:cNvPr>
          <p:cNvSpPr txBox="1"/>
          <p:nvPr/>
        </p:nvSpPr>
        <p:spPr>
          <a:xfrm>
            <a:off x="6157906" y="4472921"/>
            <a:ext cx="178594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Ведение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681CF3-7451-49E6-B3CA-9221F8A0CF14}"/>
              </a:ext>
            </a:extLst>
          </p:cNvPr>
          <p:cNvSpPr txBox="1"/>
          <p:nvPr/>
        </p:nvSpPr>
        <p:spPr>
          <a:xfrm>
            <a:off x="4171947" y="1201170"/>
            <a:ext cx="377189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Безопасность, обороноспособность</a:t>
            </a:r>
          </a:p>
        </p:txBody>
      </p:sp>
    </p:spTree>
    <p:extLst>
      <p:ext uri="{BB962C8B-B14F-4D97-AF65-F5344CB8AC3E}">
        <p14:creationId xmlns:p14="http://schemas.microsoft.com/office/powerpoint/2010/main" val="128056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xmlns="" id="{29A3EEBB-C650-4564-9F46-934CD24AE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28663"/>
          </a:xfrm>
        </p:spPr>
        <p:txBody>
          <a:bodyPr/>
          <a:lstStyle/>
          <a:p>
            <a:pPr algn="ctr" eaLnBrk="1" hangingPunct="1"/>
            <a:r>
              <a:rPr lang="ru-RU" altLang="ru-RU" sz="3600" dirty="0"/>
              <a:t>Функция победы в бою, сражении и операции</a:t>
            </a: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xmlns="" id="{B1B8C5B3-A7BE-427C-8507-79BE209D8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1" y="1093788"/>
            <a:ext cx="10871199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indent="2698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Tx/>
              <a:buNone/>
              <a:defRPr/>
            </a:pPr>
            <a:r>
              <a:rPr lang="ru-RU" sz="1800" dirty="0">
                <a:effectLst/>
                <a:latin typeface="+mn-lt"/>
                <a:ea typeface="Times New Roman" panose="02020603050405020304" pitchFamily="18" charset="0"/>
              </a:rPr>
              <a:t>Вероятность победы первой стороны</a:t>
            </a:r>
            <a:r>
              <a:rPr lang="ru-RU" altLang="ru-RU" sz="1800" dirty="0">
                <a:latin typeface="+mn-lt"/>
                <a:cs typeface="Times New Roman" panose="02020603050405020304" pitchFamily="18" charset="0"/>
              </a:rPr>
              <a:t>:</a:t>
            </a:r>
            <a:endParaRPr lang="ru-RU" altLang="ru-RU" sz="1800" dirty="0">
              <a:latin typeface="+mn-lt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41ABD043-4EC4-43FA-B225-B9FFB18296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334757"/>
              </p:ext>
            </p:extLst>
          </p:nvPr>
        </p:nvGraphicFramePr>
        <p:xfrm>
          <a:off x="3721100" y="1643063"/>
          <a:ext cx="42481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name="Equation" r:id="rId3" imgW="4254480" imgH="634680" progId="Equation.DSMT4">
                  <p:embed/>
                </p:oleObj>
              </mc:Choice>
              <mc:Fallback>
                <p:oleObj name="Equation" r:id="rId3" imgW="4254480" imgH="6346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1643063"/>
                        <a:ext cx="424815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9801A66E-2E18-49E4-A3B6-DC7E181E4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" y="2368529"/>
            <a:ext cx="10871199" cy="34163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indent="2698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dirty="0">
                <a:effectLst/>
                <a:latin typeface="+mn-lt"/>
                <a:ea typeface="Times New Roman" panose="02020603050405020304" pitchFamily="18" charset="0"/>
              </a:rPr>
              <a:t>где: </a:t>
            </a:r>
            <a:r>
              <a:rPr lang="en-US" sz="1800" i="1" dirty="0">
                <a:effectLst/>
                <a:latin typeface="+mn-lt"/>
                <a:ea typeface="Times New Roman" panose="02020603050405020304" pitchFamily="18" charset="0"/>
              </a:rPr>
              <a:t>x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(</a:t>
            </a:r>
            <a:r>
              <a:rPr lang="en-US" sz="1800" i="1" dirty="0">
                <a:effectLst/>
                <a:latin typeface="+mn-lt"/>
                <a:ea typeface="Times New Roman" panose="02020603050405020304" pitchFamily="18" charset="0"/>
              </a:rPr>
              <a:t>y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) –</a:t>
            </a:r>
            <a:r>
              <a:rPr lang="ru-RU" sz="1800" dirty="0">
                <a:effectLst/>
                <a:latin typeface="+mn-lt"/>
                <a:ea typeface="Times New Roman" panose="02020603050405020304" pitchFamily="18" charset="0"/>
              </a:rPr>
              <a:t> численность войск первой (второй) стороны; </a:t>
            </a:r>
            <a:r>
              <a:rPr lang="en-US" sz="1800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+mn-lt"/>
                <a:ea typeface="Times New Roman" panose="02020603050405020304" pitchFamily="18" charset="0"/>
              </a:rPr>
              <a:t>&gt; 0 – параметр боевого превосходства первой стороны над второй;</a:t>
            </a:r>
            <a:r>
              <a:rPr lang="ru-RU" sz="1800" i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+mn-lt"/>
                <a:ea typeface="Times New Roman" panose="02020603050405020304" pitchFamily="18" charset="0"/>
              </a:rPr>
              <a:t>q</a:t>
            </a:r>
            <a:r>
              <a:rPr lang="ru-RU" sz="1800" dirty="0">
                <a:effectLst/>
                <a:latin typeface="+mn-lt"/>
                <a:ea typeface="Times New Roman" panose="02020603050405020304" pitchFamily="18" charset="0"/>
              </a:rPr>
              <a:t> – отношение сил сторон; </a:t>
            </a:r>
            <a:r>
              <a:rPr lang="en-US" sz="1800" i="1" dirty="0">
                <a:effectLst/>
                <a:latin typeface="+mn-lt"/>
                <a:ea typeface="Times New Roman" panose="02020603050405020304" pitchFamily="18" charset="0"/>
              </a:rPr>
              <a:t>m</a:t>
            </a:r>
            <a:r>
              <a:rPr lang="ru-RU" sz="1800" dirty="0">
                <a:effectLst/>
                <a:latin typeface="+mn-lt"/>
                <a:ea typeface="Times New Roman" panose="02020603050405020304" pitchFamily="18" charset="0"/>
              </a:rPr>
              <a:t> – параметр формы (масштаба боевых действий). </a:t>
            </a:r>
          </a:p>
          <a:p>
            <a:pPr indent="357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+mn-lt"/>
                <a:ea typeface="Times New Roman" panose="02020603050405020304" pitchFamily="18" charset="0"/>
              </a:rPr>
              <a:t>= </a:t>
            </a:r>
            <a:r>
              <a:rPr lang="ru-RU" sz="1800" dirty="0">
                <a:effectLst/>
                <a:latin typeface="+mn-lt"/>
                <a:ea typeface="Times New Roman" panose="02020603050405020304" pitchFamily="18" charset="0"/>
                <a:sym typeface="Symbol" panose="05050102010706020507" pitchFamily="18" charset="2"/>
              </a:rPr>
              <a:t></a:t>
            </a:r>
            <a:r>
              <a:rPr lang="ru-RU" sz="1800" dirty="0">
                <a:effectLst/>
                <a:latin typeface="+mn-lt"/>
                <a:ea typeface="Times New Roman" panose="02020603050405020304" pitchFamily="18" charset="0"/>
              </a:rPr>
              <a:t>,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+mn-lt"/>
                <a:ea typeface="Times New Roman" panose="02020603050405020304" pitchFamily="18" charset="0"/>
              </a:rPr>
              <a:t>где </a:t>
            </a:r>
            <a:r>
              <a:rPr lang="ru-RU" sz="1800" dirty="0">
                <a:effectLst/>
                <a:latin typeface="+mn-lt"/>
                <a:ea typeface="Times New Roman" panose="02020603050405020304" pitchFamily="18" charset="0"/>
                <a:sym typeface="Symbol" panose="05050102010706020507" pitchFamily="18" charset="2"/>
              </a:rPr>
              <a:t> - параметр морального превосходства (выдерживаемый процен</a:t>
            </a:r>
            <a:r>
              <a:rPr lang="ru-RU" sz="1800" dirty="0">
                <a:latin typeface="+mn-lt"/>
                <a:ea typeface="Times New Roman" panose="02020603050405020304" pitchFamily="18" charset="0"/>
                <a:sym typeface="Symbol" panose="05050102010706020507" pitchFamily="18" charset="2"/>
              </a:rPr>
              <a:t>т потерь), </a:t>
            </a:r>
            <a:r>
              <a:rPr lang="ru-RU" sz="1800" dirty="0">
                <a:effectLst/>
                <a:latin typeface="+mn-lt"/>
                <a:ea typeface="Times New Roman" panose="02020603050405020304" pitchFamily="18" charset="0"/>
                <a:sym typeface="Symbol" panose="05050102010706020507" pitchFamily="18" charset="2"/>
              </a:rPr>
              <a:t>  - параметр технологического превосходства.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7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Компоненты параметра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вытекают из определения боя (бой представляет собой совокупность согласованных по цели, месту и времени ударов, огня и маневра войск для уничтожения (разгрома) противника, отражения его ударов и выполнения других задач);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– превосход­ство первой стороны над второй в боевом опыте командиров и их подчиненных (соответственно, в разведке, маневренности и огневых возможностях). Опытом командиров и слаженностью подразделений обеспечивается согласованность действий. Частные коэффициенты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…,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вычисляются </a:t>
            </a:r>
            <a:r>
              <a:rPr lang="ru-RU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отношения количественных характеристик боевых единиц сторон с учетом противодействия противника.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357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800" dirty="0">
                <a:latin typeface="Times New Roman" panose="02020603050405020304" pitchFamily="18" charset="0"/>
              </a:rPr>
              <a:t>Тогда (среднее для величин в шкале отношений):</a:t>
            </a:r>
            <a:endParaRPr lang="ru-RU" altLang="ru-RU" sz="1800" dirty="0">
              <a:latin typeface="+mn-lt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83586F6A-1C72-4B24-958F-808246973F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107358"/>
              </p:ext>
            </p:extLst>
          </p:nvPr>
        </p:nvGraphicFramePr>
        <p:xfrm>
          <a:off x="4385469" y="5875874"/>
          <a:ext cx="14589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1" name="Equation" r:id="rId5" imgW="1460160" imgH="368280" progId="Equation.DSMT4">
                  <p:embed/>
                </p:oleObj>
              </mc:Choice>
              <mc:Fallback>
                <p:oleObj name="Equation" r:id="rId5" imgW="1460160" imgH="36828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xmlns="" id="{41ABD043-4EC4-43FA-B225-B9FFB18296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5469" y="5875874"/>
                        <a:ext cx="1458912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xmlns="" id="{29A3EEBB-C650-4564-9F46-934CD24AE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28663"/>
          </a:xfrm>
        </p:spPr>
        <p:txBody>
          <a:bodyPr/>
          <a:lstStyle/>
          <a:p>
            <a:pPr algn="ctr" eaLnBrk="1" hangingPunct="1"/>
            <a:r>
              <a:rPr lang="ru-RU" altLang="ru-RU" sz="3600" dirty="0"/>
              <a:t>Функция победы, свойства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9801A66E-2E18-49E4-A3B6-DC7E181E4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093788"/>
            <a:ext cx="10871199" cy="424731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indent="2698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Во-первых, вероятность победы второй стороны есть вероятность проигрыша первой, т.е. </a:t>
            </a:r>
          </a:p>
          <a:p>
            <a:pPr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= 1 –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</a:p>
          <a:p>
            <a:pPr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Во-вторых, функция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строго возрастает по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строго убывает по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В-третьих, функция симметрична или анонимна (если усилия сторон поменять местами, то их вероятности победы также изменятся) и относится к классу моделей на основе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отношения сил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что соответствует сложившейся практике оперативно-тактических расчетов. </a:t>
            </a:r>
          </a:p>
          <a:p>
            <a:pPr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В-четверных, внутри одной формы боевых (военных, специальных) действий функция победы является однородной функцией нулевой степени, т.е.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tx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ty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=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 0. </a:t>
            </a:r>
          </a:p>
          <a:p>
            <a:pPr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В-пятых, параметр формы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функции победы позволяет учесть особенности специальных действий (борьбы с нерегулярными формированиями противника), боевых действий на тактическом и оперативном уровнях, военных действий (стратегических операций).</a:t>
            </a:r>
            <a:endParaRPr lang="ru-RU" alt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7953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xmlns="" id="{29A3EEBB-C650-4564-9F46-934CD24AE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28663"/>
          </a:xfrm>
        </p:spPr>
        <p:txBody>
          <a:bodyPr/>
          <a:lstStyle/>
          <a:p>
            <a:pPr algn="ctr" eaLnBrk="1" hangingPunct="1"/>
            <a:r>
              <a:rPr lang="ru-RU" altLang="ru-RU" sz="3600" dirty="0"/>
              <a:t>Оценка параметра формы функции победы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9801A66E-2E18-49E4-A3B6-DC7E181E4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111588"/>
            <a:ext cx="10871199" cy="135421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indent="2698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Тактический уровень (сложность в получении данных о численностях сторон для общевойскового боя).</a:t>
            </a:r>
          </a:p>
          <a:p>
            <a:pPr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Доли успешных пиратских и разбойных актов на море по данным международной статистики инцидентов в морском пространстве за 2010-2020 годы (объем выборки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 714, оценка параметра превосходства пиратов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= 1.42) </a:t>
            </a:r>
            <a:endParaRPr lang="ru-RU" altLang="ru-RU" sz="2000" dirty="0">
              <a:latin typeface="+mn-lt"/>
            </a:endParaRPr>
          </a:p>
        </p:txBody>
      </p:sp>
      <p:pic>
        <p:nvPicPr>
          <p:cNvPr id="4" name="Диаграмма 1">
            <a:extLst>
              <a:ext uri="{FF2B5EF4-FFF2-40B4-BE49-F238E27FC236}">
                <a16:creationId xmlns:a16="http://schemas.microsoft.com/office/drawing/2014/main" xmlns="" id="{18442138-211E-493B-8945-0FDF0EE8579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" t="10660" r="2051" b="2907"/>
          <a:stretch>
            <a:fillRect/>
          </a:stretch>
        </p:blipFill>
        <p:spPr bwMode="auto">
          <a:xfrm>
            <a:off x="3438524" y="2238374"/>
            <a:ext cx="5719763" cy="3362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299095-3C95-48B8-9E63-C7D653930070}"/>
              </a:ext>
            </a:extLst>
          </p:cNvPr>
          <p:cNvSpPr txBox="1"/>
          <p:nvPr/>
        </p:nvSpPr>
        <p:spPr>
          <a:xfrm>
            <a:off x="1046559" y="5600699"/>
            <a:ext cx="104691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 формы равен 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уровнем значимости 0,05 по статистическому критерию хи-квадрат Фишера.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784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xmlns="" id="{29A3EEBB-C650-4564-9F46-934CD24AE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28663"/>
          </a:xfrm>
        </p:spPr>
        <p:txBody>
          <a:bodyPr/>
          <a:lstStyle/>
          <a:p>
            <a:pPr algn="ctr" eaLnBrk="1" hangingPunct="1"/>
            <a:r>
              <a:rPr lang="ru-RU" altLang="ru-RU" sz="3600" dirty="0"/>
              <a:t>Оценка параметра формы функции победы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9801A66E-2E18-49E4-A3B6-DC7E181E4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541" y="961806"/>
            <a:ext cx="10871199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indent="2698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Доли побед сильнейшей по численности стороны в сражениях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XIX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нач.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XX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веков (данные взяты из работы М.П. Осипова, 1915, параметр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1, объем выборки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38.  </a:t>
            </a:r>
            <a:endParaRPr lang="ru-RU" altLang="ru-RU" sz="20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299095-3C95-48B8-9E63-C7D653930070}"/>
              </a:ext>
            </a:extLst>
          </p:cNvPr>
          <p:cNvSpPr txBox="1"/>
          <p:nvPr/>
        </p:nvSpPr>
        <p:spPr>
          <a:xfrm>
            <a:off x="1046559" y="5400674"/>
            <a:ext cx="104691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 формы равен 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уровнем значимости 0,01 по статистическому критерию хи-квадрат Пирсона.</a:t>
            </a:r>
            <a:endParaRPr lang="ru-RU" dirty="0"/>
          </a:p>
        </p:txBody>
      </p:sp>
      <p:pic>
        <p:nvPicPr>
          <p:cNvPr id="8" name="Диаграмма 1">
            <a:extLst>
              <a:ext uri="{FF2B5EF4-FFF2-40B4-BE49-F238E27FC236}">
                <a16:creationId xmlns:a16="http://schemas.microsoft.com/office/drawing/2014/main" xmlns="" id="{555D5ECA-E2AA-4C41-98BA-3B6E4463B5F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7"/>
          <a:stretch>
            <a:fillRect/>
          </a:stretch>
        </p:blipFill>
        <p:spPr bwMode="auto">
          <a:xfrm>
            <a:off x="3095624" y="1690468"/>
            <a:ext cx="6462713" cy="3395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640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xmlns="" id="{29A3EEBB-C650-4564-9F46-934CD24AE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28663"/>
          </a:xfrm>
        </p:spPr>
        <p:txBody>
          <a:bodyPr/>
          <a:lstStyle/>
          <a:p>
            <a:pPr algn="ctr" eaLnBrk="1" hangingPunct="1"/>
            <a:r>
              <a:rPr lang="ru-RU" altLang="ru-RU" sz="3600" dirty="0"/>
              <a:t>Оценка параметра формы функции победы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9801A66E-2E18-49E4-A3B6-DC7E181E4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541" y="961806"/>
            <a:ext cx="10871199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indent="2698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Доли побед сильнейшей по численности стороны в стратегических оборонительных и наступательных операциях в годы Великой Отечественной войны 1941 – 1945 гг. (параметр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1, объем выборки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46).</a:t>
            </a:r>
            <a:endParaRPr lang="ru-RU" altLang="ru-RU" sz="20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299095-3C95-48B8-9E63-C7D653930070}"/>
              </a:ext>
            </a:extLst>
          </p:cNvPr>
          <p:cNvSpPr txBox="1"/>
          <p:nvPr/>
        </p:nvSpPr>
        <p:spPr>
          <a:xfrm>
            <a:off x="1046559" y="5400674"/>
            <a:ext cx="104691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 формы равен 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уровнем значимости 0,01 по статистическому критерию хи-квадрат Пирсона.</a:t>
            </a:r>
            <a:endParaRPr lang="ru-RU" dirty="0"/>
          </a:p>
        </p:txBody>
      </p:sp>
      <p:pic>
        <p:nvPicPr>
          <p:cNvPr id="9" name="Диаграмма 1">
            <a:extLst>
              <a:ext uri="{FF2B5EF4-FFF2-40B4-BE49-F238E27FC236}">
                <a16:creationId xmlns:a16="http://schemas.microsoft.com/office/drawing/2014/main" xmlns="" id="{2E157A98-9D2E-451E-9DFA-DBBD509D14B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" t="11629" r="1941" b="4845"/>
          <a:stretch>
            <a:fillRect/>
          </a:stretch>
        </p:blipFill>
        <p:spPr bwMode="auto">
          <a:xfrm>
            <a:off x="2740818" y="1690469"/>
            <a:ext cx="6710363" cy="3524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6816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xmlns="" id="{29A3EEBB-C650-4564-9F46-934CD24AE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28663"/>
          </a:xfrm>
        </p:spPr>
        <p:txBody>
          <a:bodyPr/>
          <a:lstStyle/>
          <a:p>
            <a:pPr algn="ctr" eaLnBrk="1" hangingPunct="1"/>
            <a:r>
              <a:rPr lang="ru-RU" altLang="ru-RU" sz="3600" dirty="0"/>
              <a:t>Содержательная оценка параметра формы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9801A66E-2E18-49E4-A3B6-DC7E181E4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541" y="1100305"/>
            <a:ext cx="10871199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indent="2698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Требуемое отношение сил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победы над противником с заданной вероятностью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altLang="ru-RU" sz="2000" dirty="0">
              <a:latin typeface="+mn-lt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89A1235F-3952-4098-83CC-8111D70151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243849"/>
              </p:ext>
            </p:extLst>
          </p:nvPr>
        </p:nvGraphicFramePr>
        <p:xfrm>
          <a:off x="5002578" y="1545670"/>
          <a:ext cx="218684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Equation" r:id="rId3" imgW="1574640" imgH="368280" progId="Equation.DSMT4">
                  <p:embed/>
                </p:oleObj>
              </mc:Choice>
              <mc:Fallback>
                <p:oleObj name="Equation" r:id="rId3" imgW="1574640" imgH="368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578" y="1545670"/>
                        <a:ext cx="2186843" cy="504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ABDC317F-FAE2-4A8D-80DD-FB32AAAF8B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764052"/>
              </p:ext>
            </p:extLst>
          </p:nvPr>
        </p:nvGraphicFramePr>
        <p:xfrm>
          <a:off x="845541" y="2150332"/>
          <a:ext cx="10508261" cy="2943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4145">
                  <a:extLst>
                    <a:ext uri="{9D8B030D-6E8A-4147-A177-3AD203B41FA5}">
                      <a16:colId xmlns:a16="http://schemas.microsoft.com/office/drawing/2014/main" xmlns="" val="1363248123"/>
                    </a:ext>
                  </a:extLst>
                </a:gridCol>
                <a:gridCol w="2083790">
                  <a:extLst>
                    <a:ext uri="{9D8B030D-6E8A-4147-A177-3AD203B41FA5}">
                      <a16:colId xmlns:a16="http://schemas.microsoft.com/office/drawing/2014/main" xmlns="" val="2681371095"/>
                    </a:ext>
                  </a:extLst>
                </a:gridCol>
                <a:gridCol w="2128838">
                  <a:extLst>
                    <a:ext uri="{9D8B030D-6E8A-4147-A177-3AD203B41FA5}">
                      <a16:colId xmlns:a16="http://schemas.microsoft.com/office/drawing/2014/main" xmlns="" val="3398866353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xmlns="" val="2592878498"/>
                    </a:ext>
                  </a:extLst>
                </a:gridCol>
                <a:gridCol w="2595563">
                  <a:extLst>
                    <a:ext uri="{9D8B030D-6E8A-4147-A177-3AD203B41FA5}">
                      <a16:colId xmlns:a16="http://schemas.microsoft.com/office/drawing/2014/main" xmlns="" val="1612591435"/>
                    </a:ext>
                  </a:extLst>
                </a:gridCol>
              </a:tblGrid>
              <a:tr h="382848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</a:rPr>
                        <a:t>Вероятность победы над </a:t>
                      </a:r>
                      <a:br>
                        <a:rPr lang="ru-RU" sz="2000">
                          <a:effectLst/>
                        </a:rPr>
                      </a:br>
                      <a:r>
                        <a:rPr lang="ru-RU" sz="2000">
                          <a:effectLst/>
                        </a:rPr>
                        <a:t>противником, </a:t>
                      </a:r>
                      <a:r>
                        <a:rPr lang="en-US" sz="2000">
                          <a:effectLst/>
                        </a:rPr>
                        <a:t>p</a:t>
                      </a:r>
                      <a:r>
                        <a:rPr lang="en-US" sz="2000" baseline="-25000">
                          <a:effectLst/>
                        </a:rPr>
                        <a:t>x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x-none" sz="2000" dirty="0">
                          <a:effectLst/>
                        </a:rPr>
                        <a:t>Параметр </a:t>
                      </a:r>
                      <a:r>
                        <a:rPr lang="en-US" sz="2000" dirty="0">
                          <a:effectLst/>
                        </a:rPr>
                        <a:t>m</a:t>
                      </a:r>
                      <a:r>
                        <a:rPr lang="x-none" sz="2000" dirty="0">
                          <a:effectLst/>
                        </a:rPr>
                        <a:t> формы модели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8684846"/>
                  </a:ext>
                </a:extLst>
              </a:tr>
              <a:tr h="534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</a:rPr>
                        <a:t>Специальные действия,</a:t>
                      </a:r>
                    </a:p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m</a:t>
                      </a:r>
                      <a:r>
                        <a:rPr lang="ru-RU" sz="2000" dirty="0">
                          <a:effectLst/>
                        </a:rPr>
                        <a:t> = 0.5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</a:rPr>
                        <a:t>Тактический уровень,</a:t>
                      </a:r>
                    </a:p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m</a:t>
                      </a:r>
                      <a:r>
                        <a:rPr lang="ru-RU" sz="2000" dirty="0">
                          <a:effectLst/>
                        </a:rPr>
                        <a:t> = </a:t>
                      </a:r>
                      <a:r>
                        <a:rPr lang="en-US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</a:rPr>
                        <a:t>Оперативный уровень,</a:t>
                      </a:r>
                    </a:p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m</a:t>
                      </a:r>
                      <a:r>
                        <a:rPr lang="ru-RU" sz="2000" dirty="0">
                          <a:effectLst/>
                        </a:rPr>
                        <a:t> = </a:t>
                      </a:r>
                      <a:r>
                        <a:rPr lang="en-US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</a:rPr>
                        <a:t>Опер.-стратегический уровень,</a:t>
                      </a:r>
                    </a:p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m</a:t>
                      </a:r>
                      <a:r>
                        <a:rPr lang="ru-RU" sz="2000" dirty="0">
                          <a:effectLst/>
                        </a:rPr>
                        <a:t> = </a:t>
                      </a:r>
                      <a:r>
                        <a:rPr lang="en-US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06120549"/>
                  </a:ext>
                </a:extLst>
              </a:tr>
              <a:tr h="382848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0.7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5.4</a:t>
                      </a:r>
                      <a:r>
                        <a:rPr lang="ru-RU" sz="2000">
                          <a:effectLst/>
                        </a:rPr>
                        <a:t>:1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2.3</a:t>
                      </a:r>
                      <a:r>
                        <a:rPr lang="ru-RU" sz="2000">
                          <a:effectLst/>
                        </a:rPr>
                        <a:t>:1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1.5</a:t>
                      </a:r>
                      <a:r>
                        <a:rPr lang="ru-RU" sz="2000">
                          <a:effectLst/>
                        </a:rPr>
                        <a:t>:1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1.3</a:t>
                      </a:r>
                      <a:r>
                        <a:rPr lang="ru-RU" sz="2000">
                          <a:effectLst/>
                        </a:rPr>
                        <a:t>:1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6138204"/>
                  </a:ext>
                </a:extLst>
              </a:tr>
              <a:tr h="382848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0.75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9.0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:1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3.0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:1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1.7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:1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1.4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:1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37678037"/>
                  </a:ext>
                </a:extLst>
              </a:tr>
              <a:tr h="382848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0.8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16.0</a:t>
                      </a:r>
                      <a:r>
                        <a:rPr lang="ru-RU" sz="2000">
                          <a:effectLst/>
                        </a:rPr>
                        <a:t>:1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4.0</a:t>
                      </a:r>
                      <a:r>
                        <a:rPr lang="ru-RU" sz="2000">
                          <a:effectLst/>
                        </a:rPr>
                        <a:t>:1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2.0</a:t>
                      </a:r>
                      <a:r>
                        <a:rPr lang="ru-RU" sz="2000">
                          <a:effectLst/>
                        </a:rPr>
                        <a:t>:1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1.6</a:t>
                      </a:r>
                      <a:r>
                        <a:rPr lang="ru-RU" sz="2000">
                          <a:effectLst/>
                        </a:rPr>
                        <a:t>:1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93545241"/>
                  </a:ext>
                </a:extLst>
              </a:tr>
              <a:tr h="382848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0.9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81.0</a:t>
                      </a:r>
                      <a:r>
                        <a:rPr lang="ru-RU" sz="2000">
                          <a:effectLst/>
                        </a:rPr>
                        <a:t>:1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9.0</a:t>
                      </a:r>
                      <a:r>
                        <a:rPr lang="ru-RU" sz="2000">
                          <a:effectLst/>
                        </a:rPr>
                        <a:t>:1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3.0</a:t>
                      </a:r>
                      <a:r>
                        <a:rPr lang="ru-RU" sz="2000">
                          <a:effectLst/>
                        </a:rPr>
                        <a:t>:1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2.1</a:t>
                      </a:r>
                      <a:r>
                        <a:rPr lang="ru-RU" sz="2000" dirty="0">
                          <a:effectLst/>
                        </a:rPr>
                        <a:t>:1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9870611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451DC97-1C02-489F-8722-4B6B0530C7E5}"/>
              </a:ext>
            </a:extLst>
          </p:cNvPr>
          <p:cNvSpPr txBox="1"/>
          <p:nvPr/>
        </p:nvSpPr>
        <p:spPr>
          <a:xfrm>
            <a:off x="845541" y="5182093"/>
            <a:ext cx="1051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Президент Академии военных наук генерал армии М.А. Гареев отмечал, что за время Великой Отечественной войны не было ни одной успешной оборонительной операции, проведенной значительно меньшими силами, чем у наступающего противника. Возможно отражение атак превосходящих сил противника в тактическом звене, но не в оперативно-стратегическом.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450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xmlns="" id="{048333CD-2C21-411C-9B7D-3EAF21074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28663"/>
          </a:xfrm>
        </p:spPr>
        <p:txBody>
          <a:bodyPr/>
          <a:lstStyle/>
          <a:p>
            <a:pPr algn="ctr" eaLnBrk="1" hangingPunct="1"/>
            <a:r>
              <a:rPr lang="ru-RU" altLang="ru-RU" sz="3600" b="1"/>
              <a:t>Функция победы в бою, сражении и операции</a:t>
            </a:r>
          </a:p>
        </p:txBody>
      </p:sp>
      <p:sp>
        <p:nvSpPr>
          <p:cNvPr id="9219" name="Rectangle 1">
            <a:extLst>
              <a:ext uri="{FF2B5EF4-FFF2-40B4-BE49-F238E27FC236}">
                <a16:creationId xmlns:a16="http://schemas.microsoft.com/office/drawing/2014/main" xmlns="" id="{A9D00CDB-63D2-40A7-94B4-061515CC7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1647825"/>
            <a:ext cx="112998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698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ru-RU" altLang="ru-RU" sz="2400"/>
              <a:t>Соответствие взглядам военных специалистов</a:t>
            </a:r>
            <a:endParaRPr lang="ru-RU" altLang="ru-RU" sz="2400"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745F4E65-44E4-4974-9A1B-6DB5A06787E3}"/>
              </a:ext>
            </a:extLst>
          </p:cNvPr>
          <p:cNvGraphicFramePr>
            <a:graphicFrameLocks noGrp="1"/>
          </p:cNvGraphicFramePr>
          <p:nvPr/>
        </p:nvGraphicFramePr>
        <p:xfrm>
          <a:off x="1084263" y="2257425"/>
          <a:ext cx="9221786" cy="2343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7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16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16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54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54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8384">
                <a:tc rowSpan="2"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Требуемое значение вероятности победы над противником, </a:t>
                      </a:r>
                      <a:r>
                        <a:rPr lang="en-US" sz="2000" dirty="0">
                          <a:effectLst/>
                        </a:rPr>
                        <a:t>p</a:t>
                      </a:r>
                      <a:r>
                        <a:rPr lang="en-US" sz="2000" baseline="-25000" dirty="0">
                          <a:effectLst/>
                        </a:rPr>
                        <a:t>x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 gridSpan="4"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2000" dirty="0">
                          <a:effectLst/>
                        </a:rPr>
                        <a:t>Параметр </a:t>
                      </a:r>
                      <a:r>
                        <a:rPr lang="en-US" sz="2000" dirty="0">
                          <a:effectLst/>
                        </a:rPr>
                        <a:t>m</a:t>
                      </a:r>
                      <a:r>
                        <a:rPr lang="x-none" sz="2000" dirty="0">
                          <a:effectLst/>
                        </a:rPr>
                        <a:t> формы </a:t>
                      </a:r>
                      <a:r>
                        <a:rPr lang="ru-RU" sz="2000" dirty="0">
                          <a:effectLst/>
                        </a:rPr>
                        <a:t>функции победы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2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</a:t>
                      </a:r>
                      <a:r>
                        <a:rPr lang="ru-RU" sz="2000">
                          <a:effectLst/>
                        </a:rPr>
                        <a:t> = 0,5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</a:t>
                      </a:r>
                      <a:r>
                        <a:rPr lang="ru-RU" sz="2000">
                          <a:effectLst/>
                        </a:rPr>
                        <a:t> = </a:t>
                      </a:r>
                      <a:r>
                        <a:rPr lang="en-US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</a:t>
                      </a:r>
                      <a:r>
                        <a:rPr lang="ru-RU" sz="2000">
                          <a:effectLst/>
                        </a:rPr>
                        <a:t> = </a:t>
                      </a:r>
                      <a:r>
                        <a:rPr lang="en-US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</a:t>
                      </a:r>
                      <a:r>
                        <a:rPr lang="ru-RU" sz="2000">
                          <a:effectLst/>
                        </a:rPr>
                        <a:t> = </a:t>
                      </a:r>
                      <a:r>
                        <a:rPr lang="en-US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8384"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5,4</a:t>
                      </a:r>
                      <a:r>
                        <a:rPr lang="ru-RU" sz="2000">
                          <a:effectLst/>
                        </a:rPr>
                        <a:t>:1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2,3</a:t>
                      </a:r>
                      <a:r>
                        <a:rPr lang="ru-RU" sz="2000">
                          <a:effectLst/>
                        </a:rPr>
                        <a:t>:1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1,5</a:t>
                      </a:r>
                      <a:r>
                        <a:rPr lang="ru-RU" sz="2000">
                          <a:effectLst/>
                        </a:rPr>
                        <a:t>:1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1,3</a:t>
                      </a:r>
                      <a:r>
                        <a:rPr lang="ru-RU" sz="2000">
                          <a:effectLst/>
                        </a:rPr>
                        <a:t>:1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8384"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0,75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9,0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:1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3,0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:1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1,7</a:t>
                      </a:r>
                      <a:r>
                        <a:rPr lang="ru-RU" sz="2000">
                          <a:effectLst/>
                        </a:rPr>
                        <a:t>:1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1,4</a:t>
                      </a:r>
                      <a:r>
                        <a:rPr lang="ru-RU" sz="2000">
                          <a:effectLst/>
                        </a:rPr>
                        <a:t>:1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8384"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16,0</a:t>
                      </a:r>
                      <a:r>
                        <a:rPr lang="ru-RU" sz="2000">
                          <a:effectLst/>
                        </a:rPr>
                        <a:t>:1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4,0</a:t>
                      </a:r>
                      <a:r>
                        <a:rPr lang="ru-RU" sz="2000">
                          <a:effectLst/>
                        </a:rPr>
                        <a:t>:1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2,0</a:t>
                      </a:r>
                      <a:r>
                        <a:rPr lang="ru-RU" sz="2000">
                          <a:effectLst/>
                        </a:rPr>
                        <a:t>:1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1,6</a:t>
                      </a:r>
                      <a:r>
                        <a:rPr lang="ru-RU" sz="2000">
                          <a:effectLst/>
                        </a:rPr>
                        <a:t>:1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8384"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0,9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81,0</a:t>
                      </a:r>
                      <a:r>
                        <a:rPr lang="ru-RU" sz="2000">
                          <a:effectLst/>
                        </a:rPr>
                        <a:t>:1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9,0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:1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3,0</a:t>
                      </a:r>
                      <a:r>
                        <a:rPr lang="ru-RU" sz="2000">
                          <a:effectLst/>
                        </a:rPr>
                        <a:t>:1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2,1</a:t>
                      </a:r>
                      <a:r>
                        <a:rPr lang="ru-RU" sz="2000" dirty="0">
                          <a:effectLst/>
                        </a:rPr>
                        <a:t>:1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9263" name="Объект 7">
            <a:extLst>
              <a:ext uri="{FF2B5EF4-FFF2-40B4-BE49-F238E27FC236}">
                <a16:creationId xmlns:a16="http://schemas.microsoft.com/office/drawing/2014/main" xmlns="" id="{198009D8-1300-46F5-AC97-3C6AE450A4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2050" y="5210175"/>
          <a:ext cx="39878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Equation" r:id="rId3" imgW="3987800" imgH="825500" progId="Equation.DSMT4">
                  <p:embed/>
                </p:oleObj>
              </mc:Choice>
              <mc:Fallback>
                <p:oleObj name="Equation" r:id="rId3" imgW="3987800" imgH="825500" progId="Equation.DSMT4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5210175"/>
                        <a:ext cx="398780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2370</Words>
  <Application>Microsoft Office PowerPoint</Application>
  <PresentationFormat>Широкоэкранный</PresentationFormat>
  <Paragraphs>214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Times New Roman</vt:lpstr>
      <vt:lpstr>Calibri Light</vt:lpstr>
      <vt:lpstr>Arial</vt:lpstr>
      <vt:lpstr>Calibri</vt:lpstr>
      <vt:lpstr>Symbol</vt:lpstr>
      <vt:lpstr>Тема Office</vt:lpstr>
      <vt:lpstr>Equation</vt:lpstr>
      <vt:lpstr>Теоретико-игровые и рефлексивные модели боевых действий</vt:lpstr>
      <vt:lpstr>Классификация моделей по фазам управления войсками</vt:lpstr>
      <vt:lpstr>Функция победы в бою, сражении и операции</vt:lpstr>
      <vt:lpstr>Функция победы, свойства</vt:lpstr>
      <vt:lpstr>Оценка параметра формы функции победы</vt:lpstr>
      <vt:lpstr>Оценка параметра формы функции победы</vt:lpstr>
      <vt:lpstr>Оценка параметра формы функции победы</vt:lpstr>
      <vt:lpstr>Содержательная оценка параметра формы</vt:lpstr>
      <vt:lpstr>Функция победы в бою, сражении и операции</vt:lpstr>
      <vt:lpstr>Теоретико-игровая модель. Постановка задачи</vt:lpstr>
      <vt:lpstr>Теоретико-игровая модель. Постановка задачи</vt:lpstr>
      <vt:lpstr>Ближайшая задача (прорыв пунктов обороны)</vt:lpstr>
      <vt:lpstr>Ближайшая задача (прорыв пунктов обороны)</vt:lpstr>
      <vt:lpstr>Ближайшая задача (прорыв пунктов обороны)</vt:lpstr>
      <vt:lpstr>Ближайшая задача (прорыв пунктов обороны)</vt:lpstr>
      <vt:lpstr>Ближайшая задача (прорыв пунктов обороны)</vt:lpstr>
      <vt:lpstr>Распределение сил и средств между задачами (1)</vt:lpstr>
      <vt:lpstr>Распределение сил и средств между задачами (2)</vt:lpstr>
      <vt:lpstr>Распределение сил и средств между задачами (2)</vt:lpstr>
      <vt:lpstr>Рефлексия и информационное управление </vt:lpstr>
      <vt:lpstr>Рефлексия и информационное управление </vt:lpstr>
      <vt:lpstr>Антагонистические и неантагонистические задачи</vt:lpstr>
      <vt:lpstr>Перспективы, комплексирование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Shumov Vladislav</dc:creator>
  <cp:lastModifiedBy>User</cp:lastModifiedBy>
  <cp:revision>48</cp:revision>
  <dcterms:created xsi:type="dcterms:W3CDTF">2019-09-04T10:26:31Z</dcterms:created>
  <dcterms:modified xsi:type="dcterms:W3CDTF">2022-03-30T13:31:12Z</dcterms:modified>
</cp:coreProperties>
</file>