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4" r:id="rId6"/>
    <p:sldId id="258" r:id="rId7"/>
    <p:sldId id="265" r:id="rId8"/>
    <p:sldId id="268" r:id="rId9"/>
    <p:sldId id="270" r:id="rId10"/>
    <p:sldId id="271" r:id="rId11"/>
    <p:sldId id="272" r:id="rId12"/>
    <p:sldId id="269" r:id="rId13"/>
    <p:sldId id="273" r:id="rId14"/>
    <p:sldId id="274" r:id="rId15"/>
    <p:sldId id="276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69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78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1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7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20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32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67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1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11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60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15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B0ED-CDDB-445B-BC19-4CC47DD77C88}" type="datetimeFigureOut">
              <a:rPr lang="ru-RU" smtClean="0"/>
              <a:t>20.04.2022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12497-0416-42C3-A47C-61A4A84ED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6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952327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определение предпочтительного Алгоритма ДОСТАВКИ ГРУЗОВ</a:t>
            </a:r>
            <a:r>
              <a:rPr lang="en-US" b="1" cap="all" dirty="0" smtClean="0"/>
              <a:t> </a:t>
            </a:r>
            <a:r>
              <a:rPr lang="ru-RU" b="1" cap="all" dirty="0" smtClean="0"/>
              <a:t>ПО ЖЕЛЕЗНОЙ ДОРОГЕ</a:t>
            </a:r>
            <a:br>
              <a:rPr lang="ru-RU" b="1" cap="all" dirty="0" smtClean="0"/>
            </a:br>
            <a:endParaRPr lang="ru-RU" b="1" cap="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496944" cy="27831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Бабиков В.М., </a:t>
            </a:r>
            <a:r>
              <a:rPr lang="ru-RU" dirty="0" smtClean="0">
                <a:solidFill>
                  <a:srgbClr val="C00000"/>
                </a:solidFill>
              </a:rPr>
              <a:t>Заложнев А.Ю.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Положишников В.Б. </a:t>
            </a:r>
            <a:endParaRPr lang="ru-RU" dirty="0"/>
          </a:p>
          <a:p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Решение </a:t>
            </a:r>
            <a:r>
              <a:rPr lang="ru-RU" dirty="0" smtClean="0"/>
              <a:t>проблемы для </a:t>
            </a:r>
            <a:r>
              <a:rPr lang="ru-RU" dirty="0"/>
              <a:t>случая, когда суммы времен ожидания и доставки для обоих правил (алгоритмов) примерно совпадают: предпочтительнее второй алгоритм, т.к. в случае применения первого алгоритма среднеквадратическое отклонение и дисперсия времени доставки </a:t>
            </a:r>
            <a:r>
              <a:rPr lang="ru-RU" dirty="0" smtClean="0"/>
              <a:t>растут </a:t>
            </a:r>
            <a:r>
              <a:rPr lang="ru-RU" dirty="0"/>
              <a:t>с ростом размерности сети, а во втором случае явно нет.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75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дальнейшем у </a:t>
            </a:r>
            <a:r>
              <a:rPr lang="ru-RU" dirty="0"/>
              <a:t>авторов возникли </a:t>
            </a:r>
            <a:r>
              <a:rPr lang="ru-RU" dirty="0" smtClean="0"/>
              <a:t>определенные сомнения </a:t>
            </a:r>
            <a:r>
              <a:rPr lang="ru-RU" dirty="0"/>
              <a:t>в </a:t>
            </a:r>
            <a:r>
              <a:rPr lang="ru-RU" dirty="0" smtClean="0"/>
              <a:t>практической применимости </a:t>
            </a:r>
            <a:r>
              <a:rPr lang="en-US" dirty="0" smtClean="0"/>
              <a:t>CLT</a:t>
            </a:r>
            <a:r>
              <a:rPr lang="ru-RU" dirty="0" smtClean="0"/>
              <a:t> (центральной предельной теоремы), поскольку при этом накладываются </a:t>
            </a:r>
            <a:r>
              <a:rPr lang="ru-RU" dirty="0"/>
              <a:t>существенные требования к распределениям случайных величин (нормальность, </a:t>
            </a:r>
            <a:r>
              <a:rPr lang="ru-RU" dirty="0" smtClean="0"/>
              <a:t>независимость).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Работа над темой </a:t>
            </a:r>
            <a:r>
              <a:rPr lang="ru-RU" dirty="0"/>
              <a:t>была продолжена</a:t>
            </a:r>
            <a:r>
              <a:rPr lang="ru-RU" dirty="0" smtClean="0"/>
              <a:t>, результатом чего явился доклад на </a:t>
            </a:r>
            <a:r>
              <a:rPr lang="en-US" dirty="0"/>
              <a:t>MLSD</a:t>
            </a:r>
            <a:r>
              <a:rPr lang="ru-RU" dirty="0"/>
              <a:t> </a:t>
            </a:r>
            <a:r>
              <a:rPr lang="ru-RU" dirty="0" smtClean="0"/>
              <a:t>2019.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Дальнейшая работа над проблемой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4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докладе </a:t>
            </a:r>
            <a:r>
              <a:rPr lang="ru-RU" dirty="0"/>
              <a:t>на </a:t>
            </a:r>
            <a:r>
              <a:rPr lang="en-US" dirty="0"/>
              <a:t>MLSD</a:t>
            </a:r>
            <a:r>
              <a:rPr lang="ru-RU" dirty="0"/>
              <a:t> 2019 </a:t>
            </a:r>
            <a:r>
              <a:rPr lang="ru-RU" dirty="0" smtClean="0"/>
              <a:t>для решения проблемы принят не </a:t>
            </a:r>
            <a:r>
              <a:rPr lang="ru-RU" dirty="0"/>
              <a:t>вероятностный, а статистический подход.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качестве критериев выбора предпочтительного варианта продвижения груза применяются соотношения (статистики), использующие только моменты распределений случайных величин: математическое ожидание или среднее и дисперсию </a:t>
            </a:r>
            <a:r>
              <a:rPr lang="ru-RU" dirty="0" smtClean="0"/>
              <a:t>(среднеквадратическое отклонение). </a:t>
            </a:r>
            <a:r>
              <a:rPr lang="ru-RU" dirty="0"/>
              <a:t>Не накладывается </a:t>
            </a:r>
            <a:r>
              <a:rPr lang="ru-RU" dirty="0" smtClean="0"/>
              <a:t>специальных требований </a:t>
            </a:r>
            <a:r>
              <a:rPr lang="ru-RU" dirty="0"/>
              <a:t>на распределения случайных величин. </a:t>
            </a:r>
          </a:p>
        </p:txBody>
      </p:sp>
    </p:spTree>
    <p:extLst>
      <p:ext uri="{BB962C8B-B14F-4D97-AF65-F5344CB8AC3E}">
        <p14:creationId xmlns:p14="http://schemas.microsoft.com/office/powerpoint/2010/main" val="2112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докладе на </a:t>
            </a:r>
            <a:r>
              <a:rPr lang="en-US" dirty="0"/>
              <a:t>MLSD</a:t>
            </a:r>
            <a:r>
              <a:rPr lang="ru-RU" dirty="0"/>
              <a:t> 2019 </a:t>
            </a:r>
            <a:r>
              <a:rPr lang="ru-RU" dirty="0" smtClean="0"/>
              <a:t>принят другой  критерий определения лучшего алгоритма. Предпочтительный алгоритм выбирается </a:t>
            </a:r>
            <a:r>
              <a:rPr lang="ru-RU" dirty="0"/>
              <a:t>не на основе более высокой вероятности доставки раньше заданного срока, а на основе </a:t>
            </a:r>
            <a:r>
              <a:rPr lang="ru-RU" dirty="0" smtClean="0"/>
              <a:t>сравнения отклонения </a:t>
            </a:r>
            <a:r>
              <a:rPr lang="ru-RU" dirty="0"/>
              <a:t>времени доставки от </a:t>
            </a:r>
            <a:r>
              <a:rPr lang="en-US" dirty="0"/>
              <a:t>ETD</a:t>
            </a:r>
            <a:r>
              <a:rPr lang="ru-RU" dirty="0"/>
              <a:t> (</a:t>
            </a:r>
            <a:r>
              <a:rPr lang="en-US" dirty="0"/>
              <a:t>Estimated Time of </a:t>
            </a:r>
            <a:r>
              <a:rPr lang="en-US" dirty="0" smtClean="0"/>
              <a:t>Delivery</a:t>
            </a:r>
            <a:r>
              <a:rPr lang="ru-RU" dirty="0" smtClean="0"/>
              <a:t> – расчетного времени доставки).</a:t>
            </a:r>
          </a:p>
          <a:p>
            <a:pPr marL="0" indent="0">
              <a:buNone/>
            </a:pPr>
            <a:r>
              <a:rPr lang="ru-RU" dirty="0" smtClean="0"/>
              <a:t>При этом также учитываются </a:t>
            </a:r>
            <a:r>
              <a:rPr lang="ru-RU" dirty="0"/>
              <a:t>среднее время ожидания и доставки и среднеквадратические отклонения этих величин.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4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модификаций стандартизированной оценки ( </a:t>
            </a:r>
            <a:r>
              <a:rPr lang="en-US" dirty="0" smtClean="0"/>
              <a:t>z-score </a:t>
            </a:r>
            <a:r>
              <a:rPr lang="ru-RU" dirty="0" smtClean="0"/>
              <a:t>или </a:t>
            </a:r>
            <a:r>
              <a:rPr lang="en-US" dirty="0" smtClean="0"/>
              <a:t>z-test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Сравнение стандартизированных оценок</a:t>
            </a:r>
          </a:p>
          <a:p>
            <a:r>
              <a:rPr lang="ru-RU" dirty="0" smtClean="0"/>
              <a:t>Лучший вариант (алгоритм) тот, для которого модификация </a:t>
            </a:r>
            <a:r>
              <a:rPr lang="en-US" dirty="0" smtClean="0"/>
              <a:t>z-score</a:t>
            </a:r>
            <a:r>
              <a:rPr lang="ru-RU" dirty="0" smtClean="0"/>
              <a:t> имеет меньшее значение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1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Решение </a:t>
            </a:r>
            <a:r>
              <a:rPr lang="ru-RU" dirty="0" smtClean="0"/>
              <a:t>проблемы для </a:t>
            </a:r>
            <a:r>
              <a:rPr lang="ru-RU" dirty="0"/>
              <a:t>случая, когда суммы времен ожидания и доставки для обоих правил (алгоритмов) примерно совпадают: предпочтительнее второй алгоритм, т.к. в случае применения первого алгоритма среднеквадратическое отклонение и дисперсия времени доставки </a:t>
            </a:r>
            <a:r>
              <a:rPr lang="ru-RU" dirty="0" smtClean="0"/>
              <a:t>растут </a:t>
            </a:r>
            <a:r>
              <a:rPr lang="ru-RU" dirty="0"/>
              <a:t>с ростом размерности сети, а во втором случае явно нет.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506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endParaRPr lang="ru-RU" i="1" dirty="0"/>
          </a:p>
          <a:p>
            <a:pPr marL="0" indent="0" algn="just">
              <a:buNone/>
            </a:pPr>
            <a:r>
              <a:rPr lang="ru-RU" i="1" dirty="0" smtClean="0"/>
              <a:t>Данный </a:t>
            </a:r>
            <a:r>
              <a:rPr lang="ru-RU" i="1" dirty="0"/>
              <a:t>доклад посвящен определению предпочтительного </a:t>
            </a:r>
            <a:r>
              <a:rPr lang="ru-RU" i="1" dirty="0" smtClean="0"/>
              <a:t>алгоритма доставки грузов на крупномасштабной железнодорожной сети для случая, когда пункты отправления и назначения и, соответственно, обслуживающие их железнодорожные станции принадлежат к различным региональным подразделениям железнодорожной сети.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8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Постановка задачи: </a:t>
            </a:r>
            <a:r>
              <a:rPr lang="ru-RU" dirty="0" smtClean="0"/>
              <a:t>НИИАС (Институт информатизации, автоматизации </a:t>
            </a:r>
            <a:r>
              <a:rPr lang="ru-RU" dirty="0"/>
              <a:t>и связи на железнодорожном транспорте</a:t>
            </a:r>
            <a:r>
              <a:rPr lang="ru-RU" dirty="0" smtClean="0"/>
              <a:t>).</a:t>
            </a:r>
          </a:p>
          <a:p>
            <a:pPr marL="0" lvl="0" indent="0">
              <a:buNone/>
            </a:pPr>
            <a:r>
              <a:rPr lang="ru-RU" dirty="0" smtClean="0"/>
              <a:t>Результаты представлены в докладах на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en-US" dirty="0"/>
              <a:t>IEEE-CSAA GNCC 2018, Xiamen, China – Guidance, Navigation and Control Conference </a:t>
            </a:r>
            <a:r>
              <a:rPr lang="en-US" dirty="0" smtClean="0"/>
              <a:t>(</a:t>
            </a:r>
            <a:r>
              <a:rPr lang="ru-RU" dirty="0" smtClean="0"/>
              <a:t>конференция </a:t>
            </a:r>
            <a:r>
              <a:rPr lang="ru-RU" dirty="0"/>
              <a:t>по навигации и </a:t>
            </a:r>
            <a:r>
              <a:rPr lang="ru-RU" dirty="0" smtClean="0"/>
              <a:t>управлению, около 7000 тыс. участников, заочное участие</a:t>
            </a:r>
            <a:r>
              <a:rPr lang="en-US" dirty="0" smtClean="0"/>
              <a:t>)</a:t>
            </a:r>
            <a:r>
              <a:rPr lang="ru-RU" dirty="0"/>
              <a:t>,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размещено в </a:t>
            </a:r>
            <a:r>
              <a:rPr lang="en-US" dirty="0" smtClean="0"/>
              <a:t>IEEE Xplore </a:t>
            </a:r>
            <a:r>
              <a:rPr lang="ru-RU" dirty="0" smtClean="0"/>
              <a:t>в 2020 г.;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MLSD</a:t>
            </a:r>
            <a:r>
              <a:rPr lang="ru-RU" dirty="0"/>
              <a:t> 2019 </a:t>
            </a:r>
            <a:r>
              <a:rPr lang="ru-RU" dirty="0" smtClean="0"/>
              <a:t>(очное участие).</a:t>
            </a:r>
          </a:p>
          <a:p>
            <a:pPr marL="0" indent="0">
              <a:buNone/>
            </a:pPr>
            <a:r>
              <a:rPr lang="ru-RU" dirty="0" smtClean="0"/>
              <a:t>Соавторы докладов: Положишников В.Б. (ОАО РЖД), Бабиков В.М. (ИПУ РАН)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7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lvl="0"/>
            <a:r>
              <a:rPr lang="ru-RU" dirty="0"/>
              <a:t>Постановка задачи:</a:t>
            </a:r>
          </a:p>
          <a:p>
            <a:r>
              <a:rPr lang="ru-RU" dirty="0"/>
              <a:t>Доставка груза из пункта </a:t>
            </a:r>
            <a:r>
              <a:rPr lang="en-US" dirty="0"/>
              <a:t>A </a:t>
            </a:r>
            <a:r>
              <a:rPr lang="ru-RU" dirty="0"/>
              <a:t>в пункт 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ru-RU" dirty="0"/>
              <a:t>по железной дороге</a:t>
            </a:r>
            <a:r>
              <a:rPr lang="ru-RU" dirty="0" smtClean="0"/>
              <a:t>. Пункты А и В, в общем случае, не принадлежат железнодорожной сети.</a:t>
            </a:r>
            <a:endParaRPr lang="ru-RU" dirty="0"/>
          </a:p>
          <a:p>
            <a:r>
              <a:rPr lang="ru-RU" dirty="0"/>
              <a:t>2 алгоритма доставки (два правила). </a:t>
            </a:r>
          </a:p>
        </p:txBody>
      </p:sp>
    </p:spTree>
    <p:extLst>
      <p:ext uri="{BB962C8B-B14F-4D97-AF65-F5344CB8AC3E}">
        <p14:creationId xmlns:p14="http://schemas.microsoft.com/office/powerpoint/2010/main" val="1777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рассмотренном в </a:t>
            </a:r>
            <a:r>
              <a:rPr lang="ru-RU" dirty="0" smtClean="0"/>
              <a:t>докладах </a:t>
            </a:r>
            <a:r>
              <a:rPr lang="ru-RU" dirty="0"/>
              <a:t>случае станции </a:t>
            </a:r>
            <a:r>
              <a:rPr lang="ru-RU" dirty="0" smtClean="0"/>
              <a:t>отправления </a:t>
            </a:r>
            <a:r>
              <a:rPr lang="en-US" dirty="0" smtClean="0"/>
              <a:t>d1</a:t>
            </a:r>
            <a:r>
              <a:rPr lang="ru-RU" dirty="0" smtClean="0"/>
              <a:t> </a:t>
            </a:r>
            <a:r>
              <a:rPr lang="ru-RU" dirty="0"/>
              <a:t>и назначения </a:t>
            </a:r>
            <a:r>
              <a:rPr lang="en-US" dirty="0" smtClean="0"/>
              <a:t>dn </a:t>
            </a:r>
            <a:r>
              <a:rPr lang="ru-RU" dirty="0" smtClean="0"/>
              <a:t>принадлежат </a:t>
            </a:r>
            <a:r>
              <a:rPr lang="ru-RU" dirty="0"/>
              <a:t>различным региональным подразделениям железнодорожной </a:t>
            </a:r>
            <a:r>
              <a:rPr lang="ru-RU" dirty="0" smtClean="0"/>
              <a:t>сети</a:t>
            </a:r>
            <a:r>
              <a:rPr lang="en-US" dirty="0" smtClean="0"/>
              <a:t> D1 Dn</a:t>
            </a:r>
            <a:r>
              <a:rPr lang="ru-RU" dirty="0" smtClean="0"/>
              <a:t>, </a:t>
            </a:r>
            <a:r>
              <a:rPr lang="ru-RU" dirty="0"/>
              <a:t>а процесс транспортировки грузов между этими станциями может быть реализован в виде одного из двух </a:t>
            </a:r>
            <a:r>
              <a:rPr lang="ru-RU" dirty="0" smtClean="0"/>
              <a:t>алгоритмов (см. следующий слайд).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0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7255324" cy="5408093"/>
          </a:xfrm>
        </p:spPr>
      </p:pic>
    </p:spTree>
    <p:extLst>
      <p:ext uri="{BB962C8B-B14F-4D97-AF65-F5344CB8AC3E}">
        <p14:creationId xmlns:p14="http://schemas.microsoft.com/office/powerpoint/2010/main" val="38152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/>
              <a:t>выбора предпочтительного алгоритма управления логистикой </a:t>
            </a:r>
            <a:r>
              <a:rPr lang="ru-RU" dirty="0" smtClean="0"/>
              <a:t>применяются вероятностный и статистический подходы. </a:t>
            </a:r>
            <a:r>
              <a:rPr lang="ru-RU" dirty="0"/>
              <a:t>Решение сформулированной проблемы на практике предполагает параметризацию исследуемых </a:t>
            </a:r>
            <a:r>
              <a:rPr lang="ru-RU" dirty="0" smtClean="0"/>
              <a:t>алгоритмов и сравнение </a:t>
            </a:r>
            <a:r>
              <a:rPr lang="ru-RU" dirty="0"/>
              <a:t>полученных результатов с целью определения предпочтительного алгоритма. </a:t>
            </a:r>
          </a:p>
        </p:txBody>
      </p:sp>
    </p:spTree>
    <p:extLst>
      <p:ext uri="{BB962C8B-B14F-4D97-AF65-F5344CB8AC3E}">
        <p14:creationId xmlns:p14="http://schemas.microsoft.com/office/powerpoint/2010/main" val="13827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первом докладе  (</a:t>
            </a:r>
            <a:r>
              <a:rPr lang="en-US" dirty="0"/>
              <a:t>IEEE-CSAA GNCC 2018</a:t>
            </a:r>
            <a:r>
              <a:rPr lang="ru-RU" dirty="0" smtClean="0"/>
              <a:t>) предполагалось, что случайные величины, фигурирующие в модели, имеют распределение близкое к нормальному. </a:t>
            </a:r>
          </a:p>
          <a:p>
            <a:pPr marL="0" indent="0">
              <a:buNone/>
            </a:pPr>
            <a:r>
              <a:rPr lang="ru-RU" dirty="0" smtClean="0"/>
              <a:t>В качестве критерия сравнения алгоритмов используется нормированная вероятность доставки ранее назначенного времени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Учитываются среднее время ожидания и доставки и среднеквадратические отклонения этих величин.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Решение проблемы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ru-RU" dirty="0"/>
              <a:t>центральной предельной теоремы</a:t>
            </a:r>
          </a:p>
          <a:p>
            <a:r>
              <a:rPr lang="ru-RU" dirty="0"/>
              <a:t>Переход к нормированным величинам</a:t>
            </a:r>
          </a:p>
          <a:p>
            <a:r>
              <a:rPr lang="ru-RU" dirty="0"/>
              <a:t>Сравнение </a:t>
            </a:r>
            <a:r>
              <a:rPr lang="ru-RU" dirty="0" smtClean="0"/>
              <a:t>вероятностей</a:t>
            </a:r>
          </a:p>
          <a:p>
            <a:r>
              <a:rPr lang="ru-RU" dirty="0" smtClean="0"/>
              <a:t>Лучший </a:t>
            </a:r>
            <a:r>
              <a:rPr lang="ru-RU" dirty="0"/>
              <a:t>вариант тот, для которого вероятность доставки раньше </a:t>
            </a:r>
            <a:r>
              <a:rPr lang="ru-RU" dirty="0" smtClean="0"/>
              <a:t>заданного срока </a:t>
            </a:r>
            <a:r>
              <a:rPr lang="ru-RU" dirty="0"/>
              <a:t>выше.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7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611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 определение предпочтительного Алгоритма ДОСТАВКИ ГРУЗОВ ПО ЖЕЛЕЗНОЙ ДОРОГЕ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проблемы </vt:lpstr>
      <vt:lpstr>Решение проблемы</vt:lpstr>
      <vt:lpstr>Дальнейшая работа над проблемой</vt:lpstr>
      <vt:lpstr>Презентация PowerPoint</vt:lpstr>
      <vt:lpstr>Презентация PowerPoint</vt:lpstr>
      <vt:lpstr>Решение проблемы</vt:lpstr>
      <vt:lpstr>Решение проблемы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информационные технологии и функциональные основы концепции «индустрия 4.0»</dc:title>
  <dc:creator>Admin</dc:creator>
  <cp:lastModifiedBy>User</cp:lastModifiedBy>
  <cp:revision>97</cp:revision>
  <dcterms:created xsi:type="dcterms:W3CDTF">2019-10-02T09:48:58Z</dcterms:created>
  <dcterms:modified xsi:type="dcterms:W3CDTF">2022-04-20T08:13:31Z</dcterms:modified>
</cp:coreProperties>
</file>